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8" r:id="rId3"/>
    <p:sldId id="722" r:id="rId4"/>
    <p:sldId id="259" r:id="rId5"/>
    <p:sldId id="460" r:id="rId6"/>
    <p:sldId id="261" r:id="rId7"/>
    <p:sldId id="262" r:id="rId8"/>
    <p:sldId id="263" r:id="rId9"/>
    <p:sldId id="264" r:id="rId10"/>
    <p:sldId id="265" r:id="rId11"/>
    <p:sldId id="266" r:id="rId12"/>
    <p:sldId id="267" r:id="rId13"/>
    <p:sldId id="402" r:id="rId14"/>
    <p:sldId id="268" r:id="rId15"/>
    <p:sldId id="270" r:id="rId16"/>
    <p:sldId id="272" r:id="rId17"/>
    <p:sldId id="273" r:id="rId18"/>
    <p:sldId id="274" r:id="rId19"/>
    <p:sldId id="276" r:id="rId20"/>
    <p:sldId id="277" r:id="rId21"/>
    <p:sldId id="278" r:id="rId22"/>
    <p:sldId id="2043" r:id="rId23"/>
    <p:sldId id="436" r:id="rId24"/>
    <p:sldId id="279" r:id="rId25"/>
    <p:sldId id="438" r:id="rId26"/>
    <p:sldId id="439" r:id="rId27"/>
    <p:sldId id="281" r:id="rId28"/>
    <p:sldId id="282" r:id="rId29"/>
    <p:sldId id="283" r:id="rId30"/>
    <p:sldId id="284" r:id="rId31"/>
    <p:sldId id="285" r:id="rId32"/>
    <p:sldId id="441" r:id="rId33"/>
    <p:sldId id="442" r:id="rId34"/>
    <p:sldId id="443" r:id="rId35"/>
    <p:sldId id="445" r:id="rId36"/>
    <p:sldId id="290" r:id="rId37"/>
    <p:sldId id="291" r:id="rId38"/>
    <p:sldId id="292" r:id="rId39"/>
    <p:sldId id="293" r:id="rId40"/>
    <p:sldId id="294" r:id="rId41"/>
    <p:sldId id="295" r:id="rId42"/>
    <p:sldId id="297" r:id="rId43"/>
    <p:sldId id="298" r:id="rId44"/>
    <p:sldId id="299" r:id="rId45"/>
    <p:sldId id="300" r:id="rId46"/>
    <p:sldId id="301" r:id="rId47"/>
    <p:sldId id="302" r:id="rId48"/>
    <p:sldId id="303" r:id="rId49"/>
  </p:sldIdLst>
  <p:sldSz cx="13439775" cy="7559675"/>
  <p:notesSz cx="6858000" cy="9144000"/>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6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3129" autoAdjust="0"/>
  </p:normalViewPr>
  <p:slideViewPr>
    <p:cSldViewPr>
      <p:cViewPr varScale="1">
        <p:scale>
          <a:sx n="84" d="100"/>
          <a:sy n="84" d="100"/>
        </p:scale>
        <p:origin x="264" y="38"/>
      </p:cViewPr>
      <p:guideLst>
        <p:guide orient="horz" pos="2160"/>
        <p:guide pos="362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6840CC5-6DCB-4D59-8A31-EE610F06B476}" type="doc">
      <dgm:prSet loTypeId="urn:microsoft.com/office/officeart/2008/layout/HorizontalMultiLevelHierarchy#2" loCatId="hierarchy" qsTypeId="urn:microsoft.com/office/officeart/2005/8/quickstyle/simple1#2" qsCatId="simple" csTypeId="urn:microsoft.com/office/officeart/2005/8/colors/accent1_2#2" csCatId="accent1" phldr="1"/>
      <dgm:spPr/>
      <dgm:t>
        <a:bodyPr/>
        <a:lstStyle/>
        <a:p>
          <a:endParaRPr lang="zh-CN" altLang="en-US"/>
        </a:p>
      </dgm:t>
    </dgm:pt>
    <dgm:pt modelId="{2136ED73-A041-4BDB-8D31-193CD79DAD97}">
      <dgm:prSet phldrT="[文本]" custT="1"/>
      <dgm:spPr>
        <a:solidFill>
          <a:schemeClr val="accent4">
            <a:lumMod val="20000"/>
            <a:lumOff val="80000"/>
          </a:schemeClr>
        </a:solidFill>
        <a:ln>
          <a:noFill/>
        </a:ln>
      </dgm:spPr>
      <dgm:t>
        <a:bodyPr vert="vert"/>
        <a:lstStyle/>
        <a:p>
          <a:r>
            <a:rPr lang="zh-CN" altLang="en-US" sz="2800" b="1" dirty="0">
              <a:solidFill>
                <a:schemeClr val="tx1"/>
              </a:solidFill>
              <a:latin typeface="黑体" panose="02010609060101010101" pitchFamily="49" charset="-122"/>
              <a:ea typeface="黑体" panose="02010609060101010101" pitchFamily="49" charset="-122"/>
            </a:rPr>
            <a:t>聚合反应性能</a:t>
          </a:r>
        </a:p>
      </dgm:t>
    </dgm:pt>
    <dgm:pt modelId="{B7DBACDE-51F5-438B-BB54-4C21572BFFCB}" type="parTrans" cxnId="{05BD9DBA-086D-4570-AAED-84D223910E18}">
      <dgm:prSet/>
      <dgm:spPr/>
      <dgm:t>
        <a:bodyPr/>
        <a:lstStyle/>
        <a:p>
          <a:endParaRPr lang="zh-CN" altLang="en-US"/>
        </a:p>
      </dgm:t>
    </dgm:pt>
    <dgm:pt modelId="{EE95B199-31F9-4DD0-9799-EF909E4DD1CE}" type="sibTrans" cxnId="{05BD9DBA-086D-4570-AAED-84D223910E18}">
      <dgm:prSet/>
      <dgm:spPr/>
      <dgm:t>
        <a:bodyPr/>
        <a:lstStyle/>
        <a:p>
          <a:endParaRPr lang="zh-CN" altLang="en-US"/>
        </a:p>
      </dgm:t>
    </dgm:pt>
    <dgm:pt modelId="{1AFDCC06-0651-40D9-9D9F-C00208AB7518}">
      <dgm:prSet phldrT="[文本]" custT="1"/>
      <dgm:spPr>
        <a:solidFill>
          <a:schemeClr val="accent4">
            <a:lumMod val="20000"/>
            <a:lumOff val="80000"/>
          </a:schemeClr>
        </a:solidFill>
      </dgm:spPr>
      <dgm:t>
        <a:bodyPr/>
        <a:lstStyle/>
        <a:p>
          <a:r>
            <a:rPr lang="zh-CN" altLang="en-US" sz="2800" b="1" dirty="0">
              <a:solidFill>
                <a:schemeClr val="tx1"/>
              </a:solidFill>
              <a:latin typeface="黑体" panose="02010609060101010101" pitchFamily="49" charset="-122"/>
              <a:ea typeface="黑体" panose="02010609060101010101" pitchFamily="49" charset="-122"/>
            </a:rPr>
            <a:t>电子效应</a:t>
          </a:r>
        </a:p>
      </dgm:t>
    </dgm:pt>
    <dgm:pt modelId="{6303BA88-C62E-4628-B665-5DD48617648E}" type="parTrans" cxnId="{79D54B60-A695-4039-AFBF-80461ED858F2}">
      <dgm:prSet/>
      <dgm:spPr>
        <a:ln w="38100">
          <a:solidFill>
            <a:schemeClr val="tx1"/>
          </a:solidFill>
        </a:ln>
      </dgm:spPr>
      <dgm:t>
        <a:bodyPr/>
        <a:lstStyle/>
        <a:p>
          <a:endParaRPr lang="zh-CN" altLang="en-US"/>
        </a:p>
      </dgm:t>
    </dgm:pt>
    <dgm:pt modelId="{E10A062D-09BF-4C43-B3D1-8E4935F6194D}" type="sibTrans" cxnId="{79D54B60-A695-4039-AFBF-80461ED858F2}">
      <dgm:prSet/>
      <dgm:spPr/>
      <dgm:t>
        <a:bodyPr/>
        <a:lstStyle/>
        <a:p>
          <a:endParaRPr lang="zh-CN" altLang="en-US"/>
        </a:p>
      </dgm:t>
    </dgm:pt>
    <dgm:pt modelId="{A3A5CAEA-C96E-4F8F-A85A-7994BAF2244C}">
      <dgm:prSet phldrT="[文本]" custT="1"/>
      <dgm:spPr>
        <a:solidFill>
          <a:schemeClr val="accent4">
            <a:lumMod val="20000"/>
            <a:lumOff val="80000"/>
          </a:schemeClr>
        </a:solidFill>
      </dgm:spPr>
      <dgm:t>
        <a:bodyPr/>
        <a:lstStyle/>
        <a:p>
          <a:r>
            <a:rPr lang="zh-CN" altLang="en-US" sz="2800" b="1" dirty="0">
              <a:solidFill>
                <a:schemeClr val="tx1"/>
              </a:solidFill>
            </a:rPr>
            <a:t>空间位阻效应</a:t>
          </a:r>
        </a:p>
      </dgm:t>
    </dgm:pt>
    <dgm:pt modelId="{1E0F9C58-76FB-460A-8649-81B5A7524E9C}" type="parTrans" cxnId="{2318FB51-84CC-43F0-8D5A-1E3301208AE0}">
      <dgm:prSet/>
      <dgm:spPr>
        <a:ln w="38100">
          <a:solidFill>
            <a:schemeClr val="tx1"/>
          </a:solidFill>
        </a:ln>
      </dgm:spPr>
      <dgm:t>
        <a:bodyPr/>
        <a:lstStyle/>
        <a:p>
          <a:endParaRPr lang="zh-CN" altLang="en-US"/>
        </a:p>
      </dgm:t>
    </dgm:pt>
    <dgm:pt modelId="{C8185A47-5F96-4DE7-8197-60E2B548BFBD}" type="sibTrans" cxnId="{2318FB51-84CC-43F0-8D5A-1E3301208AE0}">
      <dgm:prSet/>
      <dgm:spPr/>
      <dgm:t>
        <a:bodyPr/>
        <a:lstStyle/>
        <a:p>
          <a:endParaRPr lang="zh-CN" altLang="en-US"/>
        </a:p>
      </dgm:t>
    </dgm:pt>
    <dgm:pt modelId="{DD9013DF-66AB-4F1A-BCD6-F5C099239206}">
      <dgm:prSet custT="1"/>
      <dgm:spPr>
        <a:solidFill>
          <a:schemeClr val="accent4">
            <a:lumMod val="20000"/>
            <a:lumOff val="80000"/>
          </a:schemeClr>
        </a:solidFill>
      </dgm:spPr>
      <dgm:t>
        <a:bodyPr/>
        <a:lstStyle/>
        <a:p>
          <a:pPr>
            <a:spcAft>
              <a:spcPts val="0"/>
            </a:spcAft>
          </a:pPr>
          <a:r>
            <a:rPr lang="zh-CN" altLang="en-US" sz="2800" b="1" dirty="0">
              <a:solidFill>
                <a:schemeClr val="tx1"/>
              </a:solidFill>
              <a:latin typeface="黑体" panose="02010609060101010101" pitchFamily="49" charset="-122"/>
              <a:ea typeface="黑体" panose="02010609060101010101" pitchFamily="49" charset="-122"/>
              <a:cs typeface="黑体" panose="02010609060101010101" pitchFamily="49" charset="-122"/>
            </a:rPr>
            <a:t>诱导效应</a:t>
          </a:r>
        </a:p>
      </dgm:t>
    </dgm:pt>
    <dgm:pt modelId="{F4C714D7-C1A2-4FB7-8522-D3EE9E12BF26}" type="parTrans" cxnId="{97A5FA35-3C7D-439C-9522-C889C138E263}">
      <dgm:prSet/>
      <dgm:spPr>
        <a:ln w="38100">
          <a:solidFill>
            <a:schemeClr val="tx1"/>
          </a:solidFill>
        </a:ln>
      </dgm:spPr>
      <dgm:t>
        <a:bodyPr/>
        <a:lstStyle/>
        <a:p>
          <a:endParaRPr lang="zh-CN" altLang="en-US"/>
        </a:p>
      </dgm:t>
    </dgm:pt>
    <dgm:pt modelId="{D8D4DAA9-4D2E-4380-A678-00CAB121BC13}" type="sibTrans" cxnId="{97A5FA35-3C7D-439C-9522-C889C138E263}">
      <dgm:prSet/>
      <dgm:spPr/>
      <dgm:t>
        <a:bodyPr/>
        <a:lstStyle/>
        <a:p>
          <a:endParaRPr lang="zh-CN" altLang="en-US"/>
        </a:p>
      </dgm:t>
    </dgm:pt>
    <dgm:pt modelId="{1374E04A-5EF2-47AE-859B-B80BCA684011}">
      <dgm:prSet custT="1"/>
      <dgm:spPr>
        <a:solidFill>
          <a:schemeClr val="accent4">
            <a:lumMod val="20000"/>
            <a:lumOff val="80000"/>
          </a:schemeClr>
        </a:solidFill>
      </dgm:spPr>
      <dgm:t>
        <a:bodyPr/>
        <a:lstStyle/>
        <a:p>
          <a:pPr>
            <a:spcAft>
              <a:spcPts val="0"/>
            </a:spcAft>
          </a:pPr>
          <a:r>
            <a:rPr lang="zh-CN" altLang="en-US" sz="2800" b="1" dirty="0">
              <a:solidFill>
                <a:schemeClr val="tx1"/>
              </a:solidFill>
              <a:latin typeface="黑体" panose="02010609060101010101" pitchFamily="49" charset="-122"/>
              <a:ea typeface="黑体" panose="02010609060101010101" pitchFamily="49" charset="-122"/>
              <a:cs typeface="黑体" panose="02010609060101010101" pitchFamily="49" charset="-122"/>
            </a:rPr>
            <a:t>共轭效应</a:t>
          </a:r>
          <a:endParaRPr lang="en-US" altLang="zh-CN" sz="28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dgm:t>
    </dgm:pt>
    <dgm:pt modelId="{6F24BF64-2950-4412-B893-85F2B3C76851}" type="parTrans" cxnId="{37F6A4CF-5B3E-46EE-98A5-9C308B37DAC0}">
      <dgm:prSet/>
      <dgm:spPr>
        <a:ln w="38100">
          <a:solidFill>
            <a:schemeClr val="tx1"/>
          </a:solidFill>
        </a:ln>
      </dgm:spPr>
      <dgm:t>
        <a:bodyPr/>
        <a:lstStyle/>
        <a:p>
          <a:endParaRPr lang="zh-CN" altLang="en-US"/>
        </a:p>
      </dgm:t>
    </dgm:pt>
    <dgm:pt modelId="{5FCA4B7C-7B97-4BCF-9E7A-4B739E12513B}" type="sibTrans" cxnId="{37F6A4CF-5B3E-46EE-98A5-9C308B37DAC0}">
      <dgm:prSet/>
      <dgm:spPr/>
      <dgm:t>
        <a:bodyPr/>
        <a:lstStyle/>
        <a:p>
          <a:endParaRPr lang="zh-CN" altLang="en-US"/>
        </a:p>
      </dgm:t>
    </dgm:pt>
    <dgm:pt modelId="{17F6F920-89A1-4CBB-99C8-28980D822CBB}">
      <dgm:prSet custT="1"/>
      <dgm:spPr>
        <a:solidFill>
          <a:schemeClr val="accent4">
            <a:lumMod val="20000"/>
            <a:lumOff val="80000"/>
          </a:schemeClr>
        </a:solidFill>
      </dgm:spPr>
      <dgm:t>
        <a:bodyPr/>
        <a:lstStyle/>
        <a:p>
          <a:r>
            <a:rPr lang="zh-CN" altLang="en-US" sz="2800" b="1" dirty="0">
              <a:solidFill>
                <a:schemeClr val="tx1"/>
              </a:solidFill>
              <a:latin typeface="黑体" panose="02010609060101010101" pitchFamily="49" charset="-122"/>
              <a:ea typeface="黑体" panose="02010609060101010101" pitchFamily="49" charset="-122"/>
              <a:cs typeface="黑体" panose="02010609060101010101" pitchFamily="49" charset="-122"/>
            </a:rPr>
            <a:t>推电子基团</a:t>
          </a:r>
        </a:p>
      </dgm:t>
    </dgm:pt>
    <dgm:pt modelId="{31EC92B4-9732-4E2D-A9E6-E9FEAC22117E}" type="parTrans" cxnId="{2C13D3C8-581C-47D6-A5AE-31714BD45DEA}">
      <dgm:prSet/>
      <dgm:spPr>
        <a:ln w="38100">
          <a:solidFill>
            <a:schemeClr val="tx1"/>
          </a:solidFill>
        </a:ln>
      </dgm:spPr>
      <dgm:t>
        <a:bodyPr/>
        <a:lstStyle/>
        <a:p>
          <a:endParaRPr lang="zh-CN" altLang="en-US"/>
        </a:p>
      </dgm:t>
    </dgm:pt>
    <dgm:pt modelId="{6AFB68E1-46CD-4609-AAB1-10A337DA8B65}" type="sibTrans" cxnId="{2C13D3C8-581C-47D6-A5AE-31714BD45DEA}">
      <dgm:prSet/>
      <dgm:spPr/>
      <dgm:t>
        <a:bodyPr/>
        <a:lstStyle/>
        <a:p>
          <a:endParaRPr lang="zh-CN" altLang="en-US"/>
        </a:p>
      </dgm:t>
    </dgm:pt>
    <dgm:pt modelId="{524A79B1-3298-456B-82FC-959AA7F47F41}">
      <dgm:prSet custT="1"/>
      <dgm:spPr>
        <a:solidFill>
          <a:schemeClr val="accent4">
            <a:lumMod val="20000"/>
            <a:lumOff val="80000"/>
          </a:schemeClr>
        </a:solidFill>
      </dgm:spPr>
      <dgm:t>
        <a:bodyPr/>
        <a:lstStyle/>
        <a:p>
          <a:r>
            <a:rPr lang="zh-CN" altLang="en-US" sz="2800" b="1" dirty="0">
              <a:solidFill>
                <a:schemeClr val="tx1"/>
              </a:solidFill>
              <a:latin typeface="黑体" panose="02010609060101010101" pitchFamily="49" charset="-122"/>
              <a:ea typeface="黑体" panose="02010609060101010101" pitchFamily="49" charset="-122"/>
              <a:cs typeface="黑体" panose="02010609060101010101" pitchFamily="49" charset="-122"/>
            </a:rPr>
            <a:t>吸电子基团</a:t>
          </a:r>
        </a:p>
      </dgm:t>
    </dgm:pt>
    <dgm:pt modelId="{1FE95858-173F-47B4-BCF9-0EB04A8E7CD7}" type="parTrans" cxnId="{5EE22E2C-FF3B-42BE-90ED-EEB89C06FA34}">
      <dgm:prSet/>
      <dgm:spPr>
        <a:ln w="38100">
          <a:solidFill>
            <a:schemeClr val="tx1"/>
          </a:solidFill>
        </a:ln>
      </dgm:spPr>
      <dgm:t>
        <a:bodyPr/>
        <a:lstStyle/>
        <a:p>
          <a:endParaRPr lang="zh-CN" altLang="en-US"/>
        </a:p>
      </dgm:t>
    </dgm:pt>
    <dgm:pt modelId="{8A87D3DB-D3F1-495D-BB2A-10DC400BAB6A}" type="sibTrans" cxnId="{5EE22E2C-FF3B-42BE-90ED-EEB89C06FA34}">
      <dgm:prSet/>
      <dgm:spPr/>
      <dgm:t>
        <a:bodyPr/>
        <a:lstStyle/>
        <a:p>
          <a:endParaRPr lang="zh-CN" altLang="en-US"/>
        </a:p>
      </dgm:t>
    </dgm:pt>
    <dgm:pt modelId="{F98CE08C-72DC-4214-983C-51B1ED379365}" type="pres">
      <dgm:prSet presAssocID="{F6840CC5-6DCB-4D59-8A31-EE610F06B476}" presName="Name0" presStyleCnt="0">
        <dgm:presLayoutVars>
          <dgm:chPref val="1"/>
          <dgm:dir/>
          <dgm:animOne val="branch"/>
          <dgm:animLvl val="lvl"/>
          <dgm:resizeHandles val="exact"/>
        </dgm:presLayoutVars>
      </dgm:prSet>
      <dgm:spPr/>
    </dgm:pt>
    <dgm:pt modelId="{F30857EB-20F1-41FC-9D95-3C66003E9EEE}" type="pres">
      <dgm:prSet presAssocID="{2136ED73-A041-4BDB-8D31-193CD79DAD97}" presName="root1" presStyleCnt="0"/>
      <dgm:spPr/>
    </dgm:pt>
    <dgm:pt modelId="{D823280E-BF39-49DA-BCF4-E8E9EF1D2D67}" type="pres">
      <dgm:prSet presAssocID="{2136ED73-A041-4BDB-8D31-193CD79DAD97}" presName="LevelOneTextNode" presStyleLbl="node0" presStyleIdx="0" presStyleCnt="1" custScaleX="64880" custScaleY="54826" custLinFactNeighborX="-19965">
        <dgm:presLayoutVars>
          <dgm:chPref val="3"/>
        </dgm:presLayoutVars>
      </dgm:prSet>
      <dgm:spPr/>
    </dgm:pt>
    <dgm:pt modelId="{35E1C1C6-97BA-4F9E-89FE-3DB174AD80FA}" type="pres">
      <dgm:prSet presAssocID="{2136ED73-A041-4BDB-8D31-193CD79DAD97}" presName="level2hierChild" presStyleCnt="0"/>
      <dgm:spPr/>
    </dgm:pt>
    <dgm:pt modelId="{05C3F2BD-22A3-45EC-B788-A4F887DBA862}" type="pres">
      <dgm:prSet presAssocID="{6303BA88-C62E-4628-B665-5DD48617648E}" presName="conn2-1" presStyleLbl="parChTrans1D2" presStyleIdx="0" presStyleCnt="2"/>
      <dgm:spPr/>
    </dgm:pt>
    <dgm:pt modelId="{36975C00-4677-4A5D-94F7-B903543095CA}" type="pres">
      <dgm:prSet presAssocID="{6303BA88-C62E-4628-B665-5DD48617648E}" presName="connTx" presStyleLbl="parChTrans1D2" presStyleIdx="0" presStyleCnt="2"/>
      <dgm:spPr/>
    </dgm:pt>
    <dgm:pt modelId="{824E058B-2226-4A1F-A08C-B2DD6A013D36}" type="pres">
      <dgm:prSet presAssocID="{1AFDCC06-0651-40D9-9D9F-C00208AB7518}" presName="root2" presStyleCnt="0"/>
      <dgm:spPr/>
    </dgm:pt>
    <dgm:pt modelId="{7F993D2D-574B-41C0-98CE-158CB86944B9}" type="pres">
      <dgm:prSet presAssocID="{1AFDCC06-0651-40D9-9D9F-C00208AB7518}" presName="LevelTwoTextNode" presStyleLbl="node2" presStyleIdx="0" presStyleCnt="2" custScaleX="50858" custScaleY="67791" custLinFactNeighborX="706" custLinFactNeighborY="-64632">
        <dgm:presLayoutVars>
          <dgm:chPref val="3"/>
        </dgm:presLayoutVars>
      </dgm:prSet>
      <dgm:spPr/>
    </dgm:pt>
    <dgm:pt modelId="{75C6DA14-3478-43DA-93D9-231FD1D4E82D}" type="pres">
      <dgm:prSet presAssocID="{1AFDCC06-0651-40D9-9D9F-C00208AB7518}" presName="level3hierChild" presStyleCnt="0"/>
      <dgm:spPr/>
    </dgm:pt>
    <dgm:pt modelId="{65D3AAD2-5E01-4609-8EA9-D9114AFD4B53}" type="pres">
      <dgm:prSet presAssocID="{F4C714D7-C1A2-4FB7-8522-D3EE9E12BF26}" presName="conn2-1" presStyleLbl="parChTrans1D3" presStyleIdx="0" presStyleCnt="2"/>
      <dgm:spPr/>
    </dgm:pt>
    <dgm:pt modelId="{28DCF56C-940B-4ECC-8D68-5C8165E48A39}" type="pres">
      <dgm:prSet presAssocID="{F4C714D7-C1A2-4FB7-8522-D3EE9E12BF26}" presName="connTx" presStyleLbl="parChTrans1D3" presStyleIdx="0" presStyleCnt="2"/>
      <dgm:spPr/>
    </dgm:pt>
    <dgm:pt modelId="{36A5CC78-8F7D-49FF-9A9E-386892FC11C1}" type="pres">
      <dgm:prSet presAssocID="{DD9013DF-66AB-4F1A-BCD6-F5C099239206}" presName="root2" presStyleCnt="0"/>
      <dgm:spPr/>
    </dgm:pt>
    <dgm:pt modelId="{7288D22F-875D-4A3C-96FD-33245F4C9F5D}" type="pres">
      <dgm:prSet presAssocID="{DD9013DF-66AB-4F1A-BCD6-F5C099239206}" presName="LevelTwoTextNode" presStyleLbl="node3" presStyleIdx="0" presStyleCnt="2" custScaleX="93405" custScaleY="50886" custLinFactY="-15272" custLinFactNeighborX="2706" custLinFactNeighborY="-100000">
        <dgm:presLayoutVars>
          <dgm:chPref val="3"/>
        </dgm:presLayoutVars>
      </dgm:prSet>
      <dgm:spPr/>
    </dgm:pt>
    <dgm:pt modelId="{9CBAC99F-B1EA-48F0-97D3-B2B469D5DEE8}" type="pres">
      <dgm:prSet presAssocID="{DD9013DF-66AB-4F1A-BCD6-F5C099239206}" presName="level3hierChild" presStyleCnt="0"/>
      <dgm:spPr/>
    </dgm:pt>
    <dgm:pt modelId="{06C14B6A-E6DD-49C3-AB21-7D584F0556DD}" type="pres">
      <dgm:prSet presAssocID="{31EC92B4-9732-4E2D-A9E6-E9FEAC22117E}" presName="conn2-1" presStyleLbl="parChTrans1D4" presStyleIdx="0" presStyleCnt="2"/>
      <dgm:spPr/>
    </dgm:pt>
    <dgm:pt modelId="{EAC99B4A-B909-45AF-928B-AA3F1D69F5B3}" type="pres">
      <dgm:prSet presAssocID="{31EC92B4-9732-4E2D-A9E6-E9FEAC22117E}" presName="connTx" presStyleLbl="parChTrans1D4" presStyleIdx="0" presStyleCnt="2"/>
      <dgm:spPr/>
    </dgm:pt>
    <dgm:pt modelId="{739B60BD-A2CA-4873-BCF9-312EE160F4C0}" type="pres">
      <dgm:prSet presAssocID="{17F6F920-89A1-4CBB-99C8-28980D822CBB}" presName="root2" presStyleCnt="0"/>
      <dgm:spPr/>
    </dgm:pt>
    <dgm:pt modelId="{89591AB3-4018-4931-B2DE-CD9B47BBE163}" type="pres">
      <dgm:prSet presAssocID="{17F6F920-89A1-4CBB-99C8-28980D822CBB}" presName="LevelTwoTextNode" presStyleLbl="node4" presStyleIdx="0" presStyleCnt="2" custScaleX="105861" custScaleY="58714" custLinFactNeighborX="567" custLinFactNeighborY="-69796">
        <dgm:presLayoutVars>
          <dgm:chPref val="3"/>
        </dgm:presLayoutVars>
      </dgm:prSet>
      <dgm:spPr/>
    </dgm:pt>
    <dgm:pt modelId="{1B327E27-6A7C-4280-8CC5-E562A7F722DA}" type="pres">
      <dgm:prSet presAssocID="{17F6F920-89A1-4CBB-99C8-28980D822CBB}" presName="level3hierChild" presStyleCnt="0"/>
      <dgm:spPr/>
    </dgm:pt>
    <dgm:pt modelId="{B9CD7D17-0302-4180-BD98-136C781A1F8A}" type="pres">
      <dgm:prSet presAssocID="{1FE95858-173F-47B4-BCF9-0EB04A8E7CD7}" presName="conn2-1" presStyleLbl="parChTrans1D4" presStyleIdx="1" presStyleCnt="2"/>
      <dgm:spPr/>
    </dgm:pt>
    <dgm:pt modelId="{5D0D9B70-13C1-4A7C-94C5-1BB96D6C5191}" type="pres">
      <dgm:prSet presAssocID="{1FE95858-173F-47B4-BCF9-0EB04A8E7CD7}" presName="connTx" presStyleLbl="parChTrans1D4" presStyleIdx="1" presStyleCnt="2"/>
      <dgm:spPr/>
    </dgm:pt>
    <dgm:pt modelId="{0C1BC70E-F073-4C86-8075-0159E831FA8B}" type="pres">
      <dgm:prSet presAssocID="{524A79B1-3298-456B-82FC-959AA7F47F41}" presName="root2" presStyleCnt="0"/>
      <dgm:spPr/>
    </dgm:pt>
    <dgm:pt modelId="{C8754571-29D9-4564-80BE-7C62B8D19EE7}" type="pres">
      <dgm:prSet presAssocID="{524A79B1-3298-456B-82FC-959AA7F47F41}" presName="LevelTwoTextNode" presStyleLbl="node4" presStyleIdx="1" presStyleCnt="2" custScaleX="105861" custScaleY="66141">
        <dgm:presLayoutVars>
          <dgm:chPref val="3"/>
        </dgm:presLayoutVars>
      </dgm:prSet>
      <dgm:spPr/>
    </dgm:pt>
    <dgm:pt modelId="{F57FA276-5C0E-4FA7-94DA-4D5B7834354E}" type="pres">
      <dgm:prSet presAssocID="{524A79B1-3298-456B-82FC-959AA7F47F41}" presName="level3hierChild" presStyleCnt="0"/>
      <dgm:spPr/>
    </dgm:pt>
    <dgm:pt modelId="{65EBE706-7C79-4A04-A67B-F351BAB5E93B}" type="pres">
      <dgm:prSet presAssocID="{6F24BF64-2950-4412-B893-85F2B3C76851}" presName="conn2-1" presStyleLbl="parChTrans1D3" presStyleIdx="1" presStyleCnt="2"/>
      <dgm:spPr/>
    </dgm:pt>
    <dgm:pt modelId="{38179325-0B90-45C6-BC11-B849368BB577}" type="pres">
      <dgm:prSet presAssocID="{6F24BF64-2950-4412-B893-85F2B3C76851}" presName="connTx" presStyleLbl="parChTrans1D3" presStyleIdx="1" presStyleCnt="2"/>
      <dgm:spPr/>
    </dgm:pt>
    <dgm:pt modelId="{0C57E070-B223-436C-B284-0933BA1318DD}" type="pres">
      <dgm:prSet presAssocID="{1374E04A-5EF2-47AE-859B-B80BCA684011}" presName="root2" presStyleCnt="0"/>
      <dgm:spPr/>
    </dgm:pt>
    <dgm:pt modelId="{0BCAFA0C-31B2-42CE-AE0F-3F6236740876}" type="pres">
      <dgm:prSet presAssocID="{1374E04A-5EF2-47AE-859B-B80BCA684011}" presName="LevelTwoTextNode" presStyleLbl="node3" presStyleIdx="1" presStyleCnt="2" custScaleX="93433" custScaleY="57760" custLinFactNeighborX="2963" custLinFactNeighborY="-12812">
        <dgm:presLayoutVars>
          <dgm:chPref val="3"/>
        </dgm:presLayoutVars>
      </dgm:prSet>
      <dgm:spPr/>
    </dgm:pt>
    <dgm:pt modelId="{DD99031B-2C86-47FE-BFAF-0BDC8E6C2F9D}" type="pres">
      <dgm:prSet presAssocID="{1374E04A-5EF2-47AE-859B-B80BCA684011}" presName="level3hierChild" presStyleCnt="0"/>
      <dgm:spPr/>
    </dgm:pt>
    <dgm:pt modelId="{93FC7F94-8DC7-4B70-8C62-80F9E8A1587D}" type="pres">
      <dgm:prSet presAssocID="{1E0F9C58-76FB-460A-8649-81B5A7524E9C}" presName="conn2-1" presStyleLbl="parChTrans1D2" presStyleIdx="1" presStyleCnt="2"/>
      <dgm:spPr/>
    </dgm:pt>
    <dgm:pt modelId="{BD024D22-B804-40C9-894A-FC930D21E8DC}" type="pres">
      <dgm:prSet presAssocID="{1E0F9C58-76FB-460A-8649-81B5A7524E9C}" presName="connTx" presStyleLbl="parChTrans1D2" presStyleIdx="1" presStyleCnt="2"/>
      <dgm:spPr/>
    </dgm:pt>
    <dgm:pt modelId="{74A53B9E-4BC4-419D-938F-9153A4EC479C}" type="pres">
      <dgm:prSet presAssocID="{A3A5CAEA-C96E-4F8F-A85A-7994BAF2244C}" presName="root2" presStyleCnt="0"/>
      <dgm:spPr/>
    </dgm:pt>
    <dgm:pt modelId="{88BD9FA2-73B4-44A4-834E-6E0B167BE76A}" type="pres">
      <dgm:prSet presAssocID="{A3A5CAEA-C96E-4F8F-A85A-7994BAF2244C}" presName="LevelTwoTextNode" presStyleLbl="node2" presStyleIdx="1" presStyleCnt="2" custScaleX="93433" custScaleY="63630" custLinFactNeighborX="686" custLinFactNeighborY="37821">
        <dgm:presLayoutVars>
          <dgm:chPref val="3"/>
        </dgm:presLayoutVars>
      </dgm:prSet>
      <dgm:spPr/>
    </dgm:pt>
    <dgm:pt modelId="{AE6969E4-77C0-4805-B952-DA3B234E7560}" type="pres">
      <dgm:prSet presAssocID="{A3A5CAEA-C96E-4F8F-A85A-7994BAF2244C}" presName="level3hierChild" presStyleCnt="0"/>
      <dgm:spPr/>
    </dgm:pt>
  </dgm:ptLst>
  <dgm:cxnLst>
    <dgm:cxn modelId="{B5869215-1639-4AAD-96ED-B0A74B40D248}" type="presOf" srcId="{31EC92B4-9732-4E2D-A9E6-E9FEAC22117E}" destId="{EAC99B4A-B909-45AF-928B-AA3F1D69F5B3}" srcOrd="1" destOrd="0" presId="urn:microsoft.com/office/officeart/2008/layout/HorizontalMultiLevelHierarchy#2"/>
    <dgm:cxn modelId="{1A81DF17-E018-4EAB-81B2-108453D3AC0E}" type="presOf" srcId="{6303BA88-C62E-4628-B665-5DD48617648E}" destId="{05C3F2BD-22A3-45EC-B788-A4F887DBA862}" srcOrd="0" destOrd="0" presId="urn:microsoft.com/office/officeart/2008/layout/HorizontalMultiLevelHierarchy#2"/>
    <dgm:cxn modelId="{5EE22E2C-FF3B-42BE-90ED-EEB89C06FA34}" srcId="{DD9013DF-66AB-4F1A-BCD6-F5C099239206}" destId="{524A79B1-3298-456B-82FC-959AA7F47F41}" srcOrd="1" destOrd="0" parTransId="{1FE95858-173F-47B4-BCF9-0EB04A8E7CD7}" sibTransId="{8A87D3DB-D3F1-495D-BB2A-10DC400BAB6A}"/>
    <dgm:cxn modelId="{97A5FA35-3C7D-439C-9522-C889C138E263}" srcId="{1AFDCC06-0651-40D9-9D9F-C00208AB7518}" destId="{DD9013DF-66AB-4F1A-BCD6-F5C099239206}" srcOrd="0" destOrd="0" parTransId="{F4C714D7-C1A2-4FB7-8522-D3EE9E12BF26}" sibTransId="{D8D4DAA9-4D2E-4380-A678-00CAB121BC13}"/>
    <dgm:cxn modelId="{45393E5B-E969-4E1A-9606-33F0C504FCEF}" type="presOf" srcId="{17F6F920-89A1-4CBB-99C8-28980D822CBB}" destId="{89591AB3-4018-4931-B2DE-CD9B47BBE163}" srcOrd="0" destOrd="0" presId="urn:microsoft.com/office/officeart/2008/layout/HorizontalMultiLevelHierarchy#2"/>
    <dgm:cxn modelId="{79D54B60-A695-4039-AFBF-80461ED858F2}" srcId="{2136ED73-A041-4BDB-8D31-193CD79DAD97}" destId="{1AFDCC06-0651-40D9-9D9F-C00208AB7518}" srcOrd="0" destOrd="0" parTransId="{6303BA88-C62E-4628-B665-5DD48617648E}" sibTransId="{E10A062D-09BF-4C43-B3D1-8E4935F6194D}"/>
    <dgm:cxn modelId="{30564148-84D9-4337-BE20-CCF55F8C8312}" type="presOf" srcId="{2136ED73-A041-4BDB-8D31-193CD79DAD97}" destId="{D823280E-BF39-49DA-BCF4-E8E9EF1D2D67}" srcOrd="0" destOrd="0" presId="urn:microsoft.com/office/officeart/2008/layout/HorizontalMultiLevelHierarchy#2"/>
    <dgm:cxn modelId="{9454084D-88EC-4CCB-969F-9D51FFF7C32B}" type="presOf" srcId="{524A79B1-3298-456B-82FC-959AA7F47F41}" destId="{C8754571-29D9-4564-80BE-7C62B8D19EE7}" srcOrd="0" destOrd="0" presId="urn:microsoft.com/office/officeart/2008/layout/HorizontalMultiLevelHierarchy#2"/>
    <dgm:cxn modelId="{882C724D-81C4-4E09-A4E1-0E6FA2B28CC6}" type="presOf" srcId="{F4C714D7-C1A2-4FB7-8522-D3EE9E12BF26}" destId="{65D3AAD2-5E01-4609-8EA9-D9114AFD4B53}" srcOrd="0" destOrd="0" presId="urn:microsoft.com/office/officeart/2008/layout/HorizontalMultiLevelHierarchy#2"/>
    <dgm:cxn modelId="{B4F3F350-425A-4703-B30B-4A334919A9EE}" type="presOf" srcId="{1AFDCC06-0651-40D9-9D9F-C00208AB7518}" destId="{7F993D2D-574B-41C0-98CE-158CB86944B9}" srcOrd="0" destOrd="0" presId="urn:microsoft.com/office/officeart/2008/layout/HorizontalMultiLevelHierarchy#2"/>
    <dgm:cxn modelId="{2318FB51-84CC-43F0-8D5A-1E3301208AE0}" srcId="{2136ED73-A041-4BDB-8D31-193CD79DAD97}" destId="{A3A5CAEA-C96E-4F8F-A85A-7994BAF2244C}" srcOrd="1" destOrd="0" parTransId="{1E0F9C58-76FB-460A-8649-81B5A7524E9C}" sibTransId="{C8185A47-5F96-4DE7-8197-60E2B548BFBD}"/>
    <dgm:cxn modelId="{DCC5A07F-A225-4322-930A-06F040A49BD3}" type="presOf" srcId="{1374E04A-5EF2-47AE-859B-B80BCA684011}" destId="{0BCAFA0C-31B2-42CE-AE0F-3F6236740876}" srcOrd="0" destOrd="0" presId="urn:microsoft.com/office/officeart/2008/layout/HorizontalMultiLevelHierarchy#2"/>
    <dgm:cxn modelId="{88741080-4009-4361-81E9-01D30ADEC84D}" type="presOf" srcId="{1FE95858-173F-47B4-BCF9-0EB04A8E7CD7}" destId="{B9CD7D17-0302-4180-BD98-136C781A1F8A}" srcOrd="0" destOrd="0" presId="urn:microsoft.com/office/officeart/2008/layout/HorizontalMultiLevelHierarchy#2"/>
    <dgm:cxn modelId="{09347A91-931E-498A-9F87-B9E0F8DEE38F}" type="presOf" srcId="{F4C714D7-C1A2-4FB7-8522-D3EE9E12BF26}" destId="{28DCF56C-940B-4ECC-8D68-5C8165E48A39}" srcOrd="1" destOrd="0" presId="urn:microsoft.com/office/officeart/2008/layout/HorizontalMultiLevelHierarchy#2"/>
    <dgm:cxn modelId="{02859094-91AA-494D-A28A-30FD22B49383}" type="presOf" srcId="{1FE95858-173F-47B4-BCF9-0EB04A8E7CD7}" destId="{5D0D9B70-13C1-4A7C-94C5-1BB96D6C5191}" srcOrd="1" destOrd="0" presId="urn:microsoft.com/office/officeart/2008/layout/HorizontalMultiLevelHierarchy#2"/>
    <dgm:cxn modelId="{3FA59197-394E-454D-B60F-16E44235013F}" type="presOf" srcId="{6F24BF64-2950-4412-B893-85F2B3C76851}" destId="{38179325-0B90-45C6-BC11-B849368BB577}" srcOrd="1" destOrd="0" presId="urn:microsoft.com/office/officeart/2008/layout/HorizontalMultiLevelHierarchy#2"/>
    <dgm:cxn modelId="{3E9030A1-568A-417F-A870-B82447A23495}" type="presOf" srcId="{1E0F9C58-76FB-460A-8649-81B5A7524E9C}" destId="{93FC7F94-8DC7-4B70-8C62-80F9E8A1587D}" srcOrd="0" destOrd="0" presId="urn:microsoft.com/office/officeart/2008/layout/HorizontalMultiLevelHierarchy#2"/>
    <dgm:cxn modelId="{05BD9DBA-086D-4570-AAED-84D223910E18}" srcId="{F6840CC5-6DCB-4D59-8A31-EE610F06B476}" destId="{2136ED73-A041-4BDB-8D31-193CD79DAD97}" srcOrd="0" destOrd="0" parTransId="{B7DBACDE-51F5-438B-BB54-4C21572BFFCB}" sibTransId="{EE95B199-31F9-4DD0-9799-EF909E4DD1CE}"/>
    <dgm:cxn modelId="{736A57BC-FB8C-4F98-838A-93170F27B722}" type="presOf" srcId="{31EC92B4-9732-4E2D-A9E6-E9FEAC22117E}" destId="{06C14B6A-E6DD-49C3-AB21-7D584F0556DD}" srcOrd="0" destOrd="0" presId="urn:microsoft.com/office/officeart/2008/layout/HorizontalMultiLevelHierarchy#2"/>
    <dgm:cxn modelId="{9F38B0BC-C431-44DA-AF91-39D757693EEA}" type="presOf" srcId="{DD9013DF-66AB-4F1A-BCD6-F5C099239206}" destId="{7288D22F-875D-4A3C-96FD-33245F4C9F5D}" srcOrd="0" destOrd="0" presId="urn:microsoft.com/office/officeart/2008/layout/HorizontalMultiLevelHierarchy#2"/>
    <dgm:cxn modelId="{59FE9EC1-24E4-4FE0-94B3-8C01F5AE2A81}" type="presOf" srcId="{6303BA88-C62E-4628-B665-5DD48617648E}" destId="{36975C00-4677-4A5D-94F7-B903543095CA}" srcOrd="1" destOrd="0" presId="urn:microsoft.com/office/officeart/2008/layout/HorizontalMultiLevelHierarchy#2"/>
    <dgm:cxn modelId="{2C13D3C8-581C-47D6-A5AE-31714BD45DEA}" srcId="{DD9013DF-66AB-4F1A-BCD6-F5C099239206}" destId="{17F6F920-89A1-4CBB-99C8-28980D822CBB}" srcOrd="0" destOrd="0" parTransId="{31EC92B4-9732-4E2D-A9E6-E9FEAC22117E}" sibTransId="{6AFB68E1-46CD-4609-AAB1-10A337DA8B65}"/>
    <dgm:cxn modelId="{3B19CFCA-493B-466E-8A3F-021DC1F6817F}" type="presOf" srcId="{A3A5CAEA-C96E-4F8F-A85A-7994BAF2244C}" destId="{88BD9FA2-73B4-44A4-834E-6E0B167BE76A}" srcOrd="0" destOrd="0" presId="urn:microsoft.com/office/officeart/2008/layout/HorizontalMultiLevelHierarchy#2"/>
    <dgm:cxn modelId="{37F6A4CF-5B3E-46EE-98A5-9C308B37DAC0}" srcId="{1AFDCC06-0651-40D9-9D9F-C00208AB7518}" destId="{1374E04A-5EF2-47AE-859B-B80BCA684011}" srcOrd="1" destOrd="0" parTransId="{6F24BF64-2950-4412-B893-85F2B3C76851}" sibTransId="{5FCA4B7C-7B97-4BCF-9E7A-4B739E12513B}"/>
    <dgm:cxn modelId="{03EBF7E8-34A2-43A1-B062-02CA9A52D553}" type="presOf" srcId="{1E0F9C58-76FB-460A-8649-81B5A7524E9C}" destId="{BD024D22-B804-40C9-894A-FC930D21E8DC}" srcOrd="1" destOrd="0" presId="urn:microsoft.com/office/officeart/2008/layout/HorizontalMultiLevelHierarchy#2"/>
    <dgm:cxn modelId="{93641CF9-F123-47AD-ABDF-5024F47ADAD6}" type="presOf" srcId="{6F24BF64-2950-4412-B893-85F2B3C76851}" destId="{65EBE706-7C79-4A04-A67B-F351BAB5E93B}" srcOrd="0" destOrd="0" presId="urn:microsoft.com/office/officeart/2008/layout/HorizontalMultiLevelHierarchy#2"/>
    <dgm:cxn modelId="{A4E592FB-3E90-43F3-8F2D-C750D2D2ABB3}" type="presOf" srcId="{F6840CC5-6DCB-4D59-8A31-EE610F06B476}" destId="{F98CE08C-72DC-4214-983C-51B1ED379365}" srcOrd="0" destOrd="0" presId="urn:microsoft.com/office/officeart/2008/layout/HorizontalMultiLevelHierarchy#2"/>
    <dgm:cxn modelId="{D00D0E51-16AE-4E08-971B-F0B33D885BAC}" type="presParOf" srcId="{F98CE08C-72DC-4214-983C-51B1ED379365}" destId="{F30857EB-20F1-41FC-9D95-3C66003E9EEE}" srcOrd="0" destOrd="0" presId="urn:microsoft.com/office/officeart/2008/layout/HorizontalMultiLevelHierarchy#2"/>
    <dgm:cxn modelId="{CF348A00-7334-4F6A-8947-A4AAB609C78F}" type="presParOf" srcId="{F30857EB-20F1-41FC-9D95-3C66003E9EEE}" destId="{D823280E-BF39-49DA-BCF4-E8E9EF1D2D67}" srcOrd="0" destOrd="0" presId="urn:microsoft.com/office/officeart/2008/layout/HorizontalMultiLevelHierarchy#2"/>
    <dgm:cxn modelId="{158E398D-3DB6-43D0-A84E-E8557C5D98BE}" type="presParOf" srcId="{F30857EB-20F1-41FC-9D95-3C66003E9EEE}" destId="{35E1C1C6-97BA-4F9E-89FE-3DB174AD80FA}" srcOrd="1" destOrd="0" presId="urn:microsoft.com/office/officeart/2008/layout/HorizontalMultiLevelHierarchy#2"/>
    <dgm:cxn modelId="{14B7B029-3979-4FD0-BA99-5F00C5198EB3}" type="presParOf" srcId="{35E1C1C6-97BA-4F9E-89FE-3DB174AD80FA}" destId="{05C3F2BD-22A3-45EC-B788-A4F887DBA862}" srcOrd="0" destOrd="0" presId="urn:microsoft.com/office/officeart/2008/layout/HorizontalMultiLevelHierarchy#2"/>
    <dgm:cxn modelId="{3F0AEEAF-17D3-45C7-A93A-6697A08AC537}" type="presParOf" srcId="{05C3F2BD-22A3-45EC-B788-A4F887DBA862}" destId="{36975C00-4677-4A5D-94F7-B903543095CA}" srcOrd="0" destOrd="0" presId="urn:microsoft.com/office/officeart/2008/layout/HorizontalMultiLevelHierarchy#2"/>
    <dgm:cxn modelId="{7635BB82-8ED4-4C2D-AF87-25C7FC95860E}" type="presParOf" srcId="{35E1C1C6-97BA-4F9E-89FE-3DB174AD80FA}" destId="{824E058B-2226-4A1F-A08C-B2DD6A013D36}" srcOrd="1" destOrd="0" presId="urn:microsoft.com/office/officeart/2008/layout/HorizontalMultiLevelHierarchy#2"/>
    <dgm:cxn modelId="{4C29BF83-5A97-4B17-8149-F640A75F5F46}" type="presParOf" srcId="{824E058B-2226-4A1F-A08C-B2DD6A013D36}" destId="{7F993D2D-574B-41C0-98CE-158CB86944B9}" srcOrd="0" destOrd="0" presId="urn:microsoft.com/office/officeart/2008/layout/HorizontalMultiLevelHierarchy#2"/>
    <dgm:cxn modelId="{ADA9FC14-330E-4829-90BA-E49E41C25341}" type="presParOf" srcId="{824E058B-2226-4A1F-A08C-B2DD6A013D36}" destId="{75C6DA14-3478-43DA-93D9-231FD1D4E82D}" srcOrd="1" destOrd="0" presId="urn:microsoft.com/office/officeart/2008/layout/HorizontalMultiLevelHierarchy#2"/>
    <dgm:cxn modelId="{51BE7A43-3D6D-4D20-B134-6C400EDCDF0B}" type="presParOf" srcId="{75C6DA14-3478-43DA-93D9-231FD1D4E82D}" destId="{65D3AAD2-5E01-4609-8EA9-D9114AFD4B53}" srcOrd="0" destOrd="0" presId="urn:microsoft.com/office/officeart/2008/layout/HorizontalMultiLevelHierarchy#2"/>
    <dgm:cxn modelId="{9F36B25D-6251-43A1-B0B9-B1615504E39C}" type="presParOf" srcId="{65D3AAD2-5E01-4609-8EA9-D9114AFD4B53}" destId="{28DCF56C-940B-4ECC-8D68-5C8165E48A39}" srcOrd="0" destOrd="0" presId="urn:microsoft.com/office/officeart/2008/layout/HorizontalMultiLevelHierarchy#2"/>
    <dgm:cxn modelId="{BE983284-7BEC-4499-8840-05E61FB1EDA6}" type="presParOf" srcId="{75C6DA14-3478-43DA-93D9-231FD1D4E82D}" destId="{36A5CC78-8F7D-49FF-9A9E-386892FC11C1}" srcOrd="1" destOrd="0" presId="urn:microsoft.com/office/officeart/2008/layout/HorizontalMultiLevelHierarchy#2"/>
    <dgm:cxn modelId="{452B1340-2882-40AF-A439-8A16BC1C1B1E}" type="presParOf" srcId="{36A5CC78-8F7D-49FF-9A9E-386892FC11C1}" destId="{7288D22F-875D-4A3C-96FD-33245F4C9F5D}" srcOrd="0" destOrd="0" presId="urn:microsoft.com/office/officeart/2008/layout/HorizontalMultiLevelHierarchy#2"/>
    <dgm:cxn modelId="{DDA02B67-C55F-4CED-9D7E-E4FF59D35E2B}" type="presParOf" srcId="{36A5CC78-8F7D-49FF-9A9E-386892FC11C1}" destId="{9CBAC99F-B1EA-48F0-97D3-B2B469D5DEE8}" srcOrd="1" destOrd="0" presId="urn:microsoft.com/office/officeart/2008/layout/HorizontalMultiLevelHierarchy#2"/>
    <dgm:cxn modelId="{10714F92-8BB0-4F6B-9593-8B3833EFB5FD}" type="presParOf" srcId="{9CBAC99F-B1EA-48F0-97D3-B2B469D5DEE8}" destId="{06C14B6A-E6DD-49C3-AB21-7D584F0556DD}" srcOrd="0" destOrd="0" presId="urn:microsoft.com/office/officeart/2008/layout/HorizontalMultiLevelHierarchy#2"/>
    <dgm:cxn modelId="{24E1942A-1571-4E39-9FD3-F8E739CE0DB8}" type="presParOf" srcId="{06C14B6A-E6DD-49C3-AB21-7D584F0556DD}" destId="{EAC99B4A-B909-45AF-928B-AA3F1D69F5B3}" srcOrd="0" destOrd="0" presId="urn:microsoft.com/office/officeart/2008/layout/HorizontalMultiLevelHierarchy#2"/>
    <dgm:cxn modelId="{A0082385-A970-494B-B936-7C26F0D77D47}" type="presParOf" srcId="{9CBAC99F-B1EA-48F0-97D3-B2B469D5DEE8}" destId="{739B60BD-A2CA-4873-BCF9-312EE160F4C0}" srcOrd="1" destOrd="0" presId="urn:microsoft.com/office/officeart/2008/layout/HorizontalMultiLevelHierarchy#2"/>
    <dgm:cxn modelId="{C2BF10D1-0137-487A-9F48-A5A454E6251D}" type="presParOf" srcId="{739B60BD-A2CA-4873-BCF9-312EE160F4C0}" destId="{89591AB3-4018-4931-B2DE-CD9B47BBE163}" srcOrd="0" destOrd="0" presId="urn:microsoft.com/office/officeart/2008/layout/HorizontalMultiLevelHierarchy#2"/>
    <dgm:cxn modelId="{D4E39535-1BAC-474A-B304-DAF603DFC6B2}" type="presParOf" srcId="{739B60BD-A2CA-4873-BCF9-312EE160F4C0}" destId="{1B327E27-6A7C-4280-8CC5-E562A7F722DA}" srcOrd="1" destOrd="0" presId="urn:microsoft.com/office/officeart/2008/layout/HorizontalMultiLevelHierarchy#2"/>
    <dgm:cxn modelId="{81C720A7-FF73-419A-87C8-F62C15A580CC}" type="presParOf" srcId="{9CBAC99F-B1EA-48F0-97D3-B2B469D5DEE8}" destId="{B9CD7D17-0302-4180-BD98-136C781A1F8A}" srcOrd="2" destOrd="0" presId="urn:microsoft.com/office/officeart/2008/layout/HorizontalMultiLevelHierarchy#2"/>
    <dgm:cxn modelId="{02E30C23-2DEE-4AC7-A5D2-7B4379A40802}" type="presParOf" srcId="{B9CD7D17-0302-4180-BD98-136C781A1F8A}" destId="{5D0D9B70-13C1-4A7C-94C5-1BB96D6C5191}" srcOrd="0" destOrd="0" presId="urn:microsoft.com/office/officeart/2008/layout/HorizontalMultiLevelHierarchy#2"/>
    <dgm:cxn modelId="{71A86A77-B940-4999-A13C-6A79A8F1B161}" type="presParOf" srcId="{9CBAC99F-B1EA-48F0-97D3-B2B469D5DEE8}" destId="{0C1BC70E-F073-4C86-8075-0159E831FA8B}" srcOrd="3" destOrd="0" presId="urn:microsoft.com/office/officeart/2008/layout/HorizontalMultiLevelHierarchy#2"/>
    <dgm:cxn modelId="{7B037798-EC16-4D2A-94B6-5AC9C41462AC}" type="presParOf" srcId="{0C1BC70E-F073-4C86-8075-0159E831FA8B}" destId="{C8754571-29D9-4564-80BE-7C62B8D19EE7}" srcOrd="0" destOrd="0" presId="urn:microsoft.com/office/officeart/2008/layout/HorizontalMultiLevelHierarchy#2"/>
    <dgm:cxn modelId="{3883893D-90C7-456F-AFB4-DB368AEE1C50}" type="presParOf" srcId="{0C1BC70E-F073-4C86-8075-0159E831FA8B}" destId="{F57FA276-5C0E-4FA7-94DA-4D5B7834354E}" srcOrd="1" destOrd="0" presId="urn:microsoft.com/office/officeart/2008/layout/HorizontalMultiLevelHierarchy#2"/>
    <dgm:cxn modelId="{519EE3C9-BEB7-4DE0-9E6D-28107A8DBD51}" type="presParOf" srcId="{75C6DA14-3478-43DA-93D9-231FD1D4E82D}" destId="{65EBE706-7C79-4A04-A67B-F351BAB5E93B}" srcOrd="2" destOrd="0" presId="urn:microsoft.com/office/officeart/2008/layout/HorizontalMultiLevelHierarchy#2"/>
    <dgm:cxn modelId="{E07FEC7F-97C3-4246-8371-18D736913700}" type="presParOf" srcId="{65EBE706-7C79-4A04-A67B-F351BAB5E93B}" destId="{38179325-0B90-45C6-BC11-B849368BB577}" srcOrd="0" destOrd="0" presId="urn:microsoft.com/office/officeart/2008/layout/HorizontalMultiLevelHierarchy#2"/>
    <dgm:cxn modelId="{96FD52A6-0290-45CC-BBB4-52326E6BD264}" type="presParOf" srcId="{75C6DA14-3478-43DA-93D9-231FD1D4E82D}" destId="{0C57E070-B223-436C-B284-0933BA1318DD}" srcOrd="3" destOrd="0" presId="urn:microsoft.com/office/officeart/2008/layout/HorizontalMultiLevelHierarchy#2"/>
    <dgm:cxn modelId="{3762477B-385C-4911-BA29-E7FCB236FD8D}" type="presParOf" srcId="{0C57E070-B223-436C-B284-0933BA1318DD}" destId="{0BCAFA0C-31B2-42CE-AE0F-3F6236740876}" srcOrd="0" destOrd="0" presId="urn:microsoft.com/office/officeart/2008/layout/HorizontalMultiLevelHierarchy#2"/>
    <dgm:cxn modelId="{05AAFA4D-A2E5-4CD9-A0C3-31384E5CCF2C}" type="presParOf" srcId="{0C57E070-B223-436C-B284-0933BA1318DD}" destId="{DD99031B-2C86-47FE-BFAF-0BDC8E6C2F9D}" srcOrd="1" destOrd="0" presId="urn:microsoft.com/office/officeart/2008/layout/HorizontalMultiLevelHierarchy#2"/>
    <dgm:cxn modelId="{EDC13F50-A7AD-46E5-A649-78D51BDE1E90}" type="presParOf" srcId="{35E1C1C6-97BA-4F9E-89FE-3DB174AD80FA}" destId="{93FC7F94-8DC7-4B70-8C62-80F9E8A1587D}" srcOrd="2" destOrd="0" presId="urn:microsoft.com/office/officeart/2008/layout/HorizontalMultiLevelHierarchy#2"/>
    <dgm:cxn modelId="{7E8B832E-1F4F-4772-B558-6159A7D44037}" type="presParOf" srcId="{93FC7F94-8DC7-4B70-8C62-80F9E8A1587D}" destId="{BD024D22-B804-40C9-894A-FC930D21E8DC}" srcOrd="0" destOrd="0" presId="urn:microsoft.com/office/officeart/2008/layout/HorizontalMultiLevelHierarchy#2"/>
    <dgm:cxn modelId="{9E5BBAAC-311E-4696-AD48-5FF133AD4C3A}" type="presParOf" srcId="{35E1C1C6-97BA-4F9E-89FE-3DB174AD80FA}" destId="{74A53B9E-4BC4-419D-938F-9153A4EC479C}" srcOrd="3" destOrd="0" presId="urn:microsoft.com/office/officeart/2008/layout/HorizontalMultiLevelHierarchy#2"/>
    <dgm:cxn modelId="{52D10015-D585-40AC-A17E-9E8C09296F72}" type="presParOf" srcId="{74A53B9E-4BC4-419D-938F-9153A4EC479C}" destId="{88BD9FA2-73B4-44A4-834E-6E0B167BE76A}" srcOrd="0" destOrd="0" presId="urn:microsoft.com/office/officeart/2008/layout/HorizontalMultiLevelHierarchy#2"/>
    <dgm:cxn modelId="{D726C95B-1233-401F-987C-8E40366DCF6A}" type="presParOf" srcId="{74A53B9E-4BC4-419D-938F-9153A4EC479C}" destId="{AE6969E4-77C0-4805-B952-DA3B234E7560}" srcOrd="1" destOrd="0" presId="urn:microsoft.com/office/officeart/2008/layout/HorizontalMultiLevel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C7F94-8DC7-4B70-8C62-80F9E8A1587D}">
      <dsp:nvSpPr>
        <dsp:cNvPr id="0" name=""/>
        <dsp:cNvSpPr/>
      </dsp:nvSpPr>
      <dsp:spPr>
        <a:xfrm>
          <a:off x="1019600" y="2945193"/>
          <a:ext cx="925135" cy="1060671"/>
        </a:xfrm>
        <a:custGeom>
          <a:avLst/>
          <a:gdLst/>
          <a:ahLst/>
          <a:cxnLst/>
          <a:rect l="0" t="0" r="0" b="0"/>
          <a:pathLst>
            <a:path>
              <a:moveTo>
                <a:pt x="0" y="0"/>
              </a:moveTo>
              <a:lnTo>
                <a:pt x="462567" y="0"/>
              </a:lnTo>
              <a:lnTo>
                <a:pt x="462567" y="1060671"/>
              </a:lnTo>
              <a:lnTo>
                <a:pt x="925135" y="1060671"/>
              </a:lnTo>
            </a:path>
          </a:pathLst>
        </a:custGeom>
        <a:noFill/>
        <a:ln w="381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446982" y="3440343"/>
        <a:ext cx="70372" cy="70372"/>
      </dsp:txXfrm>
    </dsp:sp>
    <dsp:sp modelId="{65EBE706-7C79-4A04-A67B-F351BAB5E93B}">
      <dsp:nvSpPr>
        <dsp:cNvPr id="0" name=""/>
        <dsp:cNvSpPr/>
      </dsp:nvSpPr>
      <dsp:spPr>
        <a:xfrm>
          <a:off x="3702823" y="1623985"/>
          <a:ext cx="769089" cy="945657"/>
        </a:xfrm>
        <a:custGeom>
          <a:avLst/>
          <a:gdLst/>
          <a:ahLst/>
          <a:cxnLst/>
          <a:rect l="0" t="0" r="0" b="0"/>
          <a:pathLst>
            <a:path>
              <a:moveTo>
                <a:pt x="0" y="0"/>
              </a:moveTo>
              <a:lnTo>
                <a:pt x="384544" y="0"/>
              </a:lnTo>
              <a:lnTo>
                <a:pt x="384544" y="945657"/>
              </a:lnTo>
              <a:lnTo>
                <a:pt x="769089" y="945657"/>
              </a:lnTo>
            </a:path>
          </a:pathLst>
        </a:custGeom>
        <a:noFill/>
        <a:ln w="381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56895" y="2066341"/>
        <a:ext cx="60946" cy="60946"/>
      </dsp:txXfrm>
    </dsp:sp>
    <dsp:sp modelId="{B9CD7D17-0302-4180-BD98-136C781A1F8A}">
      <dsp:nvSpPr>
        <dsp:cNvPr id="0" name=""/>
        <dsp:cNvSpPr/>
      </dsp:nvSpPr>
      <dsp:spPr>
        <a:xfrm>
          <a:off x="7690637" y="654550"/>
          <a:ext cx="597593" cy="1655361"/>
        </a:xfrm>
        <a:custGeom>
          <a:avLst/>
          <a:gdLst/>
          <a:ahLst/>
          <a:cxnLst/>
          <a:rect l="0" t="0" r="0" b="0"/>
          <a:pathLst>
            <a:path>
              <a:moveTo>
                <a:pt x="0" y="0"/>
              </a:moveTo>
              <a:lnTo>
                <a:pt x="298796" y="0"/>
              </a:lnTo>
              <a:lnTo>
                <a:pt x="298796" y="1655361"/>
              </a:lnTo>
              <a:lnTo>
                <a:pt x="597593" y="1655361"/>
              </a:lnTo>
            </a:path>
          </a:pathLst>
        </a:custGeom>
        <a:noFill/>
        <a:ln w="381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7945436" y="1438233"/>
        <a:ext cx="87996" cy="87996"/>
      </dsp:txXfrm>
    </dsp:sp>
    <dsp:sp modelId="{06C14B6A-E6DD-49C3-AB21-7D584F0556DD}">
      <dsp:nvSpPr>
        <dsp:cNvPr id="0" name=""/>
        <dsp:cNvSpPr/>
      </dsp:nvSpPr>
      <dsp:spPr>
        <a:xfrm>
          <a:off x="7690637" y="607835"/>
          <a:ext cx="617185" cy="91440"/>
        </a:xfrm>
        <a:custGeom>
          <a:avLst/>
          <a:gdLst/>
          <a:ahLst/>
          <a:cxnLst/>
          <a:rect l="0" t="0" r="0" b="0"/>
          <a:pathLst>
            <a:path>
              <a:moveTo>
                <a:pt x="0" y="46715"/>
              </a:moveTo>
              <a:lnTo>
                <a:pt x="308592" y="46715"/>
              </a:lnTo>
              <a:lnTo>
                <a:pt x="308592" y="45720"/>
              </a:lnTo>
              <a:lnTo>
                <a:pt x="617185" y="45720"/>
              </a:lnTo>
            </a:path>
          </a:pathLst>
        </a:custGeom>
        <a:noFill/>
        <a:ln w="381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983801" y="638125"/>
        <a:ext cx="30859" cy="30859"/>
      </dsp:txXfrm>
    </dsp:sp>
    <dsp:sp modelId="{65D3AAD2-5E01-4609-8EA9-D9114AFD4B53}">
      <dsp:nvSpPr>
        <dsp:cNvPr id="0" name=""/>
        <dsp:cNvSpPr/>
      </dsp:nvSpPr>
      <dsp:spPr>
        <a:xfrm>
          <a:off x="3702823" y="654550"/>
          <a:ext cx="760208" cy="969434"/>
        </a:xfrm>
        <a:custGeom>
          <a:avLst/>
          <a:gdLst/>
          <a:ahLst/>
          <a:cxnLst/>
          <a:rect l="0" t="0" r="0" b="0"/>
          <a:pathLst>
            <a:path>
              <a:moveTo>
                <a:pt x="0" y="969434"/>
              </a:moveTo>
              <a:lnTo>
                <a:pt x="380104" y="969434"/>
              </a:lnTo>
              <a:lnTo>
                <a:pt x="380104" y="0"/>
              </a:lnTo>
              <a:lnTo>
                <a:pt x="760208" y="0"/>
              </a:lnTo>
            </a:path>
          </a:pathLst>
        </a:custGeom>
        <a:noFill/>
        <a:ln w="381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52129" y="1108469"/>
        <a:ext cx="61597" cy="61597"/>
      </dsp:txXfrm>
    </dsp:sp>
    <dsp:sp modelId="{05C3F2BD-22A3-45EC-B788-A4F887DBA862}">
      <dsp:nvSpPr>
        <dsp:cNvPr id="0" name=""/>
        <dsp:cNvSpPr/>
      </dsp:nvSpPr>
      <dsp:spPr>
        <a:xfrm>
          <a:off x="1019600" y="1623985"/>
          <a:ext cx="925826" cy="1321208"/>
        </a:xfrm>
        <a:custGeom>
          <a:avLst/>
          <a:gdLst/>
          <a:ahLst/>
          <a:cxnLst/>
          <a:rect l="0" t="0" r="0" b="0"/>
          <a:pathLst>
            <a:path>
              <a:moveTo>
                <a:pt x="0" y="1321208"/>
              </a:moveTo>
              <a:lnTo>
                <a:pt x="462913" y="1321208"/>
              </a:lnTo>
              <a:lnTo>
                <a:pt x="462913" y="0"/>
              </a:lnTo>
              <a:lnTo>
                <a:pt x="925826" y="0"/>
              </a:lnTo>
            </a:path>
          </a:pathLst>
        </a:custGeom>
        <a:noFill/>
        <a:ln w="38100" cap="flat" cmpd="sng" algn="ctr">
          <a:solidFill>
            <a:schemeClr val="tx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442181" y="2244257"/>
        <a:ext cx="80665" cy="80665"/>
      </dsp:txXfrm>
    </dsp:sp>
    <dsp:sp modelId="{D823280E-BF39-49DA-BCF4-E8E9EF1D2D67}">
      <dsp:nvSpPr>
        <dsp:cNvPr id="0" name=""/>
        <dsp:cNvSpPr/>
      </dsp:nvSpPr>
      <dsp:spPr>
        <a:xfrm rot="16200000">
          <a:off x="-842141" y="2603436"/>
          <a:ext cx="3039970" cy="683513"/>
        </a:xfrm>
        <a:prstGeom prst="rect">
          <a:avLst/>
        </a:prstGeom>
        <a:solidFill>
          <a:schemeClr val="accent4">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tx1"/>
              </a:solidFill>
              <a:latin typeface="黑体" panose="02010609060101010101" pitchFamily="49" charset="-122"/>
              <a:ea typeface="黑体" panose="02010609060101010101" pitchFamily="49" charset="-122"/>
            </a:rPr>
            <a:t>聚合反应性能</a:t>
          </a:r>
        </a:p>
      </dsp:txBody>
      <dsp:txXfrm>
        <a:off x="-842141" y="2603436"/>
        <a:ext cx="3039970" cy="683513"/>
      </dsp:txXfrm>
    </dsp:sp>
    <dsp:sp modelId="{7F993D2D-574B-41C0-98CE-158CB86944B9}">
      <dsp:nvSpPr>
        <dsp:cNvPr id="0" name=""/>
        <dsp:cNvSpPr/>
      </dsp:nvSpPr>
      <dsp:spPr>
        <a:xfrm>
          <a:off x="1945427" y="1266895"/>
          <a:ext cx="1757395" cy="714181"/>
        </a:xfrm>
        <a:prstGeom prst="rect">
          <a:avLst/>
        </a:prstGeom>
        <a:solidFill>
          <a:schemeClr val="accent4">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tx1"/>
              </a:solidFill>
              <a:latin typeface="黑体" panose="02010609060101010101" pitchFamily="49" charset="-122"/>
              <a:ea typeface="黑体" panose="02010609060101010101" pitchFamily="49" charset="-122"/>
            </a:rPr>
            <a:t>电子效应</a:t>
          </a:r>
        </a:p>
      </dsp:txBody>
      <dsp:txXfrm>
        <a:off x="1945427" y="1266895"/>
        <a:ext cx="1757395" cy="714181"/>
      </dsp:txXfrm>
    </dsp:sp>
    <dsp:sp modelId="{7288D22F-875D-4A3C-96FD-33245F4C9F5D}">
      <dsp:nvSpPr>
        <dsp:cNvPr id="0" name=""/>
        <dsp:cNvSpPr/>
      </dsp:nvSpPr>
      <dsp:spPr>
        <a:xfrm>
          <a:off x="4463032" y="386507"/>
          <a:ext cx="3227605" cy="536086"/>
        </a:xfrm>
        <a:prstGeom prst="rect">
          <a:avLst/>
        </a:prstGeom>
        <a:solidFill>
          <a:schemeClr val="accent4">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ts val="0"/>
            </a:spcAft>
            <a:buNone/>
          </a:pPr>
          <a:r>
            <a:rPr lang="zh-CN" altLang="en-US" sz="2800" b="1" kern="1200" dirty="0">
              <a:solidFill>
                <a:schemeClr val="tx1"/>
              </a:solidFill>
              <a:latin typeface="黑体" panose="02010609060101010101" pitchFamily="49" charset="-122"/>
              <a:ea typeface="黑体" panose="02010609060101010101" pitchFamily="49" charset="-122"/>
              <a:cs typeface="黑体" panose="02010609060101010101" pitchFamily="49" charset="-122"/>
            </a:rPr>
            <a:t>诱导效应</a:t>
          </a:r>
        </a:p>
      </dsp:txBody>
      <dsp:txXfrm>
        <a:off x="4463032" y="386507"/>
        <a:ext cx="3227605" cy="536086"/>
      </dsp:txXfrm>
    </dsp:sp>
    <dsp:sp modelId="{89591AB3-4018-4931-B2DE-CD9B47BBE163}">
      <dsp:nvSpPr>
        <dsp:cNvPr id="0" name=""/>
        <dsp:cNvSpPr/>
      </dsp:nvSpPr>
      <dsp:spPr>
        <a:xfrm>
          <a:off x="8307823" y="344277"/>
          <a:ext cx="3658021" cy="618554"/>
        </a:xfrm>
        <a:prstGeom prst="rect">
          <a:avLst/>
        </a:prstGeom>
        <a:solidFill>
          <a:schemeClr val="accent4">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tx1"/>
              </a:solidFill>
              <a:latin typeface="黑体" panose="02010609060101010101" pitchFamily="49" charset="-122"/>
              <a:ea typeface="黑体" panose="02010609060101010101" pitchFamily="49" charset="-122"/>
              <a:cs typeface="黑体" panose="02010609060101010101" pitchFamily="49" charset="-122"/>
            </a:rPr>
            <a:t>推电子基团</a:t>
          </a:r>
        </a:p>
      </dsp:txBody>
      <dsp:txXfrm>
        <a:off x="8307823" y="344277"/>
        <a:ext cx="3658021" cy="618554"/>
      </dsp:txXfrm>
    </dsp:sp>
    <dsp:sp modelId="{C8754571-29D9-4564-80BE-7C62B8D19EE7}">
      <dsp:nvSpPr>
        <dsp:cNvPr id="0" name=""/>
        <dsp:cNvSpPr/>
      </dsp:nvSpPr>
      <dsp:spPr>
        <a:xfrm>
          <a:off x="8288231" y="1961512"/>
          <a:ext cx="3658021" cy="696798"/>
        </a:xfrm>
        <a:prstGeom prst="rect">
          <a:avLst/>
        </a:prstGeom>
        <a:solidFill>
          <a:schemeClr val="accent4">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tx1"/>
              </a:solidFill>
              <a:latin typeface="黑体" panose="02010609060101010101" pitchFamily="49" charset="-122"/>
              <a:ea typeface="黑体" panose="02010609060101010101" pitchFamily="49" charset="-122"/>
              <a:cs typeface="黑体" panose="02010609060101010101" pitchFamily="49" charset="-122"/>
            </a:rPr>
            <a:t>吸电子基团</a:t>
          </a:r>
        </a:p>
      </dsp:txBody>
      <dsp:txXfrm>
        <a:off x="8288231" y="1961512"/>
        <a:ext cx="3658021" cy="696798"/>
      </dsp:txXfrm>
    </dsp:sp>
    <dsp:sp modelId="{0BCAFA0C-31B2-42CE-AE0F-3F6236740876}">
      <dsp:nvSpPr>
        <dsp:cNvPr id="0" name=""/>
        <dsp:cNvSpPr/>
      </dsp:nvSpPr>
      <dsp:spPr>
        <a:xfrm>
          <a:off x="4471913" y="2265390"/>
          <a:ext cx="3228572" cy="608504"/>
        </a:xfrm>
        <a:prstGeom prst="rect">
          <a:avLst/>
        </a:prstGeom>
        <a:solidFill>
          <a:schemeClr val="accent4">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ts val="0"/>
            </a:spcAft>
            <a:buNone/>
          </a:pPr>
          <a:r>
            <a:rPr lang="zh-CN" altLang="en-US" sz="2800" b="1" kern="1200" dirty="0">
              <a:solidFill>
                <a:schemeClr val="tx1"/>
              </a:solidFill>
              <a:latin typeface="黑体" panose="02010609060101010101" pitchFamily="49" charset="-122"/>
              <a:ea typeface="黑体" panose="02010609060101010101" pitchFamily="49" charset="-122"/>
              <a:cs typeface="黑体" panose="02010609060101010101" pitchFamily="49" charset="-122"/>
            </a:rPr>
            <a:t>共轭效应</a:t>
          </a:r>
          <a:endParaRPr lang="en-US" altLang="zh-CN" sz="28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dsp:txBody>
      <dsp:txXfrm>
        <a:off x="4471913" y="2265390"/>
        <a:ext cx="3228572" cy="608504"/>
      </dsp:txXfrm>
    </dsp:sp>
    <dsp:sp modelId="{88BD9FA2-73B4-44A4-834E-6E0B167BE76A}">
      <dsp:nvSpPr>
        <dsp:cNvPr id="0" name=""/>
        <dsp:cNvSpPr/>
      </dsp:nvSpPr>
      <dsp:spPr>
        <a:xfrm>
          <a:off x="1944736" y="3670692"/>
          <a:ext cx="3228572" cy="670344"/>
        </a:xfrm>
        <a:prstGeom prst="rect">
          <a:avLst/>
        </a:prstGeom>
        <a:solidFill>
          <a:schemeClr val="accent4">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tx1"/>
              </a:solidFill>
            </a:rPr>
            <a:t>空间位阻效应</a:t>
          </a:r>
        </a:p>
      </dsp:txBody>
      <dsp:txXfrm>
        <a:off x="1944736" y="3670692"/>
        <a:ext cx="3228572" cy="670344"/>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2">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image" Target="../media/image7.emf"/><Relationship Id="rId4"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image" Target="../media/image16.emf"/><Relationship Id="rId4" Type="http://schemas.openxmlformats.org/officeDocument/2006/relationships/image" Target="../media/image21.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16.emf"/><Relationship Id="rId4" Type="http://schemas.openxmlformats.org/officeDocument/2006/relationships/image" Target="../media/image24.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16.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png"/><Relationship Id="rId5" Type="http://schemas.openxmlformats.org/officeDocument/2006/relationships/image" Target="../media/image34.wmf"/><Relationship Id="rId4" Type="http://schemas.openxmlformats.org/officeDocument/2006/relationships/image" Target="../media/image3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emf"/><Relationship Id="rId1" Type="http://schemas.openxmlformats.org/officeDocument/2006/relationships/image" Target="../media/image38.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image" Target="../media/image35.wmf"/><Relationship Id="rId7" Type="http://schemas.openxmlformats.org/officeDocument/2006/relationships/image" Target="../media/image51.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0.wmf"/><Relationship Id="rId5" Type="http://schemas.openxmlformats.org/officeDocument/2006/relationships/image" Target="../media/image49.wmf"/><Relationship Id="rId4" Type="http://schemas.openxmlformats.org/officeDocument/2006/relationships/image" Target="../media/image48.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0.wmf"/><Relationship Id="rId7" Type="http://schemas.openxmlformats.org/officeDocument/2006/relationships/image" Target="../media/image57.wmf"/><Relationship Id="rId2" Type="http://schemas.openxmlformats.org/officeDocument/2006/relationships/image" Target="../media/image54.wmf"/><Relationship Id="rId1" Type="http://schemas.openxmlformats.org/officeDocument/2006/relationships/image" Target="../media/image53.wmf"/><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1.wmf"/><Relationship Id="rId9" Type="http://schemas.openxmlformats.org/officeDocument/2006/relationships/image" Target="../media/image5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61.wmf"/><Relationship Id="rId1" Type="http://schemas.openxmlformats.org/officeDocument/2006/relationships/image" Target="../media/image6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83D07219-CA33-482C-B576-B2FD9502E320}" type="datetimeFigureOut">
              <a:rPr lang="zh-CN" altLang="en-US"/>
              <a:pPr>
                <a:defRPr/>
              </a:pPr>
              <a:t>2024/10/15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1780DA24-449A-4B6D-8503-4684310532ED}" type="slidenum">
              <a:rPr lang="zh-CN" altLang="en-US"/>
              <a:pPr/>
              <a:t>‹#›</a:t>
            </a:fld>
            <a:endParaRPr lang="zh-CN" altLang="en-US"/>
          </a:p>
        </p:txBody>
      </p:sp>
    </p:spTree>
    <p:extLst>
      <p:ext uri="{BB962C8B-B14F-4D97-AF65-F5344CB8AC3E}">
        <p14:creationId xmlns:p14="http://schemas.microsoft.com/office/powerpoint/2010/main" val="34171495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t>自由基聚合属于链式聚合，这两个动画对比了逐步聚合和链式聚合（即自由基聚合）的性质，可以看到分子链的生长方式存在显著区别。逐步聚合主要是利用分子末端不同官能团的化学反应，将单体和多聚体键接在一起，是分子链不断生长，聚合度以不连续的方式持续增加。链式聚合却有所不同，蓝色显示的引发剂分解产生的初级活性种或单体活性种，它与橙色单体反应发生加成反应，使分子链不断生长，聚合度的增加是连续的，其多聚体的末端为活性种，可与单体发生加成反应直至最终失去链生长活性。</a:t>
            </a:r>
          </a:p>
          <a:p>
            <a:endParaRPr lang="zh-CN" altLang="en-US" sz="18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latin typeface="+mj-ea"/>
                <a:ea typeface="+mj-ea"/>
                <a:sym typeface="+mn-ea"/>
              </a:rPr>
              <a:t>对于自由基聚合的发展历史，最早可以追溯到</a:t>
            </a:r>
            <a:r>
              <a:rPr lang="en-US" altLang="zh-CN" sz="1800" dirty="0">
                <a:latin typeface="+mj-ea"/>
                <a:ea typeface="+mj-ea"/>
                <a:sym typeface="+mn-ea"/>
              </a:rPr>
              <a:t>19</a:t>
            </a:r>
            <a:r>
              <a:rPr lang="zh-CN" altLang="en-US" sz="1800" dirty="0">
                <a:latin typeface="+mj-ea"/>
                <a:ea typeface="+mj-ea"/>
                <a:sym typeface="+mn-ea"/>
              </a:rPr>
              <a:t>世纪。</a:t>
            </a:r>
            <a:endParaRPr lang="en-US" altLang="zh-CN" sz="1800" dirty="0">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latin typeface="+mj-ea"/>
                <a:ea typeface="+mj-ea"/>
                <a:sym typeface="+mn-ea"/>
              </a:rPr>
              <a:t>1839</a:t>
            </a:r>
            <a:r>
              <a:rPr lang="zh-CN" altLang="en-US" sz="1800" dirty="0">
                <a:latin typeface="+mj-ea"/>
                <a:ea typeface="+mj-ea"/>
                <a:sym typeface="+mn-ea"/>
              </a:rPr>
              <a:t>年，</a:t>
            </a:r>
            <a:r>
              <a:rPr lang="en-US" altLang="zh-CN" sz="1800" dirty="0">
                <a:latin typeface="+mj-ea"/>
                <a:ea typeface="+mj-ea"/>
                <a:sym typeface="+mn-ea"/>
              </a:rPr>
              <a:t>Simon</a:t>
            </a:r>
            <a:r>
              <a:rPr lang="zh-CN" altLang="en-US" sz="1800" dirty="0">
                <a:latin typeface="+mj-ea"/>
                <a:ea typeface="+mj-ea"/>
                <a:sym typeface="+mn-ea"/>
              </a:rPr>
              <a:t>从苏合香中提取出了苯乙烯，发现苯乙烯在存放过程中逐渐变粘，最终成为了一种玻璃状的固体，这可能是最早报道的聚合反应。</a:t>
            </a:r>
            <a:endParaRPr lang="en-US" altLang="zh-CN" sz="1800" kern="1200" baseline="0" dirty="0">
              <a:solidFill>
                <a:schemeClr val="tx1"/>
              </a:solidFill>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latin typeface="+mj-ea"/>
                <a:ea typeface="+mj-ea"/>
                <a:sym typeface="+mn-ea"/>
              </a:rPr>
              <a:t>1845</a:t>
            </a:r>
            <a:r>
              <a:rPr lang="zh-CN" altLang="en-US" sz="1800" dirty="0">
                <a:latin typeface="+mj-ea"/>
                <a:ea typeface="+mj-ea"/>
                <a:sym typeface="+mn-ea"/>
              </a:rPr>
              <a:t>年，</a:t>
            </a:r>
            <a:r>
              <a:rPr lang="en-US" altLang="zh-CN" sz="1800" dirty="0">
                <a:latin typeface="+mj-ea"/>
                <a:ea typeface="+mj-ea"/>
                <a:sym typeface="+mn-ea"/>
              </a:rPr>
              <a:t>Blyth</a:t>
            </a:r>
            <a:r>
              <a:rPr lang="zh-CN" altLang="en-US" sz="1800" dirty="0">
                <a:latin typeface="+mj-ea"/>
                <a:ea typeface="+mj-ea"/>
                <a:sym typeface="+mn-ea"/>
              </a:rPr>
              <a:t>和</a:t>
            </a:r>
            <a:r>
              <a:rPr lang="en-US" altLang="zh-CN" sz="1800" dirty="0">
                <a:latin typeface="+mj-ea"/>
                <a:ea typeface="+mj-ea"/>
                <a:sym typeface="+mn-ea"/>
              </a:rPr>
              <a:t>Hofmann</a:t>
            </a:r>
            <a:r>
              <a:rPr lang="zh-CN" altLang="en-US" sz="1800" dirty="0">
                <a:latin typeface="+mj-ea"/>
                <a:ea typeface="+mj-ea"/>
                <a:sym typeface="+mn-ea"/>
              </a:rPr>
              <a:t>发现苯乙烯在光照下会发生变粘和固化，而在暗处则不会，这可能是最早报道的光引发聚合。</a:t>
            </a:r>
            <a:endParaRPr lang="en-US" altLang="zh-CN" sz="1800" dirty="0">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latin typeface="+mj-ea"/>
                <a:ea typeface="+mj-ea"/>
                <a:sym typeface="+mn-ea"/>
              </a:rPr>
              <a:t>1909</a:t>
            </a:r>
            <a:r>
              <a:rPr lang="zh-CN" altLang="en-US" sz="1800" dirty="0">
                <a:latin typeface="+mj-ea"/>
                <a:ea typeface="+mj-ea"/>
                <a:sym typeface="+mn-ea"/>
              </a:rPr>
              <a:t>年，</a:t>
            </a:r>
            <a:r>
              <a:rPr lang="en-US" altLang="zh-CN" sz="1800" dirty="0" err="1">
                <a:latin typeface="+mj-ea"/>
                <a:ea typeface="+mj-ea"/>
                <a:sym typeface="+mn-ea"/>
              </a:rPr>
              <a:t>Stobbe</a:t>
            </a:r>
            <a:r>
              <a:rPr lang="zh-CN" altLang="en-US" sz="1800" dirty="0">
                <a:latin typeface="+mj-ea"/>
                <a:ea typeface="+mj-ea"/>
                <a:sym typeface="+mn-ea"/>
              </a:rPr>
              <a:t>和</a:t>
            </a:r>
            <a:r>
              <a:rPr lang="en-US" altLang="zh-CN" sz="1800" dirty="0" err="1">
                <a:latin typeface="+mj-ea"/>
                <a:ea typeface="+mj-ea"/>
                <a:sym typeface="+mn-ea"/>
              </a:rPr>
              <a:t>Posnjak</a:t>
            </a:r>
            <a:r>
              <a:rPr lang="zh-CN" altLang="en-US" sz="1800" dirty="0">
                <a:latin typeface="+mj-ea"/>
                <a:ea typeface="+mj-ea"/>
                <a:sym typeface="+mn-ea"/>
              </a:rPr>
              <a:t>首次研究了苯乙烯聚合动力学。</a:t>
            </a:r>
            <a:endParaRPr lang="en-US" altLang="zh-CN" sz="1800" dirty="0">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latin typeface="+mj-ea"/>
                <a:ea typeface="+mj-ea"/>
                <a:sym typeface="+mn-ea"/>
              </a:rPr>
              <a:t>1913</a:t>
            </a:r>
            <a:r>
              <a:rPr lang="zh-CN" altLang="en-US" sz="1800" dirty="0">
                <a:latin typeface="+mj-ea"/>
                <a:ea typeface="+mj-ea"/>
                <a:sym typeface="+mn-ea"/>
              </a:rPr>
              <a:t>年，</a:t>
            </a:r>
            <a:r>
              <a:rPr lang="en-US" altLang="zh-CN" sz="1800" dirty="0" err="1">
                <a:latin typeface="+mj-ea"/>
                <a:ea typeface="+mj-ea"/>
                <a:sym typeface="+mn-ea"/>
              </a:rPr>
              <a:t>Lautenschläger</a:t>
            </a:r>
            <a:r>
              <a:rPr lang="zh-CN" altLang="en-US" sz="1800" dirty="0">
                <a:latin typeface="+mj-ea"/>
                <a:ea typeface="+mj-ea"/>
                <a:sym typeface="+mn-ea"/>
              </a:rPr>
              <a:t>首次发现过氧化物可引发苯乙烯聚合。</a:t>
            </a:r>
            <a:endParaRPr lang="en-US" altLang="zh-CN" sz="1800" dirty="0">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latin typeface="+mj-ea"/>
                <a:ea typeface="+mj-ea"/>
                <a:sym typeface="+mn-ea"/>
              </a:rPr>
              <a:t>1920</a:t>
            </a:r>
            <a:r>
              <a:rPr lang="zh-CN" altLang="en-US" sz="1800" dirty="0">
                <a:latin typeface="+mj-ea"/>
                <a:ea typeface="+mj-ea"/>
                <a:sym typeface="+mn-ea"/>
              </a:rPr>
              <a:t>年，</a:t>
            </a:r>
            <a:r>
              <a:rPr lang="en-US" altLang="zh-CN" sz="1800" dirty="0">
                <a:latin typeface="+mj-ea"/>
                <a:ea typeface="+mj-ea"/>
                <a:sym typeface="+mn-ea"/>
              </a:rPr>
              <a:t>Hermann Staudinger</a:t>
            </a:r>
            <a:r>
              <a:rPr lang="zh-CN" altLang="en-US" sz="1800" dirty="0">
                <a:latin typeface="+mj-ea"/>
                <a:ea typeface="+mj-ea"/>
                <a:sym typeface="+mn-ea"/>
              </a:rPr>
              <a:t>正式提出了高分子的概念，他也因对高分子领域的开创性贡献获得</a:t>
            </a:r>
            <a:r>
              <a:rPr lang="en-US" altLang="zh-CN" sz="1800" dirty="0">
                <a:latin typeface="+mj-ea"/>
                <a:ea typeface="+mj-ea"/>
                <a:sym typeface="+mn-ea"/>
              </a:rPr>
              <a:t>1953</a:t>
            </a:r>
            <a:r>
              <a:rPr lang="zh-CN" altLang="en-US" sz="1800" dirty="0">
                <a:latin typeface="+mj-ea"/>
                <a:ea typeface="+mj-ea"/>
                <a:sym typeface="+mn-ea"/>
              </a:rPr>
              <a:t>年的诺贝尔化学奖。</a:t>
            </a:r>
            <a:endParaRPr lang="en-US" altLang="zh-CN" sz="1800" dirty="0">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latin typeface="+mj-ea"/>
                <a:ea typeface="+mj-ea"/>
                <a:sym typeface="+mn-ea"/>
              </a:rPr>
              <a:t>1937</a:t>
            </a:r>
            <a:r>
              <a:rPr lang="zh-CN" altLang="en-US" sz="1800" dirty="0">
                <a:latin typeface="+mj-ea"/>
                <a:ea typeface="+mj-ea"/>
                <a:sym typeface="+mn-ea"/>
              </a:rPr>
              <a:t>年，</a:t>
            </a:r>
            <a:r>
              <a:rPr lang="en-US" altLang="zh-CN" sz="1800" dirty="0">
                <a:latin typeface="+mj-ea"/>
                <a:ea typeface="+mj-ea"/>
                <a:sym typeface="+mn-ea"/>
              </a:rPr>
              <a:t>Flory</a:t>
            </a:r>
            <a:r>
              <a:rPr lang="zh-CN" altLang="en-US" sz="1800" dirty="0">
                <a:latin typeface="+mj-ea"/>
                <a:ea typeface="+mj-ea"/>
                <a:sym typeface="+mn-ea"/>
              </a:rPr>
              <a:t>首次完整描述了自由基聚合的动力学方程</a:t>
            </a:r>
            <a:r>
              <a:rPr lang="en-US" altLang="zh-CN" sz="1800" dirty="0">
                <a:latin typeface="+mj-ea"/>
                <a:ea typeface="+mj-ea"/>
                <a:sym typeface="+mn-ea"/>
              </a:rPr>
              <a:t> R = K×[M]×[I]</a:t>
            </a:r>
            <a:r>
              <a:rPr lang="en-US" altLang="zh-CN" sz="1800" baseline="30000" dirty="0">
                <a:latin typeface="+mj-ea"/>
                <a:ea typeface="+mj-ea"/>
                <a:sym typeface="+mn-ea"/>
              </a:rPr>
              <a:t>1/2</a:t>
            </a:r>
            <a:r>
              <a:rPr lang="zh-CN" altLang="en-US" sz="1800" dirty="0">
                <a:latin typeface="+mj-ea"/>
                <a:ea typeface="+mj-ea"/>
                <a:sym typeface="+mn-ea"/>
              </a:rPr>
              <a:t>。</a:t>
            </a:r>
            <a:endParaRPr lang="en-US" altLang="zh-CN" sz="1800" i="0" kern="1200" baseline="0" dirty="0">
              <a:solidFill>
                <a:schemeClr val="tx1"/>
              </a:solidFill>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latin typeface="+mj-ea"/>
                <a:ea typeface="+mj-ea"/>
                <a:sym typeface="+mn-ea"/>
              </a:rPr>
              <a:t>活性聚合由</a:t>
            </a:r>
            <a:r>
              <a:rPr lang="en-US" altLang="zh-CN" sz="1800" dirty="0" err="1">
                <a:latin typeface="+mj-ea"/>
                <a:ea typeface="+mj-ea"/>
                <a:sym typeface="+mn-ea"/>
              </a:rPr>
              <a:t>Szarwc</a:t>
            </a:r>
            <a:r>
              <a:rPr lang="zh-CN" altLang="en-US" sz="1800" dirty="0">
                <a:latin typeface="+mj-ea"/>
                <a:ea typeface="+mj-ea"/>
                <a:sym typeface="+mn-ea"/>
              </a:rPr>
              <a:t>在</a:t>
            </a:r>
            <a:r>
              <a:rPr lang="en-US" altLang="zh-CN" sz="1800" dirty="0">
                <a:latin typeface="+mj-ea"/>
                <a:ea typeface="+mj-ea"/>
                <a:sym typeface="+mn-ea"/>
              </a:rPr>
              <a:t>1956</a:t>
            </a:r>
            <a:r>
              <a:rPr lang="zh-CN" altLang="en-US" sz="1800" dirty="0">
                <a:latin typeface="+mj-ea"/>
                <a:ea typeface="+mj-ea"/>
                <a:sym typeface="+mn-ea"/>
              </a:rPr>
              <a:t>年基于阴离子聚合提出，这使科学家们试图找到能阻止自由基发生不可逆终止的方法而实现</a:t>
            </a:r>
            <a:r>
              <a:rPr lang="en-US" altLang="zh-CN" sz="1800" dirty="0">
                <a:highlight>
                  <a:srgbClr val="FFFF00"/>
                </a:highlight>
                <a:latin typeface="+mj-ea"/>
                <a:ea typeface="+mj-ea"/>
                <a:sym typeface="+mn-ea"/>
              </a:rPr>
              <a:t>“</a:t>
            </a:r>
            <a:r>
              <a:rPr lang="zh-CN" altLang="en-US" sz="1800" dirty="0">
                <a:highlight>
                  <a:srgbClr val="FFFF00"/>
                </a:highlight>
                <a:latin typeface="+mj-ea"/>
                <a:ea typeface="+mj-ea"/>
                <a:sym typeface="+mn-ea"/>
              </a:rPr>
              <a:t>活性</a:t>
            </a:r>
            <a:r>
              <a:rPr lang="en-US" altLang="zh-CN" sz="1800" dirty="0">
                <a:highlight>
                  <a:srgbClr val="FFFF00"/>
                </a:highlight>
                <a:latin typeface="+mj-ea"/>
                <a:ea typeface="+mj-ea"/>
                <a:sym typeface="+mn-ea"/>
              </a:rPr>
              <a:t>”</a:t>
            </a:r>
            <a:r>
              <a:rPr lang="zh-CN" altLang="en-US" sz="1800" dirty="0">
                <a:latin typeface="+mj-ea"/>
                <a:ea typeface="+mj-ea"/>
                <a:sym typeface="+mn-ea"/>
              </a:rPr>
              <a:t>自由基聚合。</a:t>
            </a:r>
            <a:endParaRPr lang="en-US" altLang="zh-CN" sz="1800" kern="1200" baseline="0" dirty="0">
              <a:solidFill>
                <a:schemeClr val="tx1"/>
              </a:solidFill>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latin typeface="+mj-ea"/>
                <a:ea typeface="+mj-ea"/>
                <a:sym typeface="+mn-ea"/>
              </a:rPr>
              <a:t>1982</a:t>
            </a:r>
            <a:r>
              <a:rPr lang="zh-CN" altLang="en-US" sz="1800" dirty="0">
                <a:latin typeface="+mj-ea"/>
                <a:ea typeface="+mj-ea"/>
                <a:sym typeface="+mn-ea"/>
              </a:rPr>
              <a:t>年，</a:t>
            </a:r>
            <a:r>
              <a:rPr lang="en-US" altLang="zh-CN" sz="1800" dirty="0">
                <a:latin typeface="+mj-ea"/>
                <a:ea typeface="+mj-ea"/>
                <a:sym typeface="+mn-ea"/>
              </a:rPr>
              <a:t>Otsu</a:t>
            </a:r>
            <a:r>
              <a:rPr lang="zh-CN" altLang="en-US" sz="1800" dirty="0">
                <a:latin typeface="+mj-ea"/>
                <a:ea typeface="+mj-ea"/>
                <a:sym typeface="+mn-ea"/>
              </a:rPr>
              <a:t>提出的引发</a:t>
            </a:r>
            <a:r>
              <a:rPr lang="en-US" altLang="zh-CN" sz="1800" dirty="0">
                <a:latin typeface="+mj-ea"/>
                <a:ea typeface="+mj-ea"/>
                <a:sym typeface="+mn-ea"/>
              </a:rPr>
              <a:t>-</a:t>
            </a:r>
            <a:r>
              <a:rPr lang="zh-CN" altLang="en-US" sz="1800" dirty="0">
                <a:latin typeface="+mj-ea"/>
                <a:ea typeface="+mj-ea"/>
                <a:sym typeface="+mn-ea"/>
              </a:rPr>
              <a:t>转移</a:t>
            </a:r>
            <a:r>
              <a:rPr lang="en-US" altLang="zh-CN" sz="1800" dirty="0">
                <a:latin typeface="+mj-ea"/>
                <a:ea typeface="+mj-ea"/>
                <a:sym typeface="+mn-ea"/>
              </a:rPr>
              <a:t>-</a:t>
            </a:r>
            <a:r>
              <a:rPr lang="zh-CN" altLang="en-US" sz="1800" dirty="0">
                <a:latin typeface="+mj-ea"/>
                <a:ea typeface="+mj-ea"/>
                <a:sym typeface="+mn-ea"/>
              </a:rPr>
              <a:t>终止剂法</a:t>
            </a:r>
            <a:r>
              <a:rPr lang="en-US" altLang="zh-CN" sz="1800" dirty="0">
                <a:latin typeface="+mj-ea"/>
                <a:ea typeface="+mj-ea"/>
                <a:sym typeface="+mn-ea"/>
              </a:rPr>
              <a:t>(initiator-transfer agent-terminator, </a:t>
            </a:r>
            <a:r>
              <a:rPr lang="en-US" altLang="zh-CN" sz="1800" dirty="0" err="1">
                <a:latin typeface="+mj-ea"/>
                <a:ea typeface="+mj-ea"/>
                <a:sym typeface="+mn-ea"/>
              </a:rPr>
              <a:t>iniferter</a:t>
            </a:r>
            <a:r>
              <a:rPr lang="en-US" altLang="zh-CN" sz="1800" dirty="0">
                <a:latin typeface="+mj-ea"/>
                <a:ea typeface="+mj-ea"/>
                <a:sym typeface="+mn-ea"/>
              </a:rPr>
              <a:t>)</a:t>
            </a:r>
            <a:r>
              <a:rPr lang="zh-CN" altLang="en-US" sz="1800" dirty="0">
                <a:latin typeface="+mj-ea"/>
                <a:ea typeface="+mj-ea"/>
                <a:sym typeface="+mn-ea"/>
              </a:rPr>
              <a:t>，是第一种被发明的可控活性自由基聚合技术。</a:t>
            </a:r>
            <a:endParaRPr lang="en-US" altLang="zh-CN" sz="1800" i="0" kern="1200" dirty="0">
              <a:solidFill>
                <a:schemeClr val="tx1"/>
              </a:solidFill>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latin typeface="+mj-ea"/>
                <a:ea typeface="+mj-ea"/>
                <a:sym typeface="+mn-ea"/>
              </a:rPr>
              <a:t>1993</a:t>
            </a:r>
            <a:r>
              <a:rPr lang="zh-CN" altLang="en-US" sz="1800" dirty="0">
                <a:latin typeface="+mj-ea"/>
                <a:ea typeface="+mj-ea"/>
                <a:sym typeface="+mn-ea"/>
              </a:rPr>
              <a:t>年，</a:t>
            </a:r>
            <a:r>
              <a:rPr lang="en-US" altLang="zh-CN" sz="1800" dirty="0">
                <a:latin typeface="+mj-ea"/>
                <a:ea typeface="+mj-ea"/>
                <a:sym typeface="+mn-ea"/>
              </a:rPr>
              <a:t>Xerox</a:t>
            </a:r>
            <a:r>
              <a:rPr lang="zh-CN" altLang="en-US" sz="1800" dirty="0">
                <a:latin typeface="+mj-ea"/>
                <a:ea typeface="+mj-ea"/>
                <a:sym typeface="+mn-ea"/>
              </a:rPr>
              <a:t>公司在苯乙烯自由基聚合反应中使用氮氧化物</a:t>
            </a:r>
            <a:r>
              <a:rPr lang="en-US" altLang="zh-CN" sz="1800" dirty="0">
                <a:latin typeface="+mj-ea"/>
                <a:ea typeface="+mj-ea"/>
                <a:sym typeface="+mn-ea"/>
              </a:rPr>
              <a:t>——</a:t>
            </a:r>
            <a:r>
              <a:rPr lang="zh-CN" altLang="en-US" sz="1800" dirty="0">
                <a:latin typeface="+mj-ea"/>
                <a:ea typeface="+mj-ea"/>
                <a:sym typeface="+mn-ea"/>
              </a:rPr>
              <a:t>四甲基哌啶氮氧化物</a:t>
            </a:r>
            <a:r>
              <a:rPr lang="en-US" altLang="zh-CN" sz="1800" dirty="0">
                <a:latin typeface="+mj-ea"/>
                <a:ea typeface="+mj-ea"/>
                <a:sym typeface="+mn-ea"/>
              </a:rPr>
              <a:t>(2,2,6,6-</a:t>
            </a:r>
            <a:r>
              <a:rPr lang="zh-CN" altLang="en-US" sz="1800" dirty="0">
                <a:latin typeface="+mj-ea"/>
                <a:ea typeface="+mj-ea"/>
                <a:sym typeface="+mn-ea"/>
              </a:rPr>
              <a:t>四甲基哌啶</a:t>
            </a:r>
            <a:r>
              <a:rPr lang="en-US" altLang="zh-CN" sz="1800" dirty="0">
                <a:latin typeface="+mj-ea"/>
                <a:ea typeface="+mj-ea"/>
                <a:sym typeface="+mn-ea"/>
              </a:rPr>
              <a:t>-1-</a:t>
            </a:r>
            <a:r>
              <a:rPr lang="zh-CN" altLang="en-US" sz="1800" dirty="0">
                <a:latin typeface="+mj-ea"/>
                <a:ea typeface="+mj-ea"/>
                <a:sym typeface="+mn-ea"/>
              </a:rPr>
              <a:t>氧基，</a:t>
            </a:r>
            <a:r>
              <a:rPr lang="en-US" altLang="zh-CN" sz="1800" dirty="0">
                <a:latin typeface="+mj-ea"/>
                <a:ea typeface="+mj-ea"/>
                <a:sym typeface="+mn-ea"/>
              </a:rPr>
              <a:t>TEMPO)</a:t>
            </a:r>
            <a:r>
              <a:rPr lang="zh-CN" altLang="en-US" sz="1800" dirty="0">
                <a:latin typeface="+mj-ea"/>
                <a:ea typeface="+mj-ea"/>
                <a:sym typeface="+mn-ea"/>
              </a:rPr>
              <a:t>。在聚合反应中，</a:t>
            </a:r>
            <a:r>
              <a:rPr lang="en-US" altLang="zh-CN" sz="1800" dirty="0">
                <a:latin typeface="+mj-ea"/>
                <a:ea typeface="+mj-ea"/>
                <a:sym typeface="+mn-ea"/>
              </a:rPr>
              <a:t>TEMPO</a:t>
            </a:r>
            <a:r>
              <a:rPr lang="zh-CN" altLang="en-US" sz="1800" dirty="0">
                <a:latin typeface="+mj-ea"/>
                <a:ea typeface="+mj-ea"/>
                <a:sym typeface="+mn-ea"/>
              </a:rPr>
              <a:t>高温分解出的稳定的氮氧自由基，与增长的自由基发生可逆的耦合终止，从而降低自由基聚合中的增长自由基浓度，实现</a:t>
            </a:r>
            <a:r>
              <a:rPr lang="en-US" altLang="zh-CN" sz="1800" dirty="0">
                <a:latin typeface="+mj-ea"/>
                <a:ea typeface="+mj-ea"/>
                <a:sym typeface="+mn-ea"/>
              </a:rPr>
              <a:t>“</a:t>
            </a:r>
            <a:r>
              <a:rPr lang="zh-CN" altLang="en-US" sz="1800" dirty="0">
                <a:highlight>
                  <a:srgbClr val="FFFF00"/>
                </a:highlight>
                <a:latin typeface="+mj-ea"/>
                <a:ea typeface="+mj-ea"/>
                <a:sym typeface="+mn-ea"/>
              </a:rPr>
              <a:t>活性</a:t>
            </a:r>
            <a:r>
              <a:rPr lang="en-US" altLang="zh-CN" sz="1800" dirty="0">
                <a:highlight>
                  <a:srgbClr val="FFFF00"/>
                </a:highlight>
                <a:latin typeface="+mj-ea"/>
                <a:ea typeface="+mj-ea"/>
                <a:sym typeface="+mn-ea"/>
              </a:rPr>
              <a:t>”</a:t>
            </a:r>
            <a:r>
              <a:rPr lang="zh-CN" altLang="en-US" sz="1800" dirty="0">
                <a:highlight>
                  <a:srgbClr val="FFFF00"/>
                </a:highlight>
                <a:latin typeface="+mj-ea"/>
                <a:ea typeface="+mj-ea"/>
                <a:sym typeface="+mn-ea"/>
              </a:rPr>
              <a:t>可控</a:t>
            </a:r>
            <a:r>
              <a:rPr lang="zh-CN" altLang="en-US" sz="1800" dirty="0">
                <a:latin typeface="+mj-ea"/>
                <a:ea typeface="+mj-ea"/>
                <a:sym typeface="+mn-ea"/>
              </a:rPr>
              <a:t>聚合。该方法成为氮氧稳定自由基聚合，</a:t>
            </a:r>
            <a:r>
              <a:rPr lang="en-US" altLang="zh-CN" sz="1800" dirty="0" err="1">
                <a:latin typeface="+mj-ea"/>
                <a:ea typeface="+mj-ea"/>
                <a:sym typeface="+mn-ea"/>
              </a:rPr>
              <a:t>Nitroxide</a:t>
            </a:r>
            <a:r>
              <a:rPr lang="en-US" altLang="zh-CN" sz="1800" dirty="0">
                <a:latin typeface="+mj-ea"/>
                <a:ea typeface="+mj-ea"/>
                <a:sym typeface="+mn-ea"/>
              </a:rPr>
              <a:t>-mediated polymerization, NMP</a:t>
            </a:r>
            <a:r>
              <a:rPr lang="zh-CN" altLang="en-US" sz="1800" dirty="0">
                <a:latin typeface="+mj-ea"/>
                <a:ea typeface="+mj-ea"/>
                <a:sym typeface="+mn-ea"/>
              </a:rPr>
              <a:t>。</a:t>
            </a:r>
            <a:endParaRPr lang="en-US" altLang="zh-CN" sz="1800" kern="1200" baseline="0" dirty="0">
              <a:solidFill>
                <a:schemeClr val="tx1"/>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a:latin typeface="+mj-ea"/>
                <a:ea typeface="+mj-ea"/>
                <a:sym typeface="+mn-ea"/>
              </a:rPr>
              <a:t>1995</a:t>
            </a:r>
            <a:r>
              <a:rPr lang="zh-CN" altLang="en-US" sz="1800" dirty="0">
                <a:latin typeface="+mj-ea"/>
                <a:ea typeface="+mj-ea"/>
                <a:sym typeface="+mn-ea"/>
              </a:rPr>
              <a:t>年，</a:t>
            </a:r>
            <a:r>
              <a:rPr lang="en-US" altLang="zh-CN" sz="1800" dirty="0" err="1">
                <a:latin typeface="+mj-ea"/>
                <a:ea typeface="+mj-ea"/>
                <a:sym typeface="+mn-ea"/>
              </a:rPr>
              <a:t>Matyjaszewski</a:t>
            </a:r>
            <a:r>
              <a:rPr lang="zh-CN" altLang="en-US" sz="1800" dirty="0">
                <a:latin typeface="+mj-ea"/>
                <a:ea typeface="+mj-ea"/>
                <a:sym typeface="+mn-ea"/>
              </a:rPr>
              <a:t>和</a:t>
            </a:r>
            <a:r>
              <a:rPr lang="en-US" altLang="zh-CN" sz="1800" dirty="0" err="1">
                <a:latin typeface="+mj-ea"/>
                <a:ea typeface="+mj-ea"/>
                <a:sym typeface="+mn-ea"/>
              </a:rPr>
              <a:t>Sawamoto</a:t>
            </a:r>
            <a:r>
              <a:rPr lang="zh-CN" altLang="en-US" sz="1800" dirty="0">
                <a:latin typeface="+mj-ea"/>
                <a:ea typeface="+mj-ea"/>
                <a:sym typeface="+mn-ea"/>
              </a:rPr>
              <a:t>分别独立发现了原子转移自由基聚合，</a:t>
            </a:r>
            <a:r>
              <a:rPr lang="en-US" altLang="zh-CN" sz="1800" dirty="0">
                <a:latin typeface="+mj-ea"/>
                <a:ea typeface="+mj-ea"/>
                <a:sym typeface="+mn-ea"/>
              </a:rPr>
              <a:t>Atom transfer radical polymerization</a:t>
            </a:r>
            <a:r>
              <a:rPr lang="zh-CN" altLang="en-US" sz="1800" dirty="0">
                <a:latin typeface="+mj-ea"/>
                <a:ea typeface="+mj-ea"/>
                <a:sym typeface="+mn-ea"/>
              </a:rPr>
              <a:t>，</a:t>
            </a:r>
            <a:r>
              <a:rPr lang="en-US" altLang="zh-CN" sz="1800" dirty="0">
                <a:latin typeface="+mj-ea"/>
                <a:ea typeface="+mj-ea"/>
                <a:sym typeface="+mn-ea"/>
              </a:rPr>
              <a:t>ATRP</a:t>
            </a:r>
            <a:r>
              <a:rPr lang="zh-CN" altLang="en-US" sz="1800" dirty="0">
                <a:latin typeface="+mj-ea"/>
                <a:ea typeface="+mj-ea"/>
                <a:sym typeface="+mn-ea"/>
              </a:rPr>
              <a:t>。</a:t>
            </a:r>
            <a:endParaRPr lang="en-US" altLang="zh-CN" sz="1800" i="0" kern="1200" dirty="0">
              <a:solidFill>
                <a:schemeClr val="tx1"/>
              </a:solidFill>
              <a:latin typeface="+mj-ea"/>
              <a:ea typeface="+mj-ea"/>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a:latin typeface="+mj-ea"/>
                <a:ea typeface="+mj-ea"/>
                <a:sym typeface="+mn-ea"/>
              </a:rPr>
              <a:t>1998</a:t>
            </a:r>
            <a:r>
              <a:rPr lang="zh-CN" altLang="en-US" sz="1800" dirty="0">
                <a:latin typeface="+mj-ea"/>
                <a:ea typeface="+mj-ea"/>
                <a:sym typeface="+mn-ea"/>
              </a:rPr>
              <a:t>年，</a:t>
            </a:r>
            <a:r>
              <a:rPr lang="en-US" altLang="zh-CN" sz="1800" dirty="0">
                <a:latin typeface="+mj-ea"/>
                <a:ea typeface="+mj-ea"/>
                <a:sym typeface="+mn-ea"/>
              </a:rPr>
              <a:t>Graeme </a:t>
            </a:r>
            <a:r>
              <a:rPr lang="en-US" altLang="zh-CN" sz="1800" dirty="0" err="1">
                <a:latin typeface="+mj-ea"/>
                <a:ea typeface="+mj-ea"/>
                <a:sym typeface="+mn-ea"/>
              </a:rPr>
              <a:t>Moad</a:t>
            </a:r>
            <a:r>
              <a:rPr lang="zh-CN" altLang="en-US" sz="1800" dirty="0">
                <a:latin typeface="+mj-ea"/>
                <a:ea typeface="+mj-ea"/>
                <a:sym typeface="+mn-ea"/>
              </a:rPr>
              <a:t>，</a:t>
            </a:r>
            <a:r>
              <a:rPr lang="en-US" altLang="zh-CN" sz="1800" dirty="0" err="1">
                <a:latin typeface="+mj-ea"/>
                <a:ea typeface="+mj-ea"/>
                <a:sym typeface="+mn-ea"/>
              </a:rPr>
              <a:t>Rizzardo</a:t>
            </a:r>
            <a:r>
              <a:rPr lang="zh-CN" altLang="en-US" sz="1800" dirty="0">
                <a:latin typeface="+mj-ea"/>
                <a:ea typeface="+mj-ea"/>
                <a:sym typeface="+mn-ea"/>
              </a:rPr>
              <a:t>和</a:t>
            </a:r>
            <a:r>
              <a:rPr lang="en-US" altLang="zh-CN" sz="1800" dirty="0" err="1">
                <a:latin typeface="+mj-ea"/>
                <a:ea typeface="+mj-ea"/>
                <a:sym typeface="+mn-ea"/>
              </a:rPr>
              <a:t>Thang</a:t>
            </a:r>
            <a:r>
              <a:rPr lang="zh-CN" altLang="en-US" sz="1800" dirty="0">
                <a:latin typeface="+mj-ea"/>
                <a:ea typeface="+mj-ea"/>
                <a:sym typeface="+mn-ea"/>
              </a:rPr>
              <a:t>共同发现了可逆加成断裂链转移聚合，</a:t>
            </a:r>
            <a:r>
              <a:rPr lang="en-US" altLang="zh-CN" sz="1800" dirty="0">
                <a:latin typeface="+mj-ea"/>
                <a:ea typeface="+mj-ea"/>
                <a:sym typeface="+mn-ea"/>
              </a:rPr>
              <a:t>Reversible addition-fragmentation chain transfer polymerization</a:t>
            </a:r>
            <a:r>
              <a:rPr lang="zh-CN" altLang="en-US" sz="1800" dirty="0">
                <a:latin typeface="+mj-ea"/>
                <a:ea typeface="+mj-ea"/>
                <a:sym typeface="+mn-ea"/>
              </a:rPr>
              <a:t>，</a:t>
            </a:r>
            <a:r>
              <a:rPr lang="en-US" altLang="zh-CN" sz="1800" dirty="0">
                <a:latin typeface="+mj-ea"/>
                <a:ea typeface="+mj-ea"/>
                <a:sym typeface="+mn-ea"/>
              </a:rPr>
              <a:t>RAFT</a:t>
            </a:r>
            <a:r>
              <a:rPr lang="zh-CN" altLang="en-US" sz="1800" dirty="0">
                <a:latin typeface="+mj-ea"/>
                <a:ea typeface="+mj-ea"/>
                <a:sym typeface="+mn-ea"/>
              </a:rPr>
              <a:t>。</a:t>
            </a:r>
            <a:endParaRPr lang="en-US" altLang="zh-CN" sz="1800" b="1" i="0" dirty="0">
              <a:latin typeface="+mj-ea"/>
              <a:ea typeface="+mj-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l">
              <a:lnSpc>
                <a:spcPct val="150000"/>
              </a:lnSpc>
              <a:buNone/>
              <a:defRPr/>
            </a:pPr>
            <a:r>
              <a:rPr kumimoji="1" lang="zh-CN" altLang="en-US" sz="1200" dirty="0">
                <a:cs typeface="Arial" panose="020B0604020202020204" pitchFamily="34" charset="0"/>
              </a:rPr>
              <a:t>下面介绍自由基聚合的单体。自由基聚合中，最主要的单体是乙烯基单体，聚合反应性能主要取决于双键上的取代基，包括电子效应和空间位阻效应；其中电子效应主要包括诱导效应和共轭效应，空间位阻效应主要涉及取代基团的种类、数量和位置等影响因素。</a:t>
            </a:r>
          </a:p>
          <a:p>
            <a:pPr marL="0" indent="0" algn="l">
              <a:lnSpc>
                <a:spcPct val="150000"/>
              </a:lnSpc>
              <a:buNone/>
              <a:defRPr/>
            </a:pPr>
            <a:endParaRPr kumimoji="1" lang="zh-CN" altLang="en-US" sz="1200" dirty="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1933" y="2130428"/>
            <a:ext cx="9768578" cy="1470025"/>
          </a:xfrm>
        </p:spPr>
        <p:txBody>
          <a:bodyPr/>
          <a:lstStyle/>
          <a:p>
            <a:r>
              <a:rPr lang="en-US"/>
              <a:t>Click to edit Master title style</a:t>
            </a:r>
          </a:p>
        </p:txBody>
      </p:sp>
      <p:sp>
        <p:nvSpPr>
          <p:cNvPr id="3" name="Subtitle 2"/>
          <p:cNvSpPr>
            <a:spLocks noGrp="1"/>
          </p:cNvSpPr>
          <p:nvPr>
            <p:ph type="subTitle" idx="1"/>
          </p:nvPr>
        </p:nvSpPr>
        <p:spPr>
          <a:xfrm>
            <a:off x="1723868" y="3886200"/>
            <a:ext cx="8044711" cy="1752600"/>
          </a:xfrm>
        </p:spPr>
        <p:txBody>
          <a:bodyPr/>
          <a:lstStyle>
            <a:lvl1pPr marL="0" indent="0" algn="ctr">
              <a:buNone/>
              <a:defRPr>
                <a:solidFill>
                  <a:schemeClr val="tx1">
                    <a:tint val="75000"/>
                  </a:schemeClr>
                </a:solidFill>
              </a:defRPr>
            </a:lvl1pPr>
            <a:lvl2pPr marL="457216" indent="0" algn="ctr">
              <a:buNone/>
              <a:defRPr>
                <a:solidFill>
                  <a:schemeClr val="tx1">
                    <a:tint val="75000"/>
                  </a:schemeClr>
                </a:solidFill>
              </a:defRPr>
            </a:lvl2pPr>
            <a:lvl3pPr marL="914433" indent="0" algn="ctr">
              <a:buNone/>
              <a:defRPr>
                <a:solidFill>
                  <a:schemeClr val="tx1">
                    <a:tint val="75000"/>
                  </a:schemeClr>
                </a:solidFill>
              </a:defRPr>
            </a:lvl3pPr>
            <a:lvl4pPr marL="1371649" indent="0" algn="ctr">
              <a:buNone/>
              <a:defRPr>
                <a:solidFill>
                  <a:schemeClr val="tx1">
                    <a:tint val="75000"/>
                  </a:schemeClr>
                </a:solidFill>
              </a:defRPr>
            </a:lvl4pPr>
            <a:lvl5pPr marL="1828866" indent="0" algn="ctr">
              <a:buNone/>
              <a:defRPr>
                <a:solidFill>
                  <a:schemeClr val="tx1">
                    <a:tint val="75000"/>
                  </a:schemeClr>
                </a:solidFill>
              </a:defRPr>
            </a:lvl5pPr>
            <a:lvl6pPr marL="2286082" indent="0" algn="ctr">
              <a:buNone/>
              <a:defRPr>
                <a:solidFill>
                  <a:schemeClr val="tx1">
                    <a:tint val="75000"/>
                  </a:schemeClr>
                </a:solidFill>
              </a:defRPr>
            </a:lvl6pPr>
            <a:lvl7pPr marL="2743298" indent="0" algn="ctr">
              <a:buNone/>
              <a:defRPr>
                <a:solidFill>
                  <a:schemeClr val="tx1">
                    <a:tint val="75000"/>
                  </a:schemeClr>
                </a:solidFill>
              </a:defRPr>
            </a:lvl7pPr>
            <a:lvl8pPr marL="3200515" indent="0" algn="ctr">
              <a:buNone/>
              <a:defRPr>
                <a:solidFill>
                  <a:schemeClr val="tx1">
                    <a:tint val="75000"/>
                  </a:schemeClr>
                </a:solidFill>
              </a:defRPr>
            </a:lvl8pPr>
            <a:lvl9pPr marL="365773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8359C6EC-C676-4CA3-9168-EDB3CDB74931}" type="datetimeFigureOut">
              <a:rPr lang="en-US" altLang="zh-CN"/>
              <a:pPr>
                <a:defRPr/>
              </a:pPr>
              <a:t>10/15/2024</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626DDAC5-4F8F-4FD7-BC3C-C559AB7302AB}" type="slidenum">
              <a:rPr lang="en-US" altLang="zh-CN"/>
              <a:pPr/>
              <a:t>‹#›</a:t>
            </a:fld>
            <a:endParaRPr lang="en-US" altLang="zh-CN"/>
          </a:p>
        </p:txBody>
      </p:sp>
    </p:spTree>
    <p:extLst>
      <p:ext uri="{BB962C8B-B14F-4D97-AF65-F5344CB8AC3E}">
        <p14:creationId xmlns:p14="http://schemas.microsoft.com/office/powerpoint/2010/main" val="2723946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C6D944C-C8A4-4E96-A635-415173903925}" type="datetimeFigureOut">
              <a:rPr lang="en-US" altLang="zh-CN"/>
              <a:pPr>
                <a:defRPr/>
              </a:pPr>
              <a:t>10/15/2024</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42F260F3-CE09-4337-9EED-92183A064ACC}" type="slidenum">
              <a:rPr lang="en-US" altLang="zh-CN"/>
              <a:pPr/>
              <a:t>‹#›</a:t>
            </a:fld>
            <a:endParaRPr lang="en-US" altLang="zh-CN"/>
          </a:p>
        </p:txBody>
      </p:sp>
    </p:spTree>
    <p:extLst>
      <p:ext uri="{BB962C8B-B14F-4D97-AF65-F5344CB8AC3E}">
        <p14:creationId xmlns:p14="http://schemas.microsoft.com/office/powerpoint/2010/main" val="2280187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32022" y="274638"/>
            <a:ext cx="25858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74622" y="274638"/>
            <a:ext cx="7565859"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CBD2957-DC81-40D5-96F3-A8CBB1197003}" type="datetimeFigureOut">
              <a:rPr lang="en-US" altLang="zh-CN"/>
              <a:pPr>
                <a:defRPr/>
              </a:pPr>
              <a:t>10/15/2024</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33A3562B-F899-4D8A-94B9-910591F57263}" type="slidenum">
              <a:rPr lang="en-US" altLang="zh-CN"/>
              <a:pPr/>
              <a:t>‹#›</a:t>
            </a:fld>
            <a:endParaRPr lang="en-US" altLang="zh-CN"/>
          </a:p>
        </p:txBody>
      </p:sp>
    </p:spTree>
    <p:extLst>
      <p:ext uri="{BB962C8B-B14F-4D97-AF65-F5344CB8AC3E}">
        <p14:creationId xmlns:p14="http://schemas.microsoft.com/office/powerpoint/2010/main" val="71265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AA23096-2661-4C83-A895-31D1CEEA4332}" type="datetimeFigureOut">
              <a:rPr lang="en-US" altLang="zh-CN"/>
              <a:pPr>
                <a:defRPr/>
              </a:pPr>
              <a:t>10/15/2024</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4FA576EA-2DAD-460F-A19B-8B0902F45C78}" type="slidenum">
              <a:rPr lang="en-US" altLang="zh-CN"/>
              <a:pPr/>
              <a:t>‹#›</a:t>
            </a:fld>
            <a:endParaRPr lang="en-US" altLang="zh-CN"/>
          </a:p>
        </p:txBody>
      </p:sp>
    </p:spTree>
    <p:extLst>
      <p:ext uri="{BB962C8B-B14F-4D97-AF65-F5344CB8AC3E}">
        <p14:creationId xmlns:p14="http://schemas.microsoft.com/office/powerpoint/2010/main" val="3394761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7824" y="4406903"/>
            <a:ext cx="9768578"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07824" y="2906716"/>
            <a:ext cx="9768578" cy="1500187"/>
          </a:xfrm>
        </p:spPr>
        <p:txBody>
          <a:bodyPr anchor="b"/>
          <a:lstStyle>
            <a:lvl1pPr marL="0" indent="0">
              <a:buNone/>
              <a:defRPr sz="2000">
                <a:solidFill>
                  <a:schemeClr val="tx1">
                    <a:tint val="75000"/>
                  </a:schemeClr>
                </a:solidFill>
              </a:defRPr>
            </a:lvl1pPr>
            <a:lvl2pPr marL="457216" indent="0">
              <a:buNone/>
              <a:defRPr sz="1800">
                <a:solidFill>
                  <a:schemeClr val="tx1">
                    <a:tint val="75000"/>
                  </a:schemeClr>
                </a:solidFill>
              </a:defRPr>
            </a:lvl2pPr>
            <a:lvl3pPr marL="914433" indent="0">
              <a:buNone/>
              <a:defRPr sz="1600">
                <a:solidFill>
                  <a:schemeClr val="tx1">
                    <a:tint val="75000"/>
                  </a:schemeClr>
                </a:solidFill>
              </a:defRPr>
            </a:lvl3pPr>
            <a:lvl4pPr marL="1371649" indent="0">
              <a:buNone/>
              <a:defRPr sz="1400">
                <a:solidFill>
                  <a:schemeClr val="tx1">
                    <a:tint val="75000"/>
                  </a:schemeClr>
                </a:solidFill>
              </a:defRPr>
            </a:lvl4pPr>
            <a:lvl5pPr marL="1828866" indent="0">
              <a:buNone/>
              <a:defRPr sz="1400">
                <a:solidFill>
                  <a:schemeClr val="tx1">
                    <a:tint val="75000"/>
                  </a:schemeClr>
                </a:solidFill>
              </a:defRPr>
            </a:lvl5pPr>
            <a:lvl6pPr marL="2286082" indent="0">
              <a:buNone/>
              <a:defRPr sz="1400">
                <a:solidFill>
                  <a:schemeClr val="tx1">
                    <a:tint val="75000"/>
                  </a:schemeClr>
                </a:solidFill>
              </a:defRPr>
            </a:lvl6pPr>
            <a:lvl7pPr marL="2743298" indent="0">
              <a:buNone/>
              <a:defRPr sz="1400">
                <a:solidFill>
                  <a:schemeClr val="tx1">
                    <a:tint val="75000"/>
                  </a:schemeClr>
                </a:solidFill>
              </a:defRPr>
            </a:lvl7pPr>
            <a:lvl8pPr marL="3200515" indent="0">
              <a:buNone/>
              <a:defRPr sz="1400">
                <a:solidFill>
                  <a:schemeClr val="tx1">
                    <a:tint val="75000"/>
                  </a:schemeClr>
                </a:solidFill>
              </a:defRPr>
            </a:lvl8pPr>
            <a:lvl9pPr marL="365773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150912EF-F674-49B7-A664-C4E1E8AE8893}" type="datetimeFigureOut">
              <a:rPr lang="en-US" altLang="zh-CN"/>
              <a:pPr>
                <a:defRPr/>
              </a:pPr>
              <a:t>10/15/2024</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12A8E486-E2FD-43A5-9144-24EC70E59FFE}" type="slidenum">
              <a:rPr lang="en-US" altLang="zh-CN"/>
              <a:pPr/>
              <a:t>‹#›</a:t>
            </a:fld>
            <a:endParaRPr lang="en-US" altLang="zh-CN"/>
          </a:p>
        </p:txBody>
      </p:sp>
    </p:spTree>
    <p:extLst>
      <p:ext uri="{BB962C8B-B14F-4D97-AF65-F5344CB8AC3E}">
        <p14:creationId xmlns:p14="http://schemas.microsoft.com/office/powerpoint/2010/main" val="1455076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74622" y="1600203"/>
            <a:ext cx="507583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41992" y="1600203"/>
            <a:ext cx="507583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BBA8C1B-44C2-461C-947F-6D6D942839DA}" type="datetimeFigureOut">
              <a:rPr lang="en-US" altLang="zh-CN"/>
              <a:pPr>
                <a:defRPr/>
              </a:pPr>
              <a:t>10/15/2024</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082DC4C3-7547-46BD-BA47-482B1B6FB6D2}" type="slidenum">
              <a:rPr lang="en-US" altLang="zh-CN"/>
              <a:pPr/>
              <a:t>‹#›</a:t>
            </a:fld>
            <a:endParaRPr lang="en-US" altLang="zh-CN"/>
          </a:p>
        </p:txBody>
      </p:sp>
    </p:spTree>
    <p:extLst>
      <p:ext uri="{BB962C8B-B14F-4D97-AF65-F5344CB8AC3E}">
        <p14:creationId xmlns:p14="http://schemas.microsoft.com/office/powerpoint/2010/main" val="423812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74622" y="1535113"/>
            <a:ext cx="5077825" cy="639762"/>
          </a:xfrm>
        </p:spPr>
        <p:txBody>
          <a:bodyPr anchor="b"/>
          <a:lstStyle>
            <a:lvl1pPr marL="0" indent="0">
              <a:buNone/>
              <a:defRPr sz="2400" b="1"/>
            </a:lvl1pPr>
            <a:lvl2pPr marL="457216" indent="0">
              <a:buNone/>
              <a:defRPr sz="2000" b="1"/>
            </a:lvl2pPr>
            <a:lvl3pPr marL="914433" indent="0">
              <a:buNone/>
              <a:defRPr sz="1800" b="1"/>
            </a:lvl3pPr>
            <a:lvl4pPr marL="1371649" indent="0">
              <a:buNone/>
              <a:defRPr sz="1600" b="1"/>
            </a:lvl4pPr>
            <a:lvl5pPr marL="1828866" indent="0">
              <a:buNone/>
              <a:defRPr sz="1600" b="1"/>
            </a:lvl5pPr>
            <a:lvl6pPr marL="2286082" indent="0">
              <a:buNone/>
              <a:defRPr sz="1600" b="1"/>
            </a:lvl6pPr>
            <a:lvl7pPr marL="2743298" indent="0">
              <a:buNone/>
              <a:defRPr sz="1600" b="1"/>
            </a:lvl7pPr>
            <a:lvl8pPr marL="3200515" indent="0">
              <a:buNone/>
              <a:defRPr sz="1600" b="1"/>
            </a:lvl8pPr>
            <a:lvl9pPr marL="3657731" indent="0">
              <a:buNone/>
              <a:defRPr sz="1600" b="1"/>
            </a:lvl9pPr>
          </a:lstStyle>
          <a:p>
            <a:pPr lvl="0"/>
            <a:r>
              <a:rPr lang="en-US"/>
              <a:t>Click to edit Master text styles</a:t>
            </a:r>
          </a:p>
        </p:txBody>
      </p:sp>
      <p:sp>
        <p:nvSpPr>
          <p:cNvPr id="4" name="Content Placeholder 3"/>
          <p:cNvSpPr>
            <a:spLocks noGrp="1"/>
          </p:cNvSpPr>
          <p:nvPr>
            <p:ph sz="half" idx="2"/>
          </p:nvPr>
        </p:nvSpPr>
        <p:spPr>
          <a:xfrm>
            <a:off x="574622" y="2174875"/>
            <a:ext cx="50778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38004" y="1535113"/>
            <a:ext cx="5079820" cy="639762"/>
          </a:xfrm>
        </p:spPr>
        <p:txBody>
          <a:bodyPr anchor="b"/>
          <a:lstStyle>
            <a:lvl1pPr marL="0" indent="0">
              <a:buNone/>
              <a:defRPr sz="2400" b="1"/>
            </a:lvl1pPr>
            <a:lvl2pPr marL="457216" indent="0">
              <a:buNone/>
              <a:defRPr sz="2000" b="1"/>
            </a:lvl2pPr>
            <a:lvl3pPr marL="914433" indent="0">
              <a:buNone/>
              <a:defRPr sz="1800" b="1"/>
            </a:lvl3pPr>
            <a:lvl4pPr marL="1371649" indent="0">
              <a:buNone/>
              <a:defRPr sz="1600" b="1"/>
            </a:lvl4pPr>
            <a:lvl5pPr marL="1828866" indent="0">
              <a:buNone/>
              <a:defRPr sz="1600" b="1"/>
            </a:lvl5pPr>
            <a:lvl6pPr marL="2286082" indent="0">
              <a:buNone/>
              <a:defRPr sz="1600" b="1"/>
            </a:lvl6pPr>
            <a:lvl7pPr marL="2743298" indent="0">
              <a:buNone/>
              <a:defRPr sz="1600" b="1"/>
            </a:lvl7pPr>
            <a:lvl8pPr marL="3200515" indent="0">
              <a:buNone/>
              <a:defRPr sz="1600" b="1"/>
            </a:lvl8pPr>
            <a:lvl9pPr marL="365773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38004" y="2174875"/>
            <a:ext cx="50798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1450C86-99C2-462F-B6B3-EA5B132E9706}" type="datetimeFigureOut">
              <a:rPr lang="en-US" altLang="zh-CN"/>
              <a:pPr>
                <a:defRPr/>
              </a:pPr>
              <a:t>10/15/2024</a:t>
            </a:fld>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en-US" altLang="zh-CN"/>
          </a:p>
        </p:txBody>
      </p:sp>
      <p:sp>
        <p:nvSpPr>
          <p:cNvPr id="9" name="Slide Number Placeholder 5"/>
          <p:cNvSpPr>
            <a:spLocks noGrp="1"/>
          </p:cNvSpPr>
          <p:nvPr>
            <p:ph type="sldNum" sz="quarter" idx="12"/>
          </p:nvPr>
        </p:nvSpPr>
        <p:spPr/>
        <p:txBody>
          <a:bodyPr/>
          <a:lstStyle>
            <a:lvl1pPr>
              <a:defRPr/>
            </a:lvl1pPr>
          </a:lstStyle>
          <a:p>
            <a:fld id="{A91A8230-AB3D-49A2-9B66-ADF2A3E78F7E}" type="slidenum">
              <a:rPr lang="en-US" altLang="zh-CN"/>
              <a:pPr/>
              <a:t>‹#›</a:t>
            </a:fld>
            <a:endParaRPr lang="en-US" altLang="zh-CN"/>
          </a:p>
        </p:txBody>
      </p:sp>
    </p:spTree>
    <p:extLst>
      <p:ext uri="{BB962C8B-B14F-4D97-AF65-F5344CB8AC3E}">
        <p14:creationId xmlns:p14="http://schemas.microsoft.com/office/powerpoint/2010/main" val="1083787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699691C9-CBFD-4DD4-956E-FA835E8564BC}" type="datetimeFigureOut">
              <a:rPr lang="en-US" altLang="zh-CN"/>
              <a:pPr>
                <a:defRPr/>
              </a:pPr>
              <a:t>10/15/2024</a:t>
            </a:fld>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en-US" altLang="zh-CN"/>
          </a:p>
        </p:txBody>
      </p:sp>
      <p:sp>
        <p:nvSpPr>
          <p:cNvPr id="5" name="Slide Number Placeholder 5"/>
          <p:cNvSpPr>
            <a:spLocks noGrp="1"/>
          </p:cNvSpPr>
          <p:nvPr>
            <p:ph type="sldNum" sz="quarter" idx="12"/>
          </p:nvPr>
        </p:nvSpPr>
        <p:spPr/>
        <p:txBody>
          <a:bodyPr/>
          <a:lstStyle>
            <a:lvl1pPr>
              <a:defRPr/>
            </a:lvl1pPr>
          </a:lstStyle>
          <a:p>
            <a:fld id="{2F4395DC-7B78-4914-8091-7515885AFE57}" type="slidenum">
              <a:rPr lang="en-US" altLang="zh-CN"/>
              <a:pPr/>
              <a:t>‹#›</a:t>
            </a:fld>
            <a:endParaRPr lang="en-US" altLang="zh-CN"/>
          </a:p>
        </p:txBody>
      </p:sp>
    </p:spTree>
    <p:extLst>
      <p:ext uri="{BB962C8B-B14F-4D97-AF65-F5344CB8AC3E}">
        <p14:creationId xmlns:p14="http://schemas.microsoft.com/office/powerpoint/2010/main" val="4103166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3B8C92D-427E-4F64-8D32-4936665EC80F}" type="datetimeFigureOut">
              <a:rPr lang="en-US" altLang="zh-CN"/>
              <a:pPr>
                <a:defRPr/>
              </a:pPr>
              <a:t>10/15/2024</a:t>
            </a:fld>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en-US" altLang="zh-CN"/>
          </a:p>
        </p:txBody>
      </p:sp>
      <p:sp>
        <p:nvSpPr>
          <p:cNvPr id="4" name="Slide Number Placeholder 5"/>
          <p:cNvSpPr>
            <a:spLocks noGrp="1"/>
          </p:cNvSpPr>
          <p:nvPr>
            <p:ph type="sldNum" sz="quarter" idx="12"/>
          </p:nvPr>
        </p:nvSpPr>
        <p:spPr/>
        <p:txBody>
          <a:bodyPr/>
          <a:lstStyle>
            <a:lvl1pPr>
              <a:defRPr/>
            </a:lvl1pPr>
          </a:lstStyle>
          <a:p>
            <a:fld id="{0E10294E-65B7-44D9-B2A1-4D324CE52EBF}" type="slidenum">
              <a:rPr lang="en-US" altLang="zh-CN"/>
              <a:pPr/>
              <a:t>‹#›</a:t>
            </a:fld>
            <a:endParaRPr lang="en-US" altLang="zh-CN"/>
          </a:p>
        </p:txBody>
      </p:sp>
    </p:spTree>
    <p:extLst>
      <p:ext uri="{BB962C8B-B14F-4D97-AF65-F5344CB8AC3E}">
        <p14:creationId xmlns:p14="http://schemas.microsoft.com/office/powerpoint/2010/main" val="190941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4624" y="273050"/>
            <a:ext cx="37809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493226" y="273052"/>
            <a:ext cx="642459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624" y="1435103"/>
            <a:ext cx="3780935" cy="4691063"/>
          </a:xfrm>
        </p:spPr>
        <p:txBody>
          <a:bodyPr/>
          <a:lstStyle>
            <a:lvl1pPr marL="0" indent="0">
              <a:buNone/>
              <a:defRPr sz="1400"/>
            </a:lvl1pPr>
            <a:lvl2pPr marL="457216" indent="0">
              <a:buNone/>
              <a:defRPr sz="1200"/>
            </a:lvl2pPr>
            <a:lvl3pPr marL="914433" indent="0">
              <a:buNone/>
              <a:defRPr sz="1000"/>
            </a:lvl3pPr>
            <a:lvl4pPr marL="1371649" indent="0">
              <a:buNone/>
              <a:defRPr sz="900"/>
            </a:lvl4pPr>
            <a:lvl5pPr marL="1828866" indent="0">
              <a:buNone/>
              <a:defRPr sz="900"/>
            </a:lvl5pPr>
            <a:lvl6pPr marL="2286082" indent="0">
              <a:buNone/>
              <a:defRPr sz="900"/>
            </a:lvl6pPr>
            <a:lvl7pPr marL="2743298" indent="0">
              <a:buNone/>
              <a:defRPr sz="900"/>
            </a:lvl7pPr>
            <a:lvl8pPr marL="3200515" indent="0">
              <a:buNone/>
              <a:defRPr sz="900"/>
            </a:lvl8pPr>
            <a:lvl9pPr marL="3657731"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C8C02F7-2A1F-4FB0-B7E9-DC1830C57ECF}" type="datetimeFigureOut">
              <a:rPr lang="en-US" altLang="zh-CN"/>
              <a:pPr>
                <a:defRPr/>
              </a:pPr>
              <a:t>10/15/2024</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E5DF1536-5566-4F95-9B60-6944BBB983FF}" type="slidenum">
              <a:rPr lang="en-US" altLang="zh-CN"/>
              <a:pPr/>
              <a:t>‹#›</a:t>
            </a:fld>
            <a:endParaRPr lang="en-US" altLang="zh-CN"/>
          </a:p>
        </p:txBody>
      </p:sp>
    </p:spTree>
    <p:extLst>
      <p:ext uri="{BB962C8B-B14F-4D97-AF65-F5344CB8AC3E}">
        <p14:creationId xmlns:p14="http://schemas.microsoft.com/office/powerpoint/2010/main" val="367759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52599" y="4800600"/>
            <a:ext cx="6895467"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252599" y="612775"/>
            <a:ext cx="6895467" cy="4114800"/>
          </a:xfrm>
        </p:spPr>
        <p:txBody>
          <a:bodyPr rtlCol="0">
            <a:normAutofit/>
          </a:bodyPr>
          <a:lstStyle>
            <a:lvl1pPr marL="0" indent="0">
              <a:buNone/>
              <a:defRPr sz="3200"/>
            </a:lvl1pPr>
            <a:lvl2pPr marL="457216" indent="0">
              <a:buNone/>
              <a:defRPr sz="2800"/>
            </a:lvl2pPr>
            <a:lvl3pPr marL="914433" indent="0">
              <a:buNone/>
              <a:defRPr sz="2400"/>
            </a:lvl3pPr>
            <a:lvl4pPr marL="1371649" indent="0">
              <a:buNone/>
              <a:defRPr sz="2000"/>
            </a:lvl4pPr>
            <a:lvl5pPr marL="1828866" indent="0">
              <a:buNone/>
              <a:defRPr sz="2000"/>
            </a:lvl5pPr>
            <a:lvl6pPr marL="2286082" indent="0">
              <a:buNone/>
              <a:defRPr sz="2000"/>
            </a:lvl6pPr>
            <a:lvl7pPr marL="2743298" indent="0">
              <a:buNone/>
              <a:defRPr sz="2000"/>
            </a:lvl7pPr>
            <a:lvl8pPr marL="3200515" indent="0">
              <a:buNone/>
              <a:defRPr sz="2000"/>
            </a:lvl8pPr>
            <a:lvl9pPr marL="3657731" indent="0">
              <a:buNone/>
              <a:defRPr sz="2000"/>
            </a:lvl9pPr>
          </a:lstStyle>
          <a:p>
            <a:pPr lvl="0"/>
            <a:endParaRPr lang="en-US" noProof="0"/>
          </a:p>
        </p:txBody>
      </p:sp>
      <p:sp>
        <p:nvSpPr>
          <p:cNvPr id="4" name="Text Placeholder 3"/>
          <p:cNvSpPr>
            <a:spLocks noGrp="1"/>
          </p:cNvSpPr>
          <p:nvPr>
            <p:ph type="body" sz="half" idx="2"/>
          </p:nvPr>
        </p:nvSpPr>
        <p:spPr>
          <a:xfrm>
            <a:off x="2252599" y="5367338"/>
            <a:ext cx="6895467" cy="804862"/>
          </a:xfrm>
        </p:spPr>
        <p:txBody>
          <a:bodyPr/>
          <a:lstStyle>
            <a:lvl1pPr marL="0" indent="0">
              <a:buNone/>
              <a:defRPr sz="1400"/>
            </a:lvl1pPr>
            <a:lvl2pPr marL="457216" indent="0">
              <a:buNone/>
              <a:defRPr sz="1200"/>
            </a:lvl2pPr>
            <a:lvl3pPr marL="914433" indent="0">
              <a:buNone/>
              <a:defRPr sz="1000"/>
            </a:lvl3pPr>
            <a:lvl4pPr marL="1371649" indent="0">
              <a:buNone/>
              <a:defRPr sz="900"/>
            </a:lvl4pPr>
            <a:lvl5pPr marL="1828866" indent="0">
              <a:buNone/>
              <a:defRPr sz="900"/>
            </a:lvl5pPr>
            <a:lvl6pPr marL="2286082" indent="0">
              <a:buNone/>
              <a:defRPr sz="900"/>
            </a:lvl6pPr>
            <a:lvl7pPr marL="2743298" indent="0">
              <a:buNone/>
              <a:defRPr sz="900"/>
            </a:lvl7pPr>
            <a:lvl8pPr marL="3200515" indent="0">
              <a:buNone/>
              <a:defRPr sz="900"/>
            </a:lvl8pPr>
            <a:lvl9pPr marL="3657731"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B507AC8-1570-4CF6-BC3A-10EA469A1B95}" type="datetimeFigureOut">
              <a:rPr lang="en-US" altLang="zh-CN"/>
              <a:pPr>
                <a:defRPr/>
              </a:pPr>
              <a:t>10/15/2024</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FCD16DE1-6D0C-421B-B888-5822D02E9E36}" type="slidenum">
              <a:rPr lang="en-US" altLang="zh-CN"/>
              <a:pPr/>
              <a:t>‹#›</a:t>
            </a:fld>
            <a:endParaRPr lang="en-US" altLang="zh-CN"/>
          </a:p>
        </p:txBody>
      </p:sp>
    </p:spTree>
    <p:extLst>
      <p:ext uri="{BB962C8B-B14F-4D97-AF65-F5344CB8AC3E}">
        <p14:creationId xmlns:p14="http://schemas.microsoft.com/office/powerpoint/2010/main" val="3141231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74622" y="274638"/>
            <a:ext cx="1034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p:cNvSpPr>
            <a:spLocks noGrp="1"/>
          </p:cNvSpPr>
          <p:nvPr>
            <p:ph type="body" idx="1"/>
          </p:nvPr>
        </p:nvSpPr>
        <p:spPr bwMode="auto">
          <a:xfrm>
            <a:off x="574622" y="1600203"/>
            <a:ext cx="10343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p:cNvSpPr>
            <a:spLocks noGrp="1"/>
          </p:cNvSpPr>
          <p:nvPr>
            <p:ph type="dt" sz="half" idx="2"/>
          </p:nvPr>
        </p:nvSpPr>
        <p:spPr>
          <a:xfrm>
            <a:off x="574622" y="6356353"/>
            <a:ext cx="268157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FE5DAFC2-D413-4D1D-A0E5-88FBFD64EBBD}" type="datetimeFigureOut">
              <a:rPr lang="en-US" altLang="zh-CN"/>
              <a:pPr>
                <a:defRPr/>
              </a:pPr>
              <a:t>10/15/2024</a:t>
            </a:fld>
            <a:endParaRPr lang="en-US" altLang="zh-CN"/>
          </a:p>
        </p:txBody>
      </p:sp>
      <p:sp>
        <p:nvSpPr>
          <p:cNvPr id="5" name="Footer Placeholder 4"/>
          <p:cNvSpPr>
            <a:spLocks noGrp="1"/>
          </p:cNvSpPr>
          <p:nvPr>
            <p:ph type="ftr" sz="quarter" idx="3"/>
          </p:nvPr>
        </p:nvSpPr>
        <p:spPr>
          <a:xfrm>
            <a:off x="3926585" y="6356353"/>
            <a:ext cx="3639274"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pPr>
              <a:defRPr/>
            </a:pPr>
            <a:endParaRPr lang="en-US" altLang="zh-CN"/>
          </a:p>
        </p:txBody>
      </p:sp>
      <p:sp>
        <p:nvSpPr>
          <p:cNvPr id="6" name="Slide Number Placeholder 5"/>
          <p:cNvSpPr>
            <a:spLocks noGrp="1"/>
          </p:cNvSpPr>
          <p:nvPr>
            <p:ph type="sldNum" sz="quarter" idx="4"/>
          </p:nvPr>
        </p:nvSpPr>
        <p:spPr>
          <a:xfrm>
            <a:off x="8236252" y="6356353"/>
            <a:ext cx="268157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4F6436E-1CDB-4C41-8D51-19A3D31CD52A}"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16" algn="ctr" rtl="0" fontAlgn="base">
        <a:spcBef>
          <a:spcPct val="0"/>
        </a:spcBef>
        <a:spcAft>
          <a:spcPct val="0"/>
        </a:spcAft>
        <a:defRPr sz="4400">
          <a:solidFill>
            <a:schemeClr val="tx1"/>
          </a:solidFill>
          <a:latin typeface="Calibri" pitchFamily="34" charset="0"/>
        </a:defRPr>
      </a:lvl6pPr>
      <a:lvl7pPr marL="914433" algn="ctr" rtl="0" fontAlgn="base">
        <a:spcBef>
          <a:spcPct val="0"/>
        </a:spcBef>
        <a:spcAft>
          <a:spcPct val="0"/>
        </a:spcAft>
        <a:defRPr sz="4400">
          <a:solidFill>
            <a:schemeClr val="tx1"/>
          </a:solidFill>
          <a:latin typeface="Calibri" pitchFamily="34" charset="0"/>
        </a:defRPr>
      </a:lvl7pPr>
      <a:lvl8pPr marL="1371649" algn="ctr" rtl="0" fontAlgn="base">
        <a:spcBef>
          <a:spcPct val="0"/>
        </a:spcBef>
        <a:spcAft>
          <a:spcPct val="0"/>
        </a:spcAft>
        <a:defRPr sz="4400">
          <a:solidFill>
            <a:schemeClr val="tx1"/>
          </a:solidFill>
          <a:latin typeface="Calibri" pitchFamily="34" charset="0"/>
        </a:defRPr>
      </a:lvl8pPr>
      <a:lvl9pPr marL="1828866" algn="ctr" rtl="0" fontAlgn="base">
        <a:spcBef>
          <a:spcPct val="0"/>
        </a:spcBef>
        <a:spcAft>
          <a:spcPct val="0"/>
        </a:spcAft>
        <a:defRPr sz="4400">
          <a:solidFill>
            <a:schemeClr val="tx1"/>
          </a:solidFill>
          <a:latin typeface="Calibri" pitchFamily="34" charset="0"/>
        </a:defRPr>
      </a:lvl9pPr>
    </p:titleStyle>
    <p:bodyStyle>
      <a:lvl1pPr marL="342912" indent="-34291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77" indent="-285761"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41" indent="-228608"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57" indent="-228608"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73" indent="-228608"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90" indent="-228608" algn="l" defTabSz="9144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906" indent="-228608" algn="l" defTabSz="9144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122" indent="-228608" algn="l" defTabSz="9144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39" indent="-228608" algn="l" defTabSz="9144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33" rtl="0" eaLnBrk="1" latinLnBrk="0" hangingPunct="1">
        <a:defRPr sz="1800" kern="1200">
          <a:solidFill>
            <a:schemeClr val="tx1"/>
          </a:solidFill>
          <a:latin typeface="+mn-lt"/>
          <a:ea typeface="+mn-ea"/>
          <a:cs typeface="+mn-cs"/>
        </a:defRPr>
      </a:lvl1pPr>
      <a:lvl2pPr marL="457216" algn="l" defTabSz="914433" rtl="0" eaLnBrk="1" latinLnBrk="0" hangingPunct="1">
        <a:defRPr sz="1800" kern="1200">
          <a:solidFill>
            <a:schemeClr val="tx1"/>
          </a:solidFill>
          <a:latin typeface="+mn-lt"/>
          <a:ea typeface="+mn-ea"/>
          <a:cs typeface="+mn-cs"/>
        </a:defRPr>
      </a:lvl2pPr>
      <a:lvl3pPr marL="914433" algn="l" defTabSz="914433" rtl="0" eaLnBrk="1" latinLnBrk="0" hangingPunct="1">
        <a:defRPr sz="1800" kern="1200">
          <a:solidFill>
            <a:schemeClr val="tx1"/>
          </a:solidFill>
          <a:latin typeface="+mn-lt"/>
          <a:ea typeface="+mn-ea"/>
          <a:cs typeface="+mn-cs"/>
        </a:defRPr>
      </a:lvl3pPr>
      <a:lvl4pPr marL="1371649" algn="l" defTabSz="914433" rtl="0" eaLnBrk="1" latinLnBrk="0" hangingPunct="1">
        <a:defRPr sz="1800" kern="1200">
          <a:solidFill>
            <a:schemeClr val="tx1"/>
          </a:solidFill>
          <a:latin typeface="+mn-lt"/>
          <a:ea typeface="+mn-ea"/>
          <a:cs typeface="+mn-cs"/>
        </a:defRPr>
      </a:lvl4pPr>
      <a:lvl5pPr marL="1828866" algn="l" defTabSz="914433" rtl="0" eaLnBrk="1" latinLnBrk="0" hangingPunct="1">
        <a:defRPr sz="1800" kern="1200">
          <a:solidFill>
            <a:schemeClr val="tx1"/>
          </a:solidFill>
          <a:latin typeface="+mn-lt"/>
          <a:ea typeface="+mn-ea"/>
          <a:cs typeface="+mn-cs"/>
        </a:defRPr>
      </a:lvl5pPr>
      <a:lvl6pPr marL="2286082" algn="l" defTabSz="914433" rtl="0" eaLnBrk="1" latinLnBrk="0" hangingPunct="1">
        <a:defRPr sz="1800" kern="1200">
          <a:solidFill>
            <a:schemeClr val="tx1"/>
          </a:solidFill>
          <a:latin typeface="+mn-lt"/>
          <a:ea typeface="+mn-ea"/>
          <a:cs typeface="+mn-cs"/>
        </a:defRPr>
      </a:lvl6pPr>
      <a:lvl7pPr marL="2743298" algn="l" defTabSz="914433" rtl="0" eaLnBrk="1" latinLnBrk="0" hangingPunct="1">
        <a:defRPr sz="1800" kern="1200">
          <a:solidFill>
            <a:schemeClr val="tx1"/>
          </a:solidFill>
          <a:latin typeface="+mn-lt"/>
          <a:ea typeface="+mn-ea"/>
          <a:cs typeface="+mn-cs"/>
        </a:defRPr>
      </a:lvl7pPr>
      <a:lvl8pPr marL="3200515" algn="l" defTabSz="914433" rtl="0" eaLnBrk="1" latinLnBrk="0" hangingPunct="1">
        <a:defRPr sz="1800" kern="1200">
          <a:solidFill>
            <a:schemeClr val="tx1"/>
          </a:solidFill>
          <a:latin typeface="+mn-lt"/>
          <a:ea typeface="+mn-ea"/>
          <a:cs typeface="+mn-cs"/>
        </a:defRPr>
      </a:lvl8pPr>
      <a:lvl9pPr marL="3657731" algn="l" defTabSz="91443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oleObject" Target="../embeddings/oleObject6.bin"/><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5.emf"/><Relationship Id="rId5" Type="http://schemas.openxmlformats.org/officeDocument/2006/relationships/oleObject" Target="../embeddings/oleObject9.bin"/><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17.emf"/><Relationship Id="rId5" Type="http://schemas.openxmlformats.org/officeDocument/2006/relationships/oleObject" Target="../embeddings/oleObject11.bin"/><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xml"/><Relationship Id="rId1" Type="http://schemas.openxmlformats.org/officeDocument/2006/relationships/vmlDrawing" Target="../drawings/vmlDrawing7.v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8.v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slideLayout" Target="../slideLayouts/slideLayout1.xml"/><Relationship Id="rId1" Type="http://schemas.openxmlformats.org/officeDocument/2006/relationships/vmlDrawing" Target="../drawings/vmlDrawing9.vml"/><Relationship Id="rId5" Type="http://schemas.openxmlformats.org/officeDocument/2006/relationships/image" Target="../media/image16.emf"/><Relationship Id="rId4" Type="http://schemas.openxmlformats.org/officeDocument/2006/relationships/oleObject" Target="../embeddings/oleObject16.bin"/></Relationships>
</file>

<file path=ppt/slides/_rels/slide19.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19.emf"/><Relationship Id="rId5" Type="http://schemas.openxmlformats.org/officeDocument/2006/relationships/oleObject" Target="../embeddings/oleObject18.bin"/><Relationship Id="rId10" Type="http://schemas.openxmlformats.org/officeDocument/2006/relationships/image" Target="../media/image21.emf"/><Relationship Id="rId4" Type="http://schemas.openxmlformats.org/officeDocument/2006/relationships/image" Target="../media/image16.emf"/><Relationship Id="rId9" Type="http://schemas.openxmlformats.org/officeDocument/2006/relationships/oleObject" Target="../embeddings/oleObject20.bin"/></Relationships>
</file>

<file path=ppt/slides/_rels/slide2.xml.rels><?xml version="1.0" encoding="UTF-8" standalone="yes"?>
<Relationships xmlns="http://schemas.openxmlformats.org/package/2006/relationships"><Relationship Id="rId2" Type="http://schemas.openxmlformats.org/officeDocument/2006/relationships/hyperlink" Target="http://en.wikipedia.org/wiki/Radical_polymerization"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media/image22.emf"/><Relationship Id="rId5" Type="http://schemas.openxmlformats.org/officeDocument/2006/relationships/oleObject" Target="../embeddings/oleObject22.bin"/><Relationship Id="rId10" Type="http://schemas.openxmlformats.org/officeDocument/2006/relationships/image" Target="../media/image24.emf"/><Relationship Id="rId4" Type="http://schemas.openxmlformats.org/officeDocument/2006/relationships/image" Target="../media/image16.emf"/><Relationship Id="rId9" Type="http://schemas.openxmlformats.org/officeDocument/2006/relationships/oleObject" Target="../embeddings/oleObject24.bin"/></Relationships>
</file>

<file path=ppt/slides/_rels/slide21.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25.emf"/><Relationship Id="rId5" Type="http://schemas.openxmlformats.org/officeDocument/2006/relationships/oleObject" Target="../embeddings/oleObject26.bin"/><Relationship Id="rId4" Type="http://schemas.openxmlformats.org/officeDocument/2006/relationships/image" Target="../media/image16.emf"/><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diagramColors" Target="../diagrams/colors1.xml"/><Relationship Id="rId12" Type="http://schemas.openxmlformats.org/officeDocument/2006/relationships/image" Target="../media/image29.e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diagramQuickStyle" Target="../diagrams/quickStyle1.xml"/><Relationship Id="rId11" Type="http://schemas.openxmlformats.org/officeDocument/2006/relationships/oleObject" Target="../embeddings/oleObject29.bin"/><Relationship Id="rId5" Type="http://schemas.openxmlformats.org/officeDocument/2006/relationships/diagramLayout" Target="../diagrams/layout1.xml"/><Relationship Id="rId10" Type="http://schemas.openxmlformats.org/officeDocument/2006/relationships/image" Target="../media/image28.emf"/><Relationship Id="rId4" Type="http://schemas.openxmlformats.org/officeDocument/2006/relationships/diagramData" Target="../diagrams/data1.xml"/><Relationship Id="rId9" Type="http://schemas.openxmlformats.org/officeDocument/2006/relationships/oleObject" Target="../embeddings/oleObject28.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30.bin"/><Relationship Id="rId7" Type="http://schemas.openxmlformats.org/officeDocument/2006/relationships/oleObject" Target="../embeddings/oleObject32.bin"/><Relationship Id="rId12" Type="http://schemas.openxmlformats.org/officeDocument/2006/relationships/image" Target="../media/image34.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31.wmf"/><Relationship Id="rId11" Type="http://schemas.openxmlformats.org/officeDocument/2006/relationships/oleObject" Target="../embeddings/oleObject34.bin"/><Relationship Id="rId5" Type="http://schemas.openxmlformats.org/officeDocument/2006/relationships/oleObject" Target="../embeddings/oleObject31.bin"/><Relationship Id="rId10" Type="http://schemas.openxmlformats.org/officeDocument/2006/relationships/image" Target="../media/image33.wmf"/><Relationship Id="rId4" Type="http://schemas.openxmlformats.org/officeDocument/2006/relationships/image" Target="../media/image30.png"/><Relationship Id="rId9" Type="http://schemas.openxmlformats.org/officeDocument/2006/relationships/oleObject" Target="../embeddings/oleObject33.bin"/></Relationships>
</file>

<file path=ppt/slides/_rels/slide26.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36.wmf"/><Relationship Id="rId5" Type="http://schemas.openxmlformats.org/officeDocument/2006/relationships/oleObject" Target="../embeddings/oleObject36.bin"/><Relationship Id="rId4" Type="http://schemas.openxmlformats.org/officeDocument/2006/relationships/image" Target="../media/image35.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image" Target="../media/image37.wmf"/><Relationship Id="rId5" Type="http://schemas.openxmlformats.org/officeDocument/2006/relationships/oleObject" Target="../embeddings/oleObject37.bin"/><Relationship Id="rId4" Type="http://schemas.openxmlformats.org/officeDocument/2006/relationships/image" Target="../media/image36.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41.png"/><Relationship Id="rId7" Type="http://schemas.openxmlformats.org/officeDocument/2006/relationships/oleObject" Target="../embeddings/oleObject39.bin"/><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image" Target="../media/image38.emf"/><Relationship Id="rId5" Type="http://schemas.openxmlformats.org/officeDocument/2006/relationships/oleObject" Target="../embeddings/oleObject38.bin"/><Relationship Id="rId10" Type="http://schemas.openxmlformats.org/officeDocument/2006/relationships/image" Target="../media/image40.wmf"/><Relationship Id="rId4" Type="http://schemas.openxmlformats.org/officeDocument/2006/relationships/image" Target="../media/image42.png"/><Relationship Id="rId9" Type="http://schemas.openxmlformats.org/officeDocument/2006/relationships/oleObject" Target="../embeddings/oleObject40.bin"/></Relationships>
</file>

<file path=ppt/slides/_rels/slide3.xml.rels><?xml version="1.0" encoding="UTF-8" standalone="yes"?>
<Relationships xmlns="http://schemas.openxmlformats.org/package/2006/relationships"><Relationship Id="rId8" Type="http://schemas.openxmlformats.org/officeDocument/2006/relationships/video" Target="../media/media2.mp4"/><Relationship Id="rId3" Type="http://schemas.openxmlformats.org/officeDocument/2006/relationships/tags" Target="../tags/tag3.xml"/><Relationship Id="rId7" Type="http://schemas.microsoft.com/office/2007/relationships/media" Target="../media/media2.mp4"/><Relationship Id="rId12"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video" Target="../media/media1.mp4"/><Relationship Id="rId11" Type="http://schemas.openxmlformats.org/officeDocument/2006/relationships/image" Target="../media/image2.png"/><Relationship Id="rId5" Type="http://schemas.microsoft.com/office/2007/relationships/media" Target="../media/media1.mp4"/><Relationship Id="rId10" Type="http://schemas.openxmlformats.org/officeDocument/2006/relationships/notesSlide" Target="../notesSlides/notesSlide1.xml"/><Relationship Id="rId4" Type="http://schemas.openxmlformats.org/officeDocument/2006/relationships/tags" Target="../tags/tag4.xml"/><Relationship Id="rId9"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image" Target="../media/image44.wmf"/><Relationship Id="rId5" Type="http://schemas.openxmlformats.org/officeDocument/2006/relationships/oleObject" Target="../embeddings/oleObject42.bin"/><Relationship Id="rId4" Type="http://schemas.openxmlformats.org/officeDocument/2006/relationships/image" Target="../media/image43.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43.bin"/><Relationship Id="rId7"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36.wmf"/><Relationship Id="rId5" Type="http://schemas.openxmlformats.org/officeDocument/2006/relationships/oleObject" Target="../embeddings/oleObject36.bin"/><Relationship Id="rId4" Type="http://schemas.openxmlformats.org/officeDocument/2006/relationships/image" Target="../media/image45.wmf"/></Relationships>
</file>

<file path=ppt/slides/_rels/slide33.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49.bin"/><Relationship Id="rId18" Type="http://schemas.openxmlformats.org/officeDocument/2006/relationships/image" Target="../media/image52.wmf"/><Relationship Id="rId3" Type="http://schemas.openxmlformats.org/officeDocument/2006/relationships/oleObject" Target="../embeddings/oleObject44.bin"/><Relationship Id="rId7" Type="http://schemas.openxmlformats.org/officeDocument/2006/relationships/oleObject" Target="../embeddings/oleObject46.bin"/><Relationship Id="rId12" Type="http://schemas.openxmlformats.org/officeDocument/2006/relationships/image" Target="../media/image49.wmf"/><Relationship Id="rId17" Type="http://schemas.openxmlformats.org/officeDocument/2006/relationships/oleObject" Target="../embeddings/oleObject51.bin"/><Relationship Id="rId2" Type="http://schemas.openxmlformats.org/officeDocument/2006/relationships/slideLayout" Target="../slideLayouts/slideLayout7.xml"/><Relationship Id="rId16" Type="http://schemas.openxmlformats.org/officeDocument/2006/relationships/image" Target="../media/image51.wmf"/><Relationship Id="rId1" Type="http://schemas.openxmlformats.org/officeDocument/2006/relationships/vmlDrawing" Target="../drawings/vmlDrawing20.vml"/><Relationship Id="rId6" Type="http://schemas.openxmlformats.org/officeDocument/2006/relationships/image" Target="../media/image47.wmf"/><Relationship Id="rId11" Type="http://schemas.openxmlformats.org/officeDocument/2006/relationships/oleObject" Target="../embeddings/oleObject48.bin"/><Relationship Id="rId5" Type="http://schemas.openxmlformats.org/officeDocument/2006/relationships/oleObject" Target="../embeddings/oleObject45.bin"/><Relationship Id="rId15" Type="http://schemas.openxmlformats.org/officeDocument/2006/relationships/oleObject" Target="../embeddings/oleObject50.bin"/><Relationship Id="rId10" Type="http://schemas.openxmlformats.org/officeDocument/2006/relationships/image" Target="../media/image48.wmf"/><Relationship Id="rId4" Type="http://schemas.openxmlformats.org/officeDocument/2006/relationships/image" Target="../media/image46.wmf"/><Relationship Id="rId9" Type="http://schemas.openxmlformats.org/officeDocument/2006/relationships/oleObject" Target="../embeddings/oleObject47.bin"/><Relationship Id="rId14" Type="http://schemas.openxmlformats.org/officeDocument/2006/relationships/image" Target="../media/image50.wmf"/></Relationships>
</file>

<file path=ppt/slides/_rels/slide34.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image" Target="../media/image55.wmf"/><Relationship Id="rId18" Type="http://schemas.openxmlformats.org/officeDocument/2006/relationships/oleObject" Target="../embeddings/oleObject59.bin"/><Relationship Id="rId3" Type="http://schemas.openxmlformats.org/officeDocument/2006/relationships/oleObject" Target="../embeddings/oleObject52.bin"/><Relationship Id="rId21" Type="http://schemas.openxmlformats.org/officeDocument/2006/relationships/image" Target="../media/image59.wmf"/><Relationship Id="rId7" Type="http://schemas.openxmlformats.org/officeDocument/2006/relationships/oleObject" Target="../embeddings/oleObject54.bin"/><Relationship Id="rId12" Type="http://schemas.openxmlformats.org/officeDocument/2006/relationships/oleObject" Target="../embeddings/oleObject56.bin"/><Relationship Id="rId17" Type="http://schemas.openxmlformats.org/officeDocument/2006/relationships/image" Target="../media/image57.wmf"/><Relationship Id="rId2" Type="http://schemas.openxmlformats.org/officeDocument/2006/relationships/slideLayout" Target="../slideLayouts/slideLayout7.xml"/><Relationship Id="rId16" Type="http://schemas.openxmlformats.org/officeDocument/2006/relationships/oleObject" Target="../embeddings/oleObject58.bin"/><Relationship Id="rId20" Type="http://schemas.openxmlformats.org/officeDocument/2006/relationships/oleObject" Target="../embeddings/oleObject60.bin"/><Relationship Id="rId1" Type="http://schemas.openxmlformats.org/officeDocument/2006/relationships/vmlDrawing" Target="../drawings/vmlDrawing21.vml"/><Relationship Id="rId6" Type="http://schemas.openxmlformats.org/officeDocument/2006/relationships/image" Target="../media/image54.wmf"/><Relationship Id="rId11" Type="http://schemas.openxmlformats.org/officeDocument/2006/relationships/image" Target="../media/image55.png"/><Relationship Id="rId5" Type="http://schemas.openxmlformats.org/officeDocument/2006/relationships/oleObject" Target="../embeddings/oleObject53.bin"/><Relationship Id="rId15" Type="http://schemas.openxmlformats.org/officeDocument/2006/relationships/image" Target="../media/image56.wmf"/><Relationship Id="rId10" Type="http://schemas.openxmlformats.org/officeDocument/2006/relationships/image" Target="../media/image51.wmf"/><Relationship Id="rId19" Type="http://schemas.openxmlformats.org/officeDocument/2006/relationships/image" Target="../media/image58.wmf"/><Relationship Id="rId4" Type="http://schemas.openxmlformats.org/officeDocument/2006/relationships/image" Target="../media/image53.wmf"/><Relationship Id="rId9" Type="http://schemas.openxmlformats.org/officeDocument/2006/relationships/oleObject" Target="../embeddings/oleObject55.bin"/><Relationship Id="rId14" Type="http://schemas.openxmlformats.org/officeDocument/2006/relationships/oleObject" Target="../embeddings/oleObject57.bin"/></Relationships>
</file>

<file path=ppt/slides/_rels/slide35.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61.bin"/><Relationship Id="rId7"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61.wmf"/><Relationship Id="rId5" Type="http://schemas.openxmlformats.org/officeDocument/2006/relationships/oleObject" Target="../embeddings/oleObject62.bin"/><Relationship Id="rId4" Type="http://schemas.openxmlformats.org/officeDocument/2006/relationships/image" Target="../media/image60.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oleObject" Target="../embeddings/oleObject2.bin"/><Relationship Id="rId10" Type="http://schemas.openxmlformats.org/officeDocument/2006/relationships/image" Target="../media/image10.emf"/><Relationship Id="rId4" Type="http://schemas.openxmlformats.org/officeDocument/2006/relationships/image" Target="../media/image7.emf"/><Relationship Id="rId9"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04987" y="1951037"/>
            <a:ext cx="9829800" cy="5330430"/>
          </a:xfrm>
          <a:prstGeom prst="rect">
            <a:avLst/>
          </a:prstGeom>
        </p:spPr>
      </p:pic>
      <p:sp>
        <p:nvSpPr>
          <p:cNvPr id="2050" name="TextBox 1"/>
          <p:cNvSpPr txBox="1">
            <a:spLocks noChangeArrowheads="1"/>
          </p:cNvSpPr>
          <p:nvPr/>
        </p:nvSpPr>
        <p:spPr bwMode="auto">
          <a:xfrm>
            <a:off x="10656887" y="6832601"/>
            <a:ext cx="76944" cy="21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1300"/>
              </a:lnSpc>
            </a:pPr>
            <a:r>
              <a:rPr lang="en-US" altLang="zh-CN" sz="1200">
                <a:latin typeface="Times New Roman" panose="02020603050405020304" pitchFamily="18" charset="0"/>
                <a:cs typeface="Times New Roman" panose="02020603050405020304" pitchFamily="18" charset="0"/>
              </a:rPr>
              <a:t>1</a:t>
            </a:r>
          </a:p>
        </p:txBody>
      </p:sp>
      <p:sp>
        <p:nvSpPr>
          <p:cNvPr id="2051" name="TextBox 1"/>
          <p:cNvSpPr txBox="1">
            <a:spLocks noChangeArrowheads="1"/>
          </p:cNvSpPr>
          <p:nvPr/>
        </p:nvSpPr>
        <p:spPr bwMode="auto">
          <a:xfrm>
            <a:off x="2638210" y="989210"/>
            <a:ext cx="8163354" cy="72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5300"/>
              </a:lnSpc>
            </a:pPr>
            <a:r>
              <a:rPr lang="en-US" altLang="zh-CN" sz="5400" b="1" dirty="0" err="1">
                <a:latin typeface="SimHei" panose="02010609060101010101" pitchFamily="49" charset="-122"/>
                <a:ea typeface="SimHei" panose="02010609060101010101" pitchFamily="49" charset="-122"/>
                <a:cs typeface="楷体_GB2312"/>
              </a:rPr>
              <a:t>第三章</a:t>
            </a:r>
            <a:r>
              <a:rPr lang="en-US" altLang="zh-CN" sz="5400" b="1" dirty="0">
                <a:latin typeface="SimHei" panose="02010609060101010101" pitchFamily="49" charset="-122"/>
                <a:ea typeface="SimHei" panose="02010609060101010101" pitchFamily="49" charset="-122"/>
                <a:cs typeface="Times New Roman" panose="02020603050405020304" pitchFamily="18" charset="0"/>
              </a:rPr>
              <a:t>  </a:t>
            </a:r>
            <a:r>
              <a:rPr lang="en-US" altLang="zh-CN" sz="5400" b="1" dirty="0" err="1">
                <a:latin typeface="SimHei" panose="02010609060101010101" pitchFamily="49" charset="-122"/>
                <a:ea typeface="SimHei" panose="02010609060101010101" pitchFamily="49" charset="-122"/>
                <a:cs typeface="楷体_GB2312"/>
              </a:rPr>
              <a:t>自由基聚合</a:t>
            </a:r>
            <a:endParaRPr lang="en-US" altLang="zh-CN" sz="5400" b="1" dirty="0">
              <a:latin typeface="SimHei" panose="02010609060101010101" pitchFamily="49" charset="-122"/>
              <a:ea typeface="SimHei" panose="02010609060101010101" pitchFamily="49" charset="-122"/>
              <a:cs typeface="楷体_GB231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3"/>
          <p:cNvSpPr/>
          <p:nvPr/>
        </p:nvSpPr>
        <p:spPr>
          <a:xfrm>
            <a:off x="1044933" y="2622220"/>
            <a:ext cx="714375" cy="15875"/>
          </a:xfrm>
          <a:custGeom>
            <a:avLst/>
            <a:gdLst>
              <a:gd name="connsiteX0" fmla="*/ 0 w 714756"/>
              <a:gd name="connsiteY0" fmla="*/ 8001 h 16001"/>
              <a:gd name="connsiteX1" fmla="*/ 714756 w 714756"/>
              <a:gd name="connsiteY1" fmla="*/ 8001 h 16001"/>
            </a:gdLst>
            <a:ahLst/>
            <a:cxnLst>
              <a:cxn ang="0">
                <a:pos x="connsiteX0" y="connsiteY0"/>
              </a:cxn>
              <a:cxn ang="1">
                <a:pos x="connsiteX1" y="connsiteY1"/>
              </a:cxn>
            </a:cxnLst>
            <a:rect l="l" t="t" r="r" b="b"/>
            <a:pathLst>
              <a:path w="714756" h="16001">
                <a:moveTo>
                  <a:pt x="0" y="8001"/>
                </a:moveTo>
                <a:lnTo>
                  <a:pt x="714756" y="8001"/>
                </a:lnTo>
              </a:path>
            </a:pathLst>
          </a:custGeom>
          <a:ln/>
        </p:spPr>
        <p:style>
          <a:lnRef idx="3">
            <a:schemeClr val="accent1"/>
          </a:lnRef>
          <a:fillRef idx="0">
            <a:schemeClr val="accent1"/>
          </a:fillRef>
          <a:effectRef idx="2">
            <a:schemeClr val="accent1"/>
          </a:effectRef>
          <a:fontRef idx="minor">
            <a:schemeClr val="tx1"/>
          </a:fontRef>
        </p:style>
        <p:txBody>
          <a:bodyPr anchor="ctr"/>
          <a:lstStyle/>
          <a:p>
            <a:pPr algn="ctr" fontAlgn="auto">
              <a:spcBef>
                <a:spcPts val="0"/>
              </a:spcBef>
              <a:spcAft>
                <a:spcPts val="0"/>
              </a:spcAft>
              <a:defRPr/>
            </a:pPr>
            <a:endParaRPr lang="zh-CN" altLang="en-US" sz="2400">
              <a:latin typeface="Arial" panose="020B0604020202020204" pitchFamily="34" charset="0"/>
              <a:ea typeface="SimHei" panose="02010609060101010101" pitchFamily="49" charset="-122"/>
              <a:cs typeface="Arial" panose="020B0604020202020204" pitchFamily="34" charset="0"/>
            </a:endParaRPr>
          </a:p>
        </p:txBody>
      </p:sp>
      <p:sp>
        <p:nvSpPr>
          <p:cNvPr id="16" name="Freeform 3"/>
          <p:cNvSpPr/>
          <p:nvPr/>
        </p:nvSpPr>
        <p:spPr>
          <a:xfrm>
            <a:off x="5884864" y="2132715"/>
            <a:ext cx="3671888" cy="790575"/>
          </a:xfrm>
          <a:custGeom>
            <a:avLst/>
            <a:gdLst>
              <a:gd name="connsiteX0" fmla="*/ 0 w 3671315"/>
              <a:gd name="connsiteY0" fmla="*/ 0 h 791717"/>
              <a:gd name="connsiteX1" fmla="*/ 0 w 3671315"/>
              <a:gd name="connsiteY1" fmla="*/ 791717 h 791717"/>
              <a:gd name="connsiteX2" fmla="*/ 3671315 w 3671315"/>
              <a:gd name="connsiteY2" fmla="*/ 791717 h 791717"/>
              <a:gd name="connsiteX3" fmla="*/ 3671315 w 3671315"/>
              <a:gd name="connsiteY3" fmla="*/ 0 h 791717"/>
              <a:gd name="connsiteX4" fmla="*/ 0 w 3671315"/>
              <a:gd name="connsiteY4" fmla="*/ 0 h 79171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71315" h="791717">
                <a:moveTo>
                  <a:pt x="0" y="0"/>
                </a:moveTo>
                <a:lnTo>
                  <a:pt x="0" y="791717"/>
                </a:lnTo>
                <a:lnTo>
                  <a:pt x="3671315" y="791717"/>
                </a:lnTo>
                <a:lnTo>
                  <a:pt x="3671315" y="0"/>
                </a:lnTo>
                <a:lnTo>
                  <a:pt x="0" y="0"/>
                </a:lnTo>
              </a:path>
            </a:pathLst>
          </a:custGeom>
          <a:solidFill>
            <a:srgbClr val="CC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solidFill>
                <a:schemeClr val="tx1"/>
              </a:solidFill>
              <a:latin typeface="Arial" panose="020B0604020202020204" pitchFamily="34" charset="0"/>
              <a:ea typeface="SimHei" panose="02010609060101010101" pitchFamily="49" charset="-122"/>
              <a:cs typeface="Arial" panose="020B0604020202020204" pitchFamily="34" charset="0"/>
            </a:endParaRPr>
          </a:p>
        </p:txBody>
      </p:sp>
      <p:sp>
        <p:nvSpPr>
          <p:cNvPr id="17" name="Freeform 3"/>
          <p:cNvSpPr/>
          <p:nvPr/>
        </p:nvSpPr>
        <p:spPr>
          <a:xfrm>
            <a:off x="5551489" y="2168383"/>
            <a:ext cx="4876800" cy="792163"/>
          </a:xfrm>
          <a:custGeom>
            <a:avLst/>
            <a:gdLst>
              <a:gd name="connsiteX0" fmla="*/ 0 w 3671315"/>
              <a:gd name="connsiteY0" fmla="*/ 0 h 791717"/>
              <a:gd name="connsiteX1" fmla="*/ 0 w 3671315"/>
              <a:gd name="connsiteY1" fmla="*/ 791717 h 791717"/>
              <a:gd name="connsiteX2" fmla="*/ 3671315 w 3671315"/>
              <a:gd name="connsiteY2" fmla="*/ 791717 h 791717"/>
              <a:gd name="connsiteX3" fmla="*/ 3671315 w 3671315"/>
              <a:gd name="connsiteY3" fmla="*/ 0 h 791717"/>
              <a:gd name="connsiteX4" fmla="*/ 0 w 3671315"/>
              <a:gd name="connsiteY4" fmla="*/ 0 h 79171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71315" h="791717">
                <a:moveTo>
                  <a:pt x="0" y="0"/>
                </a:moveTo>
                <a:lnTo>
                  <a:pt x="0" y="791717"/>
                </a:lnTo>
                <a:lnTo>
                  <a:pt x="3671315" y="791717"/>
                </a:lnTo>
                <a:lnTo>
                  <a:pt x="3671315" y="0"/>
                </a:lnTo>
                <a:lnTo>
                  <a:pt x="0" y="0"/>
                </a:lnTo>
              </a:path>
            </a:pathLst>
          </a:custGeom>
          <a:solidFill>
            <a:srgbClr val="CC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solidFill>
                <a:schemeClr val="tx1"/>
              </a:solidFill>
              <a:latin typeface="Arial" panose="020B0604020202020204" pitchFamily="34" charset="0"/>
              <a:ea typeface="SimHei" panose="02010609060101010101" pitchFamily="49" charset="-122"/>
              <a:cs typeface="Arial" panose="020B0604020202020204" pitchFamily="34" charset="0"/>
            </a:endParaRPr>
          </a:p>
        </p:txBody>
      </p:sp>
      <p:sp>
        <p:nvSpPr>
          <p:cNvPr id="18" name="Freeform 3"/>
          <p:cNvSpPr/>
          <p:nvPr/>
        </p:nvSpPr>
        <p:spPr>
          <a:xfrm>
            <a:off x="6694491" y="2270828"/>
            <a:ext cx="42863" cy="649287"/>
          </a:xfrm>
          <a:custGeom>
            <a:avLst/>
            <a:gdLst>
              <a:gd name="connsiteX0" fmla="*/ 10718 w 42873"/>
              <a:gd name="connsiteY0" fmla="*/ 10718 h 648564"/>
              <a:gd name="connsiteX1" fmla="*/ 10718 w 42873"/>
              <a:gd name="connsiteY1" fmla="*/ 637846 h 648564"/>
            </a:gdLst>
            <a:ahLst/>
            <a:cxnLst>
              <a:cxn ang="0">
                <a:pos x="connsiteX0" y="connsiteY0"/>
              </a:cxn>
              <a:cxn ang="1">
                <a:pos x="connsiteX1" y="connsiteY1"/>
              </a:cxn>
            </a:cxnLst>
            <a:rect l="l" t="t" r="r" b="b"/>
            <a:pathLst>
              <a:path w="42873" h="648564">
                <a:moveTo>
                  <a:pt x="10718" y="10718"/>
                </a:moveTo>
                <a:lnTo>
                  <a:pt x="10718" y="637846"/>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400">
              <a:latin typeface="Arial" panose="020B0604020202020204" pitchFamily="34" charset="0"/>
              <a:ea typeface="SimHei" panose="02010609060101010101" pitchFamily="49" charset="-122"/>
              <a:cs typeface="Arial" panose="020B0604020202020204" pitchFamily="34" charset="0"/>
            </a:endParaRPr>
          </a:p>
        </p:txBody>
      </p:sp>
      <p:sp>
        <p:nvSpPr>
          <p:cNvPr id="11270" name="TextBox 1"/>
          <p:cNvSpPr txBox="1">
            <a:spLocks noChangeArrowheads="1"/>
          </p:cNvSpPr>
          <p:nvPr/>
        </p:nvSpPr>
        <p:spPr bwMode="auto">
          <a:xfrm>
            <a:off x="3489213" y="257883"/>
            <a:ext cx="626293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13716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13716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13716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13716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13716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13716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13716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13716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1371600" algn="l"/>
              </a:tabLs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800" b="1" dirty="0">
                <a:latin typeface="Arial" panose="020B0604020202020204" pitchFamily="34" charset="0"/>
                <a:ea typeface="SimHei" panose="02010609060101010101" pitchFamily="49" charset="-122"/>
                <a:cs typeface="Arial" panose="020B0604020202020204" pitchFamily="34" charset="0"/>
              </a:rPr>
              <a:t>3.1.3</a:t>
            </a:r>
            <a:r>
              <a:rPr lang="en-US" altLang="zh-CN" sz="4800" dirty="0">
                <a:latin typeface="Arial" panose="020B0604020202020204" pitchFamily="34" charset="0"/>
                <a:ea typeface="SimHei" panose="02010609060101010101" pitchFamily="49" charset="-122"/>
                <a:cs typeface="Arial" panose="020B0604020202020204" pitchFamily="34" charset="0"/>
              </a:rPr>
              <a:t>   </a:t>
            </a:r>
            <a:r>
              <a:rPr lang="en-US" altLang="zh-CN" sz="4800" dirty="0" err="1">
                <a:latin typeface="Arial" panose="020B0604020202020204" pitchFamily="34" charset="0"/>
                <a:ea typeface="SimHei" panose="02010609060101010101" pitchFamily="49" charset="-122"/>
                <a:cs typeface="Arial" panose="020B0604020202020204" pitchFamily="34" charset="0"/>
              </a:rPr>
              <a:t>活</a:t>
            </a:r>
            <a:r>
              <a:rPr lang="en-US" altLang="zh-CN" sz="4800" dirty="0" err="1">
                <a:latin typeface="SimHei" panose="02010609060101010101" pitchFamily="49" charset="-122"/>
                <a:ea typeface="SimHei" panose="02010609060101010101" pitchFamily="49" charset="-122"/>
                <a:cs typeface="Arial" panose="020B0604020202020204" pitchFamily="34" charset="0"/>
              </a:rPr>
              <a:t>性种</a:t>
            </a:r>
            <a:r>
              <a:rPr lang="en-US" altLang="zh-CN" sz="4800" b="1" dirty="0" err="1">
                <a:solidFill>
                  <a:srgbClr val="C00000"/>
                </a:solidFill>
                <a:latin typeface="Arial" panose="020B0604020202020204" pitchFamily="34" charset="0"/>
                <a:ea typeface="SimHei" panose="02010609060101010101" pitchFamily="49" charset="-122"/>
                <a:cs typeface="Arial" panose="020B0604020202020204" pitchFamily="34" charset="0"/>
              </a:rPr>
              <a:t>R</a:t>
            </a:r>
            <a:r>
              <a:rPr lang="en-US" altLang="zh-CN" sz="4800" b="1" dirty="0">
                <a:solidFill>
                  <a:srgbClr val="C00000"/>
                </a:solidFill>
                <a:latin typeface="Arial" panose="020B0604020202020204" pitchFamily="34" charset="0"/>
                <a:ea typeface="SimHei" panose="02010609060101010101" pitchFamily="49" charset="-122"/>
                <a:cs typeface="Arial" panose="020B0604020202020204" pitchFamily="34" charset="0"/>
              </a:rPr>
              <a:t>*</a:t>
            </a:r>
            <a:r>
              <a:rPr lang="en-US" altLang="zh-CN" sz="4800" dirty="0" err="1">
                <a:latin typeface="Arial" panose="020B0604020202020204" pitchFamily="34" charset="0"/>
                <a:ea typeface="SimHei" panose="02010609060101010101" pitchFamily="49" charset="-122"/>
                <a:cs typeface="Arial" panose="020B0604020202020204" pitchFamily="34" charset="0"/>
              </a:rPr>
              <a:t>的形成</a:t>
            </a:r>
            <a:endParaRPr lang="en-US" altLang="zh-CN" sz="4800" dirty="0">
              <a:latin typeface="Arial" panose="020B0604020202020204" pitchFamily="34" charset="0"/>
              <a:ea typeface="SimHei" panose="02010609060101010101" pitchFamily="49" charset="-122"/>
              <a:cs typeface="Arial" panose="020B0604020202020204" pitchFamily="34" charset="0"/>
            </a:endParaRPr>
          </a:p>
        </p:txBody>
      </p:sp>
      <p:sp>
        <p:nvSpPr>
          <p:cNvPr id="11271" name="TextBox 1"/>
          <p:cNvSpPr txBox="1">
            <a:spLocks noChangeArrowheads="1"/>
          </p:cNvSpPr>
          <p:nvPr/>
        </p:nvSpPr>
        <p:spPr bwMode="auto">
          <a:xfrm>
            <a:off x="1006832" y="2195182"/>
            <a:ext cx="4180632" cy="43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pPr>
            <a:r>
              <a:rPr lang="en-US" altLang="zh-CN" sz="3600" dirty="0" err="1">
                <a:solidFill>
                  <a:srgbClr val="000099"/>
                </a:solidFill>
                <a:latin typeface="Arial" panose="020B0604020202020204" pitchFamily="34" charset="0"/>
                <a:ea typeface="SimHei" panose="02010609060101010101" pitchFamily="49" charset="-122"/>
                <a:cs typeface="Arial" panose="020B0604020202020204" pitchFamily="34" charset="0"/>
              </a:rPr>
              <a:t>均裂（</a:t>
            </a:r>
            <a:r>
              <a:rPr lang="en-US" altLang="zh-CN" sz="3600" b="1" dirty="0" err="1">
                <a:solidFill>
                  <a:srgbClr val="000099"/>
                </a:solidFill>
                <a:latin typeface="Arial" panose="020B0604020202020204" pitchFamily="34" charset="0"/>
                <a:ea typeface="SimHei" panose="02010609060101010101" pitchFamily="49" charset="-122"/>
                <a:cs typeface="Arial" panose="020B0604020202020204" pitchFamily="34" charset="0"/>
              </a:rPr>
              <a:t>Homolysis</a:t>
            </a:r>
            <a:r>
              <a:rPr lang="en-US" altLang="zh-CN" sz="3600" dirty="0">
                <a:solidFill>
                  <a:srgbClr val="000099"/>
                </a:solidFill>
                <a:latin typeface="Arial" panose="020B0604020202020204" pitchFamily="34" charset="0"/>
                <a:ea typeface="SimHei" panose="02010609060101010101" pitchFamily="49" charset="-122"/>
                <a:cs typeface="Arial" panose="020B0604020202020204" pitchFamily="34" charset="0"/>
              </a:rPr>
              <a:t>）</a:t>
            </a:r>
          </a:p>
        </p:txBody>
      </p:sp>
      <p:sp>
        <p:nvSpPr>
          <p:cNvPr id="14" name="Freeform 3"/>
          <p:cNvSpPr/>
          <p:nvPr/>
        </p:nvSpPr>
        <p:spPr bwMode="auto">
          <a:xfrm>
            <a:off x="1091298" y="5253362"/>
            <a:ext cx="714375" cy="15875"/>
          </a:xfrm>
          <a:custGeom>
            <a:avLst/>
            <a:gdLst>
              <a:gd name="connsiteX0" fmla="*/ 0 w 714756"/>
              <a:gd name="connsiteY0" fmla="*/ 8001 h 16002"/>
              <a:gd name="connsiteX1" fmla="*/ 714756 w 714756"/>
              <a:gd name="connsiteY1" fmla="*/ 8001 h 16002"/>
            </a:gdLst>
            <a:ahLst/>
            <a:cxnLst>
              <a:cxn ang="0">
                <a:pos x="connsiteX0" y="connsiteY0"/>
              </a:cxn>
              <a:cxn ang="1">
                <a:pos x="connsiteX1" y="connsiteY1"/>
              </a:cxn>
            </a:cxnLst>
            <a:rect l="l" t="t" r="r" b="b"/>
            <a:pathLst>
              <a:path w="714756" h="16002">
                <a:moveTo>
                  <a:pt x="0" y="8001"/>
                </a:moveTo>
                <a:lnTo>
                  <a:pt x="714756" y="8001"/>
                </a:lnTo>
              </a:path>
            </a:pathLst>
          </a:custGeom>
          <a:ln/>
        </p:spPr>
        <p:style>
          <a:lnRef idx="3">
            <a:schemeClr val="accent1"/>
          </a:lnRef>
          <a:fillRef idx="0">
            <a:schemeClr val="accent1"/>
          </a:fillRef>
          <a:effectRef idx="2">
            <a:schemeClr val="accent1"/>
          </a:effectRef>
          <a:fontRef idx="minor">
            <a:schemeClr val="tx1"/>
          </a:fontRef>
        </p:style>
        <p:txBody>
          <a:bodyPr anchor="ctr"/>
          <a:lstStyle/>
          <a:p>
            <a:pPr algn="ctr" fontAlgn="auto">
              <a:spcBef>
                <a:spcPts val="0"/>
              </a:spcBef>
              <a:spcAft>
                <a:spcPts val="0"/>
              </a:spcAft>
              <a:defRPr/>
            </a:pPr>
            <a:endParaRPr lang="zh-CN" altLang="en-US" sz="2400">
              <a:latin typeface="Arial" panose="020B0604020202020204" pitchFamily="34" charset="0"/>
              <a:ea typeface="SimHei" panose="02010609060101010101" pitchFamily="49" charset="-122"/>
              <a:cs typeface="Arial" panose="020B0604020202020204" pitchFamily="34" charset="0"/>
            </a:endParaRPr>
          </a:p>
        </p:txBody>
      </p:sp>
      <p:sp>
        <p:nvSpPr>
          <p:cNvPr id="11299" name="TextBox 1"/>
          <p:cNvSpPr txBox="1">
            <a:spLocks noChangeArrowheads="1"/>
          </p:cNvSpPr>
          <p:nvPr/>
        </p:nvSpPr>
        <p:spPr bwMode="auto">
          <a:xfrm>
            <a:off x="1044933" y="4501802"/>
            <a:ext cx="5227637" cy="728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1000"/>
              </a:lnSpc>
            </a:pPr>
            <a:endParaRPr lang="en-US" altLang="zh-CN" sz="2400" dirty="0">
              <a:solidFill>
                <a:srgbClr val="000099"/>
              </a:solidFill>
              <a:latin typeface="Arial" panose="020B0604020202020204" pitchFamily="34" charset="0"/>
              <a:ea typeface="SimHei" panose="02010609060101010101" pitchFamily="49" charset="-122"/>
              <a:cs typeface="Arial" panose="020B0604020202020204" pitchFamily="34" charset="0"/>
            </a:endParaRPr>
          </a:p>
          <a:p>
            <a:pPr eaLnBrk="1" hangingPunct="1"/>
            <a:r>
              <a:rPr lang="en-US" altLang="zh-CN" sz="3600" dirty="0" err="1">
                <a:solidFill>
                  <a:srgbClr val="000099"/>
                </a:solidFill>
                <a:latin typeface="Arial" panose="020B0604020202020204" pitchFamily="34" charset="0"/>
                <a:ea typeface="SimHei" panose="02010609060101010101" pitchFamily="49" charset="-122"/>
                <a:cs typeface="Arial" panose="020B0604020202020204" pitchFamily="34" charset="0"/>
              </a:rPr>
              <a:t>异裂（</a:t>
            </a:r>
            <a:r>
              <a:rPr lang="en-US" altLang="zh-CN" sz="3600" b="1" dirty="0" err="1">
                <a:solidFill>
                  <a:srgbClr val="000099"/>
                </a:solidFill>
                <a:latin typeface="Arial" panose="020B0604020202020204" pitchFamily="34" charset="0"/>
                <a:ea typeface="SimHei" panose="02010609060101010101" pitchFamily="49" charset="-122"/>
                <a:cs typeface="Arial" panose="020B0604020202020204" pitchFamily="34" charset="0"/>
              </a:rPr>
              <a:t>Heterolysis</a:t>
            </a:r>
            <a:r>
              <a:rPr lang="en-US" altLang="zh-CN" sz="3600" dirty="0">
                <a:solidFill>
                  <a:srgbClr val="000099"/>
                </a:solidFill>
                <a:latin typeface="Arial" panose="020B0604020202020204" pitchFamily="34" charset="0"/>
                <a:ea typeface="SimHei" panose="02010609060101010101" pitchFamily="49" charset="-122"/>
                <a:cs typeface="Arial" panose="020B0604020202020204" pitchFamily="34" charset="0"/>
              </a:rPr>
              <a:t>）</a:t>
            </a:r>
            <a:endParaRPr lang="en-US" altLang="zh-CN" sz="2400" dirty="0">
              <a:solidFill>
                <a:srgbClr val="000099"/>
              </a:solidFill>
              <a:latin typeface="Arial" panose="020B0604020202020204" pitchFamily="34" charset="0"/>
              <a:ea typeface="SimHei" panose="02010609060101010101" pitchFamily="49" charset="-122"/>
              <a:cs typeface="Arial" panose="020B0604020202020204" pitchFamily="34" charset="0"/>
            </a:endParaRPr>
          </a:p>
        </p:txBody>
      </p:sp>
      <p:sp>
        <p:nvSpPr>
          <p:cNvPr id="11273" name="TextBox 1"/>
          <p:cNvSpPr txBox="1">
            <a:spLocks noChangeArrowheads="1"/>
          </p:cNvSpPr>
          <p:nvPr/>
        </p:nvSpPr>
        <p:spPr bwMode="auto">
          <a:xfrm>
            <a:off x="5729206" y="2324351"/>
            <a:ext cx="4385816" cy="57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4100"/>
              </a:lnSpc>
            </a:pPr>
            <a:r>
              <a:rPr lang="en-US" altLang="zh-CN" sz="4000" dirty="0">
                <a:latin typeface="Arial" panose="020B0604020202020204" pitchFamily="34" charset="0"/>
                <a:ea typeface="SimHei" panose="02010609060101010101" pitchFamily="49" charset="-122"/>
                <a:cs typeface="Arial" panose="020B0604020202020204" pitchFamily="34" charset="0"/>
              </a:rPr>
              <a:t>R  </a:t>
            </a:r>
            <a:r>
              <a:rPr lang="en-US" altLang="zh-CN" sz="4000" dirty="0">
                <a:latin typeface="Arial" panose="020B0604020202020204" pitchFamily="34" charset="0"/>
                <a:ea typeface="SimHei" panose="02010609060101010101" pitchFamily="49" charset="-122"/>
                <a:cs typeface="Arial" panose="020B0604020202020204" pitchFamily="34" charset="0"/>
                <a:sym typeface="Symbol" panose="05050102010706020507" pitchFamily="18" charset="2"/>
              </a:rPr>
              <a:t></a:t>
            </a:r>
            <a:r>
              <a:rPr lang="en-US" altLang="zh-CN" sz="4000" dirty="0">
                <a:latin typeface="Arial" panose="020B0604020202020204" pitchFamily="34" charset="0"/>
                <a:ea typeface="SimHei" panose="02010609060101010101" pitchFamily="49" charset="-122"/>
                <a:cs typeface="Arial" panose="020B0604020202020204" pitchFamily="34" charset="0"/>
              </a:rPr>
              <a:t> </a:t>
            </a:r>
            <a:r>
              <a:rPr lang="en-US" altLang="zh-CN" sz="4000" dirty="0">
                <a:latin typeface="Arial" panose="020B0604020202020204" pitchFamily="34" charset="0"/>
                <a:ea typeface="SimHei" panose="02010609060101010101" pitchFamily="49" charset="-122"/>
                <a:cs typeface="Arial" panose="020B0604020202020204" pitchFamily="34" charset="0"/>
                <a:sym typeface="Symbol" panose="05050102010706020507" pitchFamily="18" charset="2"/>
              </a:rPr>
              <a:t></a:t>
            </a:r>
            <a:r>
              <a:rPr lang="en-US" altLang="zh-CN" sz="4000" dirty="0">
                <a:latin typeface="Arial" panose="020B0604020202020204" pitchFamily="34" charset="0"/>
                <a:ea typeface="SimHei" panose="02010609060101010101" pitchFamily="49" charset="-122"/>
                <a:cs typeface="Arial" panose="020B0604020202020204" pitchFamily="34" charset="0"/>
              </a:rPr>
              <a:t> R           2R</a:t>
            </a:r>
            <a:r>
              <a:rPr lang="en-US" altLang="zh-CN" sz="4000" dirty="0">
                <a:latin typeface="Arial" panose="020B0604020202020204" pitchFamily="34" charset="0"/>
                <a:ea typeface="SimHei" panose="02010609060101010101" pitchFamily="49" charset="-122"/>
                <a:cs typeface="Arial" panose="020B0604020202020204" pitchFamily="34" charset="0"/>
                <a:sym typeface="Symbol" panose="05050102010706020507" pitchFamily="18" charset="2"/>
              </a:rPr>
              <a:t> </a:t>
            </a:r>
            <a:endParaRPr lang="en-US" altLang="zh-CN" sz="4000" dirty="0">
              <a:latin typeface="Arial" panose="020B0604020202020204" pitchFamily="34" charset="0"/>
              <a:ea typeface="SimHei" panose="02010609060101010101" pitchFamily="49" charset="-122"/>
              <a:cs typeface="Arial" panose="020B0604020202020204" pitchFamily="34" charset="0"/>
            </a:endParaRPr>
          </a:p>
        </p:txBody>
      </p:sp>
      <p:cxnSp>
        <p:nvCxnSpPr>
          <p:cNvPr id="4" name="直接箭头连接符 3"/>
          <p:cNvCxnSpPr/>
          <p:nvPr/>
        </p:nvCxnSpPr>
        <p:spPr>
          <a:xfrm>
            <a:off x="7659691" y="2572330"/>
            <a:ext cx="1066800" cy="0"/>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1275" name="矩形 4"/>
          <p:cNvSpPr>
            <a:spLocks noChangeArrowheads="1"/>
          </p:cNvSpPr>
          <p:nvPr/>
        </p:nvSpPr>
        <p:spPr bwMode="auto">
          <a:xfrm>
            <a:off x="1044933" y="3050496"/>
            <a:ext cx="11985682" cy="147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114300" algn="l"/>
                <a:tab pos="254000" algn="l"/>
                <a:tab pos="80518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114300" algn="l"/>
                <a:tab pos="254000" algn="l"/>
                <a:tab pos="80518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114300" algn="l"/>
                <a:tab pos="254000" algn="l"/>
                <a:tab pos="80518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114300" algn="l"/>
                <a:tab pos="254000" algn="l"/>
                <a:tab pos="80518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114300" algn="l"/>
                <a:tab pos="254000" algn="l"/>
                <a:tab pos="80518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114300" algn="l"/>
                <a:tab pos="254000" algn="l"/>
                <a:tab pos="80518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114300" algn="l"/>
                <a:tab pos="254000" algn="l"/>
                <a:tab pos="80518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114300" algn="l"/>
                <a:tab pos="254000" algn="l"/>
                <a:tab pos="80518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114300" algn="l"/>
                <a:tab pos="254000" algn="l"/>
                <a:tab pos="8051800" algn="l"/>
              </a:tabLs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3200" dirty="0">
                <a:solidFill>
                  <a:srgbClr val="000000"/>
                </a:solidFill>
                <a:latin typeface="Arial" panose="020B0604020202020204" pitchFamily="34" charset="0"/>
                <a:ea typeface="SimHei" panose="02010609060101010101" pitchFamily="49" charset="-122"/>
                <a:cs typeface="Arial" panose="020B0604020202020204" pitchFamily="34" charset="0"/>
              </a:rPr>
              <a:t>均裂后，形成各带</a:t>
            </a:r>
            <a:r>
              <a:rPr lang="en-US" altLang="zh-CN" sz="3200" b="1" dirty="0">
                <a:solidFill>
                  <a:srgbClr val="000000"/>
                </a:solidFill>
                <a:latin typeface="Arial" panose="020B0604020202020204" pitchFamily="34" charset="0"/>
                <a:ea typeface="SimHei" panose="02010609060101010101" pitchFamily="49" charset="-122"/>
                <a:cs typeface="Arial" panose="020B0604020202020204" pitchFamily="34" charset="0"/>
              </a:rPr>
              <a:t>1</a:t>
            </a:r>
            <a:r>
              <a:rPr lang="en-US" altLang="zh-CN" sz="3200" dirty="0">
                <a:solidFill>
                  <a:srgbClr val="000000"/>
                </a:solidFill>
                <a:latin typeface="Arial" panose="020B0604020202020204" pitchFamily="34" charset="0"/>
                <a:ea typeface="SimHei" panose="02010609060101010101" pitchFamily="49" charset="-122"/>
                <a:cs typeface="Arial" panose="020B0604020202020204" pitchFamily="34" charset="0"/>
              </a:rPr>
              <a:t>个孤电子的</a:t>
            </a:r>
            <a:r>
              <a:rPr lang="en-US" altLang="zh-CN" sz="3200" b="1" dirty="0">
                <a:solidFill>
                  <a:srgbClr val="000000"/>
                </a:solidFill>
                <a:latin typeface="Arial" panose="020B0604020202020204" pitchFamily="34" charset="0"/>
                <a:ea typeface="SimHei" panose="02010609060101010101" pitchFamily="49" charset="-122"/>
                <a:cs typeface="Arial" panose="020B0604020202020204" pitchFamily="34" charset="0"/>
              </a:rPr>
              <a:t>2</a:t>
            </a:r>
            <a:r>
              <a:rPr lang="en-US" altLang="zh-CN" sz="3200" dirty="0">
                <a:solidFill>
                  <a:srgbClr val="000000"/>
                </a:solidFill>
                <a:latin typeface="Arial" panose="020B0604020202020204" pitchFamily="34" charset="0"/>
                <a:ea typeface="SimHei" panose="02010609060101010101" pitchFamily="49" charset="-122"/>
                <a:cs typeface="Arial" panose="020B0604020202020204" pitchFamily="34" charset="0"/>
              </a:rPr>
              <a:t>个中性自由基（游离基, </a:t>
            </a:r>
            <a:r>
              <a:rPr lang="en-US" altLang="zh-CN" sz="3200" b="1" dirty="0">
                <a:solidFill>
                  <a:srgbClr val="FF0000"/>
                </a:solidFill>
                <a:latin typeface="Arial" panose="020B0604020202020204" pitchFamily="34" charset="0"/>
                <a:ea typeface="SimHei" panose="02010609060101010101" pitchFamily="49" charset="-122"/>
                <a:cs typeface="Arial" panose="020B0604020202020204" pitchFamily="34" charset="0"/>
              </a:rPr>
              <a:t>Free </a:t>
            </a:r>
            <a:r>
              <a:rPr lang="en-US" altLang="zh-CN" sz="3200" b="1" dirty="0" err="1">
                <a:solidFill>
                  <a:srgbClr val="FF0000"/>
                </a:solidFill>
                <a:latin typeface="Arial" panose="020B0604020202020204" pitchFamily="34" charset="0"/>
                <a:ea typeface="SimHei" panose="02010609060101010101" pitchFamily="49" charset="-122"/>
                <a:cs typeface="Arial" panose="020B0604020202020204" pitchFamily="34" charset="0"/>
              </a:rPr>
              <a:t>Radical</a:t>
            </a:r>
            <a:r>
              <a:rPr lang="en-US" altLang="zh-CN" sz="3200" dirty="0" err="1">
                <a:solidFill>
                  <a:srgbClr val="000000"/>
                </a:solidFill>
                <a:latin typeface="Arial" panose="020B0604020202020204" pitchFamily="34" charset="0"/>
                <a:ea typeface="SimHei" panose="02010609060101010101" pitchFamily="49" charset="-122"/>
                <a:cs typeface="Arial" panose="020B0604020202020204" pitchFamily="34" charset="0"/>
              </a:rPr>
              <a:t>）</a:t>
            </a:r>
            <a:r>
              <a:rPr lang="en-US" altLang="zh-CN" sz="3200" b="1" dirty="0" err="1">
                <a:solidFill>
                  <a:srgbClr val="000000"/>
                </a:solidFill>
                <a:latin typeface="Arial" panose="020B0604020202020204" pitchFamily="34" charset="0"/>
                <a:ea typeface="SimHei" panose="02010609060101010101" pitchFamily="49" charset="-122"/>
                <a:cs typeface="Arial" panose="020B0604020202020204" pitchFamily="34" charset="0"/>
              </a:rPr>
              <a:t>R</a:t>
            </a:r>
            <a:r>
              <a:rPr lang="en-US" altLang="zh-CN" sz="3200" dirty="0">
                <a:solidFill>
                  <a:srgbClr val="000000"/>
                </a:solidFill>
                <a:latin typeface="Arial" panose="020B0604020202020204" pitchFamily="34" charset="0"/>
                <a:ea typeface="SimHei" panose="02010609060101010101" pitchFamily="49" charset="-122"/>
                <a:cs typeface="Arial" panose="020B0604020202020204" pitchFamily="34" charset="0"/>
              </a:rPr>
              <a:t> </a:t>
            </a:r>
            <a:r>
              <a:rPr lang="en-US" altLang="zh-CN" sz="3200" b="1" dirty="0">
                <a:solidFill>
                  <a:srgbClr val="000000"/>
                </a:solidFill>
                <a:latin typeface="Arial" panose="020B0604020202020204" pitchFamily="34" charset="0"/>
                <a:ea typeface="SimHei" panose="02010609060101010101" pitchFamily="49" charset="-122"/>
                <a:cs typeface="Arial" panose="020B0604020202020204" pitchFamily="34" charset="0"/>
              </a:rPr>
              <a:t>·</a:t>
            </a:r>
          </a:p>
        </p:txBody>
      </p:sp>
      <p:sp>
        <p:nvSpPr>
          <p:cNvPr id="11276" name="矩形 5"/>
          <p:cNvSpPr>
            <a:spLocks noChangeArrowheads="1"/>
          </p:cNvSpPr>
          <p:nvPr/>
        </p:nvSpPr>
        <p:spPr bwMode="auto">
          <a:xfrm>
            <a:off x="982605" y="5913233"/>
            <a:ext cx="11985682" cy="147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114300" algn="l"/>
                <a:tab pos="254000" algn="l"/>
                <a:tab pos="80518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114300" algn="l"/>
                <a:tab pos="254000" algn="l"/>
                <a:tab pos="80518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114300" algn="l"/>
                <a:tab pos="254000" algn="l"/>
                <a:tab pos="80518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114300" algn="l"/>
                <a:tab pos="254000" algn="l"/>
                <a:tab pos="80518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114300" algn="l"/>
                <a:tab pos="254000" algn="l"/>
                <a:tab pos="80518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114300" algn="l"/>
                <a:tab pos="254000" algn="l"/>
                <a:tab pos="80518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114300" algn="l"/>
                <a:tab pos="254000" algn="l"/>
                <a:tab pos="80518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114300" algn="l"/>
                <a:tab pos="254000" algn="l"/>
                <a:tab pos="80518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114300" algn="l"/>
                <a:tab pos="254000" algn="l"/>
                <a:tab pos="8051800" algn="l"/>
              </a:tabLs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3200" dirty="0" err="1">
                <a:solidFill>
                  <a:srgbClr val="000000"/>
                </a:solidFill>
                <a:latin typeface="Arial" panose="020B0604020202020204" pitchFamily="34" charset="0"/>
                <a:ea typeface="SimHei" panose="02010609060101010101" pitchFamily="49" charset="-122"/>
                <a:cs typeface="Arial" panose="020B0604020202020204" pitchFamily="34" charset="0"/>
              </a:rPr>
              <a:t>异裂后，共价键上的一对电子全归属于某一基团，形成阴离子</a:t>
            </a:r>
            <a:r>
              <a:rPr lang="en-US" altLang="zh-CN" sz="3200" b="1" dirty="0">
                <a:solidFill>
                  <a:srgbClr val="000000"/>
                </a:solidFill>
                <a:latin typeface="Arial" panose="020B0604020202020204" pitchFamily="34" charset="0"/>
                <a:ea typeface="SimHei" panose="02010609060101010101" pitchFamily="49" charset="-122"/>
                <a:cs typeface="Arial" panose="020B0604020202020204" pitchFamily="34" charset="0"/>
              </a:rPr>
              <a:t>(</a:t>
            </a:r>
            <a:r>
              <a:rPr lang="en-US" altLang="zh-CN" sz="3200" b="1" dirty="0">
                <a:solidFill>
                  <a:srgbClr val="FF0000"/>
                </a:solidFill>
                <a:latin typeface="Arial" panose="020B0604020202020204" pitchFamily="34" charset="0"/>
                <a:ea typeface="SimHei" panose="02010609060101010101" pitchFamily="49" charset="-122"/>
                <a:cs typeface="Arial" panose="020B0604020202020204" pitchFamily="34" charset="0"/>
              </a:rPr>
              <a:t>Anion</a:t>
            </a:r>
            <a:r>
              <a:rPr lang="en-US" altLang="zh-CN" sz="3200" dirty="0">
                <a:solidFill>
                  <a:srgbClr val="000000"/>
                </a:solidFill>
                <a:latin typeface="Arial" panose="020B0604020202020204" pitchFamily="34" charset="0"/>
                <a:ea typeface="SimHei" panose="02010609060101010101" pitchFamily="49" charset="-122"/>
                <a:cs typeface="Arial" panose="020B0604020202020204" pitchFamily="34" charset="0"/>
              </a:rPr>
              <a:t> </a:t>
            </a:r>
            <a:r>
              <a:rPr lang="en-US" altLang="zh-CN" sz="3200" b="1" dirty="0">
                <a:solidFill>
                  <a:srgbClr val="000000"/>
                </a:solidFill>
                <a:latin typeface="Arial" panose="020B0604020202020204" pitchFamily="34" charset="0"/>
                <a:ea typeface="SimHei" panose="02010609060101010101" pitchFamily="49" charset="-122"/>
                <a:cs typeface="Arial" panose="020B0604020202020204" pitchFamily="34" charset="0"/>
              </a:rPr>
              <a:t>)</a:t>
            </a:r>
            <a:r>
              <a:rPr lang="en-US" altLang="zh-CN" sz="3200" dirty="0">
                <a:solidFill>
                  <a:srgbClr val="000000"/>
                </a:solidFill>
                <a:latin typeface="Arial" panose="020B0604020202020204" pitchFamily="34" charset="0"/>
                <a:ea typeface="SimHei" panose="02010609060101010101" pitchFamily="49" charset="-122"/>
                <a:cs typeface="Arial" panose="020B0604020202020204" pitchFamily="34" charset="0"/>
              </a:rPr>
              <a:t>；</a:t>
            </a:r>
            <a:r>
              <a:rPr lang="en-US" altLang="zh-CN" sz="3200" dirty="0" err="1">
                <a:solidFill>
                  <a:srgbClr val="000000"/>
                </a:solidFill>
                <a:latin typeface="Arial" panose="020B0604020202020204" pitchFamily="34" charset="0"/>
                <a:ea typeface="SimHei" panose="02010609060101010101" pitchFamily="49" charset="-122"/>
                <a:cs typeface="Arial" panose="020B0604020202020204" pitchFamily="34" charset="0"/>
              </a:rPr>
              <a:t>同时形成却电子的阳离子</a:t>
            </a:r>
            <a:r>
              <a:rPr lang="en-US" altLang="zh-CN" sz="3200" b="1" dirty="0">
                <a:solidFill>
                  <a:srgbClr val="000000"/>
                </a:solidFill>
                <a:latin typeface="Arial" panose="020B0604020202020204" pitchFamily="34" charset="0"/>
                <a:ea typeface="SimHei" panose="02010609060101010101" pitchFamily="49" charset="-122"/>
                <a:cs typeface="Arial" panose="020B0604020202020204" pitchFamily="34" charset="0"/>
              </a:rPr>
              <a:t>(</a:t>
            </a:r>
            <a:r>
              <a:rPr lang="en-US" altLang="zh-CN" sz="3200" b="1" dirty="0">
                <a:solidFill>
                  <a:srgbClr val="FF0000"/>
                </a:solidFill>
                <a:latin typeface="Arial" panose="020B0604020202020204" pitchFamily="34" charset="0"/>
                <a:ea typeface="SimHei" panose="02010609060101010101" pitchFamily="49" charset="-122"/>
                <a:cs typeface="Arial" panose="020B0604020202020204" pitchFamily="34" charset="0"/>
              </a:rPr>
              <a:t>Cation</a:t>
            </a:r>
            <a:r>
              <a:rPr lang="en-US" altLang="zh-CN" sz="3200" b="1" dirty="0">
                <a:solidFill>
                  <a:srgbClr val="000000"/>
                </a:solidFill>
                <a:latin typeface="Arial" panose="020B0604020202020204" pitchFamily="34" charset="0"/>
                <a:ea typeface="SimHei" panose="02010609060101010101" pitchFamily="49" charset="-122"/>
                <a:cs typeface="Arial" panose="020B0604020202020204" pitchFamily="34" charset="0"/>
              </a:rPr>
              <a:t>)</a:t>
            </a:r>
            <a:r>
              <a:rPr lang="en-US" altLang="zh-CN" sz="3200" dirty="0">
                <a:solidFill>
                  <a:srgbClr val="000000"/>
                </a:solidFill>
                <a:latin typeface="Arial" panose="020B0604020202020204" pitchFamily="34" charset="0"/>
                <a:ea typeface="SimHei" panose="02010609060101010101" pitchFamily="49" charset="-122"/>
                <a:cs typeface="Arial" panose="020B0604020202020204" pitchFamily="34" charset="0"/>
              </a:rPr>
              <a:t>。</a:t>
            </a:r>
          </a:p>
        </p:txBody>
      </p:sp>
      <p:grpSp>
        <p:nvGrpSpPr>
          <p:cNvPr id="11277" name="组合 8"/>
          <p:cNvGrpSpPr>
            <a:grpSpLocks/>
          </p:cNvGrpSpPr>
          <p:nvPr/>
        </p:nvGrpSpPr>
        <p:grpSpPr bwMode="auto">
          <a:xfrm>
            <a:off x="6228598" y="4804356"/>
            <a:ext cx="3732213" cy="819953"/>
            <a:chOff x="4813300" y="3993641"/>
            <a:chExt cx="3731398" cy="820092"/>
          </a:xfrm>
        </p:grpSpPr>
        <p:sp>
          <p:nvSpPr>
            <p:cNvPr id="19" name="Freeform 3"/>
            <p:cNvSpPr/>
            <p:nvPr/>
          </p:nvSpPr>
          <p:spPr>
            <a:xfrm>
              <a:off x="4872025" y="3993641"/>
              <a:ext cx="3672673" cy="758952"/>
            </a:xfrm>
            <a:custGeom>
              <a:avLst/>
              <a:gdLst>
                <a:gd name="connsiteX0" fmla="*/ 0 w 3672078"/>
                <a:gd name="connsiteY0" fmla="*/ 0 h 758952"/>
                <a:gd name="connsiteX1" fmla="*/ 0 w 3672078"/>
                <a:gd name="connsiteY1" fmla="*/ 758952 h 758952"/>
                <a:gd name="connsiteX2" fmla="*/ 3672078 w 3672078"/>
                <a:gd name="connsiteY2" fmla="*/ 758952 h 758952"/>
                <a:gd name="connsiteX3" fmla="*/ 3672078 w 3672078"/>
                <a:gd name="connsiteY3" fmla="*/ 0 h 758952"/>
                <a:gd name="connsiteX4" fmla="*/ 0 w 3672078"/>
                <a:gd name="connsiteY4" fmla="*/ 0 h 7589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72078" h="758952">
                  <a:moveTo>
                    <a:pt x="0" y="0"/>
                  </a:moveTo>
                  <a:lnTo>
                    <a:pt x="0" y="758952"/>
                  </a:lnTo>
                  <a:lnTo>
                    <a:pt x="3672078" y="758952"/>
                  </a:lnTo>
                  <a:lnTo>
                    <a:pt x="3672078" y="0"/>
                  </a:lnTo>
                  <a:lnTo>
                    <a:pt x="0" y="0"/>
                  </a:lnTo>
                </a:path>
              </a:pathLst>
            </a:custGeom>
            <a:solidFill>
              <a:srgbClr val="CC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solidFill>
                  <a:schemeClr val="tx1"/>
                </a:solidFill>
                <a:latin typeface="Arial" panose="020B0604020202020204" pitchFamily="34" charset="0"/>
                <a:ea typeface="SimHei" panose="02010609060101010101" pitchFamily="49" charset="-122"/>
                <a:cs typeface="Arial" panose="020B0604020202020204" pitchFamily="34" charset="0"/>
              </a:endParaRPr>
            </a:p>
          </p:txBody>
        </p:sp>
        <p:sp>
          <p:nvSpPr>
            <p:cNvPr id="20" name="Freeform 3"/>
            <p:cNvSpPr/>
            <p:nvPr/>
          </p:nvSpPr>
          <p:spPr>
            <a:xfrm>
              <a:off x="4872025" y="3993641"/>
              <a:ext cx="3672673" cy="758952"/>
            </a:xfrm>
            <a:custGeom>
              <a:avLst/>
              <a:gdLst>
                <a:gd name="connsiteX0" fmla="*/ 0 w 3672078"/>
                <a:gd name="connsiteY0" fmla="*/ 0 h 758952"/>
                <a:gd name="connsiteX1" fmla="*/ 0 w 3672078"/>
                <a:gd name="connsiteY1" fmla="*/ 758952 h 758952"/>
                <a:gd name="connsiteX2" fmla="*/ 3672078 w 3672078"/>
                <a:gd name="connsiteY2" fmla="*/ 758952 h 758952"/>
                <a:gd name="connsiteX3" fmla="*/ 3672078 w 3672078"/>
                <a:gd name="connsiteY3" fmla="*/ 0 h 758952"/>
                <a:gd name="connsiteX4" fmla="*/ 0 w 3672078"/>
                <a:gd name="connsiteY4" fmla="*/ 0 h 7589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72078" h="758952">
                  <a:moveTo>
                    <a:pt x="0" y="0"/>
                  </a:moveTo>
                  <a:lnTo>
                    <a:pt x="0" y="758952"/>
                  </a:lnTo>
                  <a:lnTo>
                    <a:pt x="3672078" y="758952"/>
                  </a:lnTo>
                  <a:lnTo>
                    <a:pt x="3672078" y="0"/>
                  </a:lnTo>
                  <a:lnTo>
                    <a:pt x="0" y="0"/>
                  </a:lnTo>
                </a:path>
              </a:pathLst>
            </a:custGeom>
            <a:solidFill>
              <a:srgbClr val="CC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solidFill>
                  <a:schemeClr val="tx1"/>
                </a:solidFill>
                <a:latin typeface="Arial" panose="020B0604020202020204" pitchFamily="34" charset="0"/>
                <a:ea typeface="SimHei" panose="02010609060101010101" pitchFamily="49" charset="-122"/>
                <a:cs typeface="Arial" panose="020B0604020202020204" pitchFamily="34" charset="0"/>
              </a:endParaRPr>
            </a:p>
          </p:txBody>
        </p:sp>
        <p:sp>
          <p:nvSpPr>
            <p:cNvPr id="21" name="Freeform 3"/>
            <p:cNvSpPr/>
            <p:nvPr/>
          </p:nvSpPr>
          <p:spPr>
            <a:xfrm>
              <a:off x="5232308" y="4025396"/>
              <a:ext cx="20633" cy="673213"/>
            </a:xfrm>
            <a:custGeom>
              <a:avLst/>
              <a:gdLst>
                <a:gd name="connsiteX0" fmla="*/ 21335 w 21335"/>
                <a:gd name="connsiteY0" fmla="*/ 12953 h 672845"/>
                <a:gd name="connsiteX1" fmla="*/ 21335 w 21335"/>
                <a:gd name="connsiteY1" fmla="*/ 659891 h 672845"/>
                <a:gd name="connsiteX2" fmla="*/ 10667 w 21335"/>
                <a:gd name="connsiteY2" fmla="*/ 672845 h 672845"/>
                <a:gd name="connsiteX3" fmla="*/ 0 w 21335"/>
                <a:gd name="connsiteY3" fmla="*/ 659891 h 672845"/>
                <a:gd name="connsiteX4" fmla="*/ 0 w 21335"/>
                <a:gd name="connsiteY4" fmla="*/ 12953 h 672845"/>
                <a:gd name="connsiteX5" fmla="*/ 10667 w 21335"/>
                <a:gd name="connsiteY5" fmla="*/ 0 h 672845"/>
                <a:gd name="connsiteX6" fmla="*/ 21335 w 21335"/>
                <a:gd name="connsiteY6" fmla="*/ 12953 h 67284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1335" h="672845">
                  <a:moveTo>
                    <a:pt x="21335" y="12953"/>
                  </a:moveTo>
                  <a:lnTo>
                    <a:pt x="21335" y="659891"/>
                  </a:lnTo>
                  <a:cubicBezTo>
                    <a:pt x="21335" y="667511"/>
                    <a:pt x="16002" y="672845"/>
                    <a:pt x="10667" y="672845"/>
                  </a:cubicBezTo>
                  <a:cubicBezTo>
                    <a:pt x="4571" y="672845"/>
                    <a:pt x="0" y="667511"/>
                    <a:pt x="0" y="659891"/>
                  </a:cubicBezTo>
                  <a:lnTo>
                    <a:pt x="0" y="12953"/>
                  </a:lnTo>
                  <a:cubicBezTo>
                    <a:pt x="0" y="6095"/>
                    <a:pt x="4571" y="0"/>
                    <a:pt x="10667" y="0"/>
                  </a:cubicBezTo>
                  <a:cubicBezTo>
                    <a:pt x="16002" y="0"/>
                    <a:pt x="21335" y="6095"/>
                    <a:pt x="21335" y="12953"/>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solidFill>
                  <a:schemeClr val="tx1"/>
                </a:solidFill>
                <a:latin typeface="Arial" panose="020B0604020202020204" pitchFamily="34" charset="0"/>
                <a:ea typeface="SimHei" panose="02010609060101010101" pitchFamily="49" charset="-122"/>
                <a:cs typeface="Arial" panose="020B0604020202020204" pitchFamily="34" charset="0"/>
              </a:endParaRPr>
            </a:p>
          </p:txBody>
        </p:sp>
        <p:sp>
          <p:nvSpPr>
            <p:cNvPr id="22" name="Freeform 3"/>
            <p:cNvSpPr/>
            <p:nvPr/>
          </p:nvSpPr>
          <p:spPr>
            <a:xfrm>
              <a:off x="5300557" y="4492199"/>
              <a:ext cx="155541" cy="188944"/>
            </a:xfrm>
            <a:custGeom>
              <a:avLst/>
              <a:gdLst>
                <a:gd name="connsiteX0" fmla="*/ 155448 w 155447"/>
                <a:gd name="connsiteY0" fmla="*/ 94488 h 188976"/>
                <a:gd name="connsiteX1" fmla="*/ 77723 w 155447"/>
                <a:gd name="connsiteY1" fmla="*/ 188975 h 188976"/>
                <a:gd name="connsiteX2" fmla="*/ 0 w 155447"/>
                <a:gd name="connsiteY2" fmla="*/ 94488 h 188976"/>
                <a:gd name="connsiteX3" fmla="*/ 77723 w 155447"/>
                <a:gd name="connsiteY3" fmla="*/ 0 h 188976"/>
                <a:gd name="connsiteX4" fmla="*/ 155448 w 155447"/>
                <a:gd name="connsiteY4" fmla="*/ 94488 h 1889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5447" h="188976">
                  <a:moveTo>
                    <a:pt x="155448" y="94488"/>
                  </a:moveTo>
                  <a:cubicBezTo>
                    <a:pt x="155448" y="146303"/>
                    <a:pt x="120396" y="188975"/>
                    <a:pt x="77723" y="188975"/>
                  </a:cubicBezTo>
                  <a:cubicBezTo>
                    <a:pt x="34290" y="188975"/>
                    <a:pt x="0" y="146303"/>
                    <a:pt x="0" y="94488"/>
                  </a:cubicBezTo>
                  <a:cubicBezTo>
                    <a:pt x="0" y="41909"/>
                    <a:pt x="34290" y="0"/>
                    <a:pt x="77723" y="0"/>
                  </a:cubicBezTo>
                  <a:cubicBezTo>
                    <a:pt x="120396" y="0"/>
                    <a:pt x="155448" y="41909"/>
                    <a:pt x="155448" y="9448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solidFill>
                  <a:schemeClr val="tx1"/>
                </a:solidFill>
                <a:latin typeface="Arial" panose="020B0604020202020204" pitchFamily="34" charset="0"/>
                <a:ea typeface="SimHei" panose="02010609060101010101" pitchFamily="49" charset="-122"/>
                <a:cs typeface="Arial" panose="020B0604020202020204" pitchFamily="34" charset="0"/>
              </a:endParaRPr>
            </a:p>
          </p:txBody>
        </p:sp>
        <p:sp>
          <p:nvSpPr>
            <p:cNvPr id="23" name="Freeform 3"/>
            <p:cNvSpPr/>
            <p:nvPr/>
          </p:nvSpPr>
          <p:spPr>
            <a:xfrm>
              <a:off x="5303731" y="4066678"/>
              <a:ext cx="155541" cy="188944"/>
            </a:xfrm>
            <a:custGeom>
              <a:avLst/>
              <a:gdLst>
                <a:gd name="connsiteX0" fmla="*/ 155447 w 155447"/>
                <a:gd name="connsiteY0" fmla="*/ 94488 h 188976"/>
                <a:gd name="connsiteX1" fmla="*/ 77723 w 155447"/>
                <a:gd name="connsiteY1" fmla="*/ 188976 h 188976"/>
                <a:gd name="connsiteX2" fmla="*/ 0 w 155447"/>
                <a:gd name="connsiteY2" fmla="*/ 94488 h 188976"/>
                <a:gd name="connsiteX3" fmla="*/ 77723 w 155447"/>
                <a:gd name="connsiteY3" fmla="*/ 0 h 188976"/>
                <a:gd name="connsiteX4" fmla="*/ 155447 w 155447"/>
                <a:gd name="connsiteY4" fmla="*/ 94488 h 1889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5447" h="188976">
                  <a:moveTo>
                    <a:pt x="155447" y="94488"/>
                  </a:moveTo>
                  <a:cubicBezTo>
                    <a:pt x="155447" y="147065"/>
                    <a:pt x="120395" y="188976"/>
                    <a:pt x="77723" y="188976"/>
                  </a:cubicBezTo>
                  <a:cubicBezTo>
                    <a:pt x="34289" y="188976"/>
                    <a:pt x="0" y="147065"/>
                    <a:pt x="0" y="94488"/>
                  </a:cubicBezTo>
                  <a:cubicBezTo>
                    <a:pt x="0" y="42671"/>
                    <a:pt x="34289" y="0"/>
                    <a:pt x="77723" y="0"/>
                  </a:cubicBezTo>
                  <a:cubicBezTo>
                    <a:pt x="120395" y="0"/>
                    <a:pt x="155447" y="42671"/>
                    <a:pt x="155447" y="9448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solidFill>
                  <a:schemeClr val="tx1"/>
                </a:solidFill>
                <a:latin typeface="Arial" panose="020B0604020202020204" pitchFamily="34" charset="0"/>
                <a:ea typeface="SimHei" panose="02010609060101010101" pitchFamily="49" charset="-122"/>
                <a:cs typeface="Arial" panose="020B0604020202020204" pitchFamily="34" charset="0"/>
              </a:endParaRPr>
            </a:p>
          </p:txBody>
        </p:sp>
        <p:sp>
          <p:nvSpPr>
            <p:cNvPr id="24" name="Freeform 3"/>
            <p:cNvSpPr/>
            <p:nvPr/>
          </p:nvSpPr>
          <p:spPr>
            <a:xfrm>
              <a:off x="6021124" y="4396933"/>
              <a:ext cx="614228" cy="3176"/>
            </a:xfrm>
            <a:custGeom>
              <a:avLst/>
              <a:gdLst>
                <a:gd name="connsiteX0" fmla="*/ 612635 w 614159"/>
                <a:gd name="connsiteY0" fmla="*/ 3047 h 3047"/>
                <a:gd name="connsiteX1" fmla="*/ 761 w 614159"/>
                <a:gd name="connsiteY1" fmla="*/ 3047 h 3047"/>
                <a:gd name="connsiteX2" fmla="*/ 0 w 614159"/>
                <a:gd name="connsiteY2" fmla="*/ 1523 h 3047"/>
                <a:gd name="connsiteX3" fmla="*/ 761 w 614159"/>
                <a:gd name="connsiteY3" fmla="*/ 0 h 3047"/>
                <a:gd name="connsiteX4" fmla="*/ 612635 w 614159"/>
                <a:gd name="connsiteY4" fmla="*/ 0 h 3047"/>
                <a:gd name="connsiteX5" fmla="*/ 614159 w 614159"/>
                <a:gd name="connsiteY5" fmla="*/ 1523 h 3047"/>
                <a:gd name="connsiteX6" fmla="*/ 612635 w 614159"/>
                <a:gd name="connsiteY6" fmla="*/ 3047 h 30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614159" h="3047">
                  <a:moveTo>
                    <a:pt x="612635" y="3047"/>
                  </a:moveTo>
                  <a:lnTo>
                    <a:pt x="761" y="3047"/>
                  </a:lnTo>
                  <a:cubicBezTo>
                    <a:pt x="0" y="3047"/>
                    <a:pt x="0" y="2285"/>
                    <a:pt x="0" y="1523"/>
                  </a:cubicBezTo>
                  <a:cubicBezTo>
                    <a:pt x="0" y="0"/>
                    <a:pt x="0" y="0"/>
                    <a:pt x="761" y="0"/>
                  </a:cubicBezTo>
                  <a:lnTo>
                    <a:pt x="612635" y="0"/>
                  </a:lnTo>
                  <a:cubicBezTo>
                    <a:pt x="613410" y="0"/>
                    <a:pt x="614159" y="0"/>
                    <a:pt x="614159" y="1523"/>
                  </a:cubicBezTo>
                  <a:cubicBezTo>
                    <a:pt x="614159" y="2285"/>
                    <a:pt x="613410" y="3047"/>
                    <a:pt x="612635" y="3047"/>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solidFill>
                  <a:schemeClr val="tx1"/>
                </a:solidFill>
                <a:latin typeface="Arial" panose="020B0604020202020204" pitchFamily="34" charset="0"/>
                <a:ea typeface="SimHei" panose="02010609060101010101" pitchFamily="49" charset="-122"/>
                <a:cs typeface="Arial" panose="020B0604020202020204" pitchFamily="34" charset="0"/>
              </a:endParaRPr>
            </a:p>
          </p:txBody>
        </p:sp>
        <p:sp>
          <p:nvSpPr>
            <p:cNvPr id="25" name="Freeform 3"/>
            <p:cNvSpPr/>
            <p:nvPr/>
          </p:nvSpPr>
          <p:spPr>
            <a:xfrm>
              <a:off x="6019537" y="4387407"/>
              <a:ext cx="620577" cy="25404"/>
            </a:xfrm>
            <a:custGeom>
              <a:avLst/>
              <a:gdLst>
                <a:gd name="connsiteX0" fmla="*/ 0 w 619505"/>
                <a:gd name="connsiteY0" fmla="*/ 12953 h 25908"/>
                <a:gd name="connsiteX1" fmla="*/ 619505 w 619505"/>
                <a:gd name="connsiteY1" fmla="*/ 12953 h 25908"/>
              </a:gdLst>
              <a:ahLst/>
              <a:cxnLst>
                <a:cxn ang="0">
                  <a:pos x="connsiteX0" y="connsiteY0"/>
                </a:cxn>
                <a:cxn ang="1">
                  <a:pos x="connsiteX1" y="connsiteY1"/>
                </a:cxn>
              </a:cxnLst>
              <a:rect l="l" t="t" r="r" b="b"/>
              <a:pathLst>
                <a:path w="619505" h="25908">
                  <a:moveTo>
                    <a:pt x="0" y="12953"/>
                  </a:moveTo>
                  <a:lnTo>
                    <a:pt x="619505" y="12953"/>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400">
                <a:latin typeface="Arial" panose="020B0604020202020204" pitchFamily="34" charset="0"/>
                <a:ea typeface="SimHei" panose="02010609060101010101" pitchFamily="49" charset="-122"/>
                <a:cs typeface="Arial" panose="020B0604020202020204" pitchFamily="34" charset="0"/>
              </a:endParaRPr>
            </a:p>
          </p:txBody>
        </p:sp>
        <p:sp>
          <p:nvSpPr>
            <p:cNvPr id="26" name="Freeform 3"/>
            <p:cNvSpPr/>
            <p:nvPr/>
          </p:nvSpPr>
          <p:spPr>
            <a:xfrm>
              <a:off x="6609958" y="4330247"/>
              <a:ext cx="220615" cy="138135"/>
            </a:xfrm>
            <a:custGeom>
              <a:avLst/>
              <a:gdLst>
                <a:gd name="connsiteX0" fmla="*/ 220992 w 220992"/>
                <a:gd name="connsiteY0" fmla="*/ 70865 h 137921"/>
                <a:gd name="connsiteX1" fmla="*/ 0 w 220992"/>
                <a:gd name="connsiteY1" fmla="*/ 137921 h 137921"/>
                <a:gd name="connsiteX2" fmla="*/ 26669 w 220992"/>
                <a:gd name="connsiteY2" fmla="*/ 82295 h 137921"/>
                <a:gd name="connsiteX3" fmla="*/ 26669 w 220992"/>
                <a:gd name="connsiteY3" fmla="*/ 58673 h 137921"/>
                <a:gd name="connsiteX4" fmla="*/ 23621 w 220992"/>
                <a:gd name="connsiteY4" fmla="*/ 46481 h 137921"/>
                <a:gd name="connsiteX5" fmla="*/ 19050 w 220992"/>
                <a:gd name="connsiteY5" fmla="*/ 34289 h 137921"/>
                <a:gd name="connsiteX6" fmla="*/ 9156 w 220992"/>
                <a:gd name="connsiteY6" fmla="*/ 14477 h 137921"/>
                <a:gd name="connsiteX7" fmla="*/ 4571 w 220992"/>
                <a:gd name="connsiteY7" fmla="*/ 6857 h 137921"/>
                <a:gd name="connsiteX8" fmla="*/ 1523 w 220992"/>
                <a:gd name="connsiteY8" fmla="*/ 1523 h 137921"/>
                <a:gd name="connsiteX9" fmla="*/ 0 w 220992"/>
                <a:gd name="connsiteY9" fmla="*/ 0 h 137921"/>
                <a:gd name="connsiteX10" fmla="*/ 220992 w 220992"/>
                <a:gd name="connsiteY10" fmla="*/ 70865 h 13792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20992" h="137921">
                  <a:moveTo>
                    <a:pt x="220992" y="70865"/>
                  </a:moveTo>
                  <a:cubicBezTo>
                    <a:pt x="147484" y="93002"/>
                    <a:pt x="73469" y="116242"/>
                    <a:pt x="0" y="137921"/>
                  </a:cubicBezTo>
                  <a:cubicBezTo>
                    <a:pt x="9245" y="127190"/>
                    <a:pt x="24447" y="97091"/>
                    <a:pt x="26669" y="82295"/>
                  </a:cubicBezTo>
                  <a:lnTo>
                    <a:pt x="26669" y="58673"/>
                  </a:lnTo>
                  <a:lnTo>
                    <a:pt x="23621" y="46481"/>
                  </a:lnTo>
                  <a:lnTo>
                    <a:pt x="19050" y="34289"/>
                  </a:lnTo>
                  <a:lnTo>
                    <a:pt x="9156" y="14477"/>
                  </a:lnTo>
                  <a:lnTo>
                    <a:pt x="4571" y="6857"/>
                  </a:lnTo>
                  <a:lnTo>
                    <a:pt x="1523" y="1523"/>
                  </a:lnTo>
                  <a:lnTo>
                    <a:pt x="0" y="0"/>
                  </a:lnTo>
                  <a:cubicBezTo>
                    <a:pt x="73850" y="23050"/>
                    <a:pt x="147510" y="46697"/>
                    <a:pt x="220992" y="70865"/>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solidFill>
                  <a:schemeClr val="tx1"/>
                </a:solidFill>
                <a:latin typeface="Arial" panose="020B0604020202020204" pitchFamily="34" charset="0"/>
                <a:ea typeface="SimHei" panose="02010609060101010101" pitchFamily="49" charset="-122"/>
                <a:cs typeface="Arial" panose="020B0604020202020204" pitchFamily="34" charset="0"/>
              </a:endParaRPr>
            </a:p>
          </p:txBody>
        </p:sp>
        <p:sp>
          <p:nvSpPr>
            <p:cNvPr id="27" name="Freeform 3"/>
            <p:cNvSpPr/>
            <p:nvPr/>
          </p:nvSpPr>
          <p:spPr>
            <a:xfrm>
              <a:off x="6600435" y="4317545"/>
              <a:ext cx="239661" cy="163539"/>
            </a:xfrm>
            <a:custGeom>
              <a:avLst/>
              <a:gdLst>
                <a:gd name="connsiteX0" fmla="*/ 232409 w 239255"/>
                <a:gd name="connsiteY0" fmla="*/ 95250 h 163067"/>
                <a:gd name="connsiteX1" fmla="*/ 230885 w 239255"/>
                <a:gd name="connsiteY1" fmla="*/ 95250 h 163067"/>
                <a:gd name="connsiteX2" fmla="*/ 230123 w 239255"/>
                <a:gd name="connsiteY2" fmla="*/ 96011 h 163067"/>
                <a:gd name="connsiteX3" fmla="*/ 230885 w 239255"/>
                <a:gd name="connsiteY3" fmla="*/ 96011 h 163067"/>
                <a:gd name="connsiteX4" fmla="*/ 197345 w 239255"/>
                <a:gd name="connsiteY4" fmla="*/ 105917 h 163067"/>
                <a:gd name="connsiteX5" fmla="*/ 100583 w 239255"/>
                <a:gd name="connsiteY5" fmla="*/ 135636 h 163067"/>
                <a:gd name="connsiteX6" fmla="*/ 38100 w 239255"/>
                <a:gd name="connsiteY6" fmla="*/ 154686 h 163067"/>
                <a:gd name="connsiteX7" fmla="*/ 11417 w 239255"/>
                <a:gd name="connsiteY7" fmla="*/ 162305 h 163067"/>
                <a:gd name="connsiteX8" fmla="*/ 11417 w 239255"/>
                <a:gd name="connsiteY8" fmla="*/ 163067 h 163067"/>
                <a:gd name="connsiteX9" fmla="*/ 10655 w 239255"/>
                <a:gd name="connsiteY9" fmla="*/ 163067 h 163067"/>
                <a:gd name="connsiteX10" fmla="*/ 2285 w 239255"/>
                <a:gd name="connsiteY10" fmla="*/ 139446 h 163067"/>
                <a:gd name="connsiteX11" fmla="*/ 3047 w 239255"/>
                <a:gd name="connsiteY11" fmla="*/ 139446 h 163067"/>
                <a:gd name="connsiteX12" fmla="*/ 761 w 239255"/>
                <a:gd name="connsiteY12" fmla="*/ 141732 h 163067"/>
                <a:gd name="connsiteX13" fmla="*/ 1523 w 239255"/>
                <a:gd name="connsiteY13" fmla="*/ 140208 h 163067"/>
                <a:gd name="connsiteX14" fmla="*/ 1523 w 239255"/>
                <a:gd name="connsiteY14" fmla="*/ 140970 h 163067"/>
                <a:gd name="connsiteX15" fmla="*/ 3047 w 239255"/>
                <a:gd name="connsiteY15" fmla="*/ 138684 h 163067"/>
                <a:gd name="connsiteX16" fmla="*/ 4571 w 239255"/>
                <a:gd name="connsiteY16" fmla="*/ 135636 h 163067"/>
                <a:gd name="connsiteX17" fmla="*/ 4571 w 239255"/>
                <a:gd name="connsiteY17" fmla="*/ 136398 h 163067"/>
                <a:gd name="connsiteX18" fmla="*/ 6095 w 239255"/>
                <a:gd name="connsiteY18" fmla="*/ 132588 h 163067"/>
                <a:gd name="connsiteX19" fmla="*/ 6095 w 239255"/>
                <a:gd name="connsiteY19" fmla="*/ 133350 h 163067"/>
                <a:gd name="connsiteX20" fmla="*/ 8369 w 239255"/>
                <a:gd name="connsiteY20" fmla="*/ 129540 h 163067"/>
                <a:gd name="connsiteX21" fmla="*/ 10655 w 239255"/>
                <a:gd name="connsiteY21" fmla="*/ 124967 h 163067"/>
                <a:gd name="connsiteX22" fmla="*/ 10655 w 239255"/>
                <a:gd name="connsiteY22" fmla="*/ 125729 h 163067"/>
                <a:gd name="connsiteX23" fmla="*/ 13703 w 239255"/>
                <a:gd name="connsiteY23" fmla="*/ 120396 h 163067"/>
                <a:gd name="connsiteX24" fmla="*/ 12941 w 239255"/>
                <a:gd name="connsiteY24" fmla="*/ 121158 h 163067"/>
                <a:gd name="connsiteX25" fmla="*/ 15988 w 239255"/>
                <a:gd name="connsiteY25" fmla="*/ 115823 h 163067"/>
                <a:gd name="connsiteX26" fmla="*/ 15988 w 239255"/>
                <a:gd name="connsiteY26" fmla="*/ 116586 h 163067"/>
                <a:gd name="connsiteX27" fmla="*/ 18288 w 239255"/>
                <a:gd name="connsiteY27" fmla="*/ 110490 h 163067"/>
                <a:gd name="connsiteX28" fmla="*/ 18288 w 239255"/>
                <a:gd name="connsiteY28" fmla="*/ 111252 h 163067"/>
                <a:gd name="connsiteX29" fmla="*/ 20573 w 239255"/>
                <a:gd name="connsiteY29" fmla="*/ 105917 h 163067"/>
                <a:gd name="connsiteX30" fmla="*/ 19811 w 239255"/>
                <a:gd name="connsiteY30" fmla="*/ 106679 h 163067"/>
                <a:gd name="connsiteX31" fmla="*/ 22097 w 239255"/>
                <a:gd name="connsiteY31" fmla="*/ 100584 h 163067"/>
                <a:gd name="connsiteX32" fmla="*/ 22097 w 239255"/>
                <a:gd name="connsiteY32" fmla="*/ 101346 h 163067"/>
                <a:gd name="connsiteX33" fmla="*/ 23621 w 239255"/>
                <a:gd name="connsiteY33" fmla="*/ 96011 h 163067"/>
                <a:gd name="connsiteX34" fmla="*/ 23621 w 239255"/>
                <a:gd name="connsiteY34" fmla="*/ 96773 h 163067"/>
                <a:gd name="connsiteX35" fmla="*/ 24383 w 239255"/>
                <a:gd name="connsiteY35" fmla="*/ 90678 h 163067"/>
                <a:gd name="connsiteX36" fmla="*/ 24383 w 239255"/>
                <a:gd name="connsiteY36" fmla="*/ 92202 h 163067"/>
                <a:gd name="connsiteX37" fmla="*/ 25145 w 239255"/>
                <a:gd name="connsiteY37" fmla="*/ 86105 h 163067"/>
                <a:gd name="connsiteX38" fmla="*/ 25145 w 239255"/>
                <a:gd name="connsiteY38" fmla="*/ 87629 h 163067"/>
                <a:gd name="connsiteX39" fmla="*/ 25145 w 239255"/>
                <a:gd name="connsiteY39" fmla="*/ 82296 h 163067"/>
                <a:gd name="connsiteX40" fmla="*/ 25145 w 239255"/>
                <a:gd name="connsiteY40" fmla="*/ 83820 h 163067"/>
                <a:gd name="connsiteX41" fmla="*/ 25145 w 239255"/>
                <a:gd name="connsiteY41" fmla="*/ 77723 h 163067"/>
                <a:gd name="connsiteX42" fmla="*/ 25145 w 239255"/>
                <a:gd name="connsiteY42" fmla="*/ 79248 h 163067"/>
                <a:gd name="connsiteX43" fmla="*/ 24383 w 239255"/>
                <a:gd name="connsiteY43" fmla="*/ 73152 h 163067"/>
                <a:gd name="connsiteX44" fmla="*/ 24383 w 239255"/>
                <a:gd name="connsiteY44" fmla="*/ 73914 h 163067"/>
                <a:gd name="connsiteX45" fmla="*/ 23621 w 239255"/>
                <a:gd name="connsiteY45" fmla="*/ 67817 h 163067"/>
                <a:gd name="connsiteX46" fmla="*/ 23621 w 239255"/>
                <a:gd name="connsiteY46" fmla="*/ 69342 h 163067"/>
                <a:gd name="connsiteX47" fmla="*/ 22097 w 239255"/>
                <a:gd name="connsiteY47" fmla="*/ 63246 h 163067"/>
                <a:gd name="connsiteX48" fmla="*/ 22097 w 239255"/>
                <a:gd name="connsiteY48" fmla="*/ 64008 h 163067"/>
                <a:gd name="connsiteX49" fmla="*/ 19811 w 239255"/>
                <a:gd name="connsiteY49" fmla="*/ 57911 h 163067"/>
                <a:gd name="connsiteX50" fmla="*/ 19811 w 239255"/>
                <a:gd name="connsiteY50" fmla="*/ 58673 h 163067"/>
                <a:gd name="connsiteX51" fmla="*/ 17526 w 239255"/>
                <a:gd name="connsiteY51" fmla="*/ 52578 h 163067"/>
                <a:gd name="connsiteX52" fmla="*/ 18288 w 239255"/>
                <a:gd name="connsiteY52" fmla="*/ 53340 h 163067"/>
                <a:gd name="connsiteX53" fmla="*/ 15240 w 239255"/>
                <a:gd name="connsiteY53" fmla="*/ 47244 h 163067"/>
                <a:gd name="connsiteX54" fmla="*/ 15988 w 239255"/>
                <a:gd name="connsiteY54" fmla="*/ 48005 h 163067"/>
                <a:gd name="connsiteX55" fmla="*/ 12941 w 239255"/>
                <a:gd name="connsiteY55" fmla="*/ 42672 h 163067"/>
                <a:gd name="connsiteX56" fmla="*/ 10655 w 239255"/>
                <a:gd name="connsiteY56" fmla="*/ 37338 h 163067"/>
                <a:gd name="connsiteX57" fmla="*/ 10655 w 239255"/>
                <a:gd name="connsiteY57" fmla="*/ 38100 h 163067"/>
                <a:gd name="connsiteX58" fmla="*/ 8369 w 239255"/>
                <a:gd name="connsiteY58" fmla="*/ 33528 h 163067"/>
                <a:gd name="connsiteX59" fmla="*/ 6095 w 239255"/>
                <a:gd name="connsiteY59" fmla="*/ 29717 h 163067"/>
                <a:gd name="connsiteX60" fmla="*/ 4571 w 239255"/>
                <a:gd name="connsiteY60" fmla="*/ 26670 h 163067"/>
                <a:gd name="connsiteX61" fmla="*/ 2285 w 239255"/>
                <a:gd name="connsiteY61" fmla="*/ 23622 h 163067"/>
                <a:gd name="connsiteX62" fmla="*/ 761 w 239255"/>
                <a:gd name="connsiteY62" fmla="*/ 20573 h 163067"/>
                <a:gd name="connsiteX63" fmla="*/ 0 w 239255"/>
                <a:gd name="connsiteY63" fmla="*/ 19811 h 163067"/>
                <a:gd name="connsiteX64" fmla="*/ 11417 w 239255"/>
                <a:gd name="connsiteY64" fmla="*/ 0 h 163067"/>
                <a:gd name="connsiteX65" fmla="*/ 12941 w 239255"/>
                <a:gd name="connsiteY65" fmla="*/ 0 h 163067"/>
                <a:gd name="connsiteX66" fmla="*/ 13703 w 239255"/>
                <a:gd name="connsiteY66" fmla="*/ 761 h 163067"/>
                <a:gd name="connsiteX67" fmla="*/ 16764 w 239255"/>
                <a:gd name="connsiteY67" fmla="*/ 1523 h 163067"/>
                <a:gd name="connsiteX68" fmla="*/ 20573 w 239255"/>
                <a:gd name="connsiteY68" fmla="*/ 3048 h 163067"/>
                <a:gd name="connsiteX69" fmla="*/ 31229 w 239255"/>
                <a:gd name="connsiteY69" fmla="*/ 6096 h 163067"/>
                <a:gd name="connsiteX70" fmla="*/ 38100 w 239255"/>
                <a:gd name="connsiteY70" fmla="*/ 8382 h 163067"/>
                <a:gd name="connsiteX71" fmla="*/ 121907 w 239255"/>
                <a:gd name="connsiteY71" fmla="*/ 35052 h 163067"/>
                <a:gd name="connsiteX72" fmla="*/ 204965 w 239255"/>
                <a:gd name="connsiteY72" fmla="*/ 61722 h 163067"/>
                <a:gd name="connsiteX73" fmla="*/ 211835 w 239255"/>
                <a:gd name="connsiteY73" fmla="*/ 64008 h 163067"/>
                <a:gd name="connsiteX74" fmla="*/ 217157 w 239255"/>
                <a:gd name="connsiteY74" fmla="*/ 65532 h 163067"/>
                <a:gd name="connsiteX75" fmla="*/ 222491 w 239255"/>
                <a:gd name="connsiteY75" fmla="*/ 67055 h 163067"/>
                <a:gd name="connsiteX76" fmla="*/ 226314 w 239255"/>
                <a:gd name="connsiteY76" fmla="*/ 68579 h 163067"/>
                <a:gd name="connsiteX77" fmla="*/ 229361 w 239255"/>
                <a:gd name="connsiteY77" fmla="*/ 69342 h 163067"/>
                <a:gd name="connsiteX78" fmla="*/ 230123 w 239255"/>
                <a:gd name="connsiteY78" fmla="*/ 70104 h 163067"/>
                <a:gd name="connsiteX79" fmla="*/ 231647 w 239255"/>
                <a:gd name="connsiteY79" fmla="*/ 70104 h 163067"/>
                <a:gd name="connsiteX80" fmla="*/ 239255 w 239255"/>
                <a:gd name="connsiteY80" fmla="*/ 86105 h 163067"/>
                <a:gd name="connsiteX81" fmla="*/ 226314 w 239255"/>
                <a:gd name="connsiteY81" fmla="*/ 95250 h 163067"/>
                <a:gd name="connsiteX82" fmla="*/ 225538 w 239255"/>
                <a:gd name="connsiteY82" fmla="*/ 95250 h 163067"/>
                <a:gd name="connsiteX83" fmla="*/ 224790 w 239255"/>
                <a:gd name="connsiteY83" fmla="*/ 94488 h 163067"/>
                <a:gd name="connsiteX84" fmla="*/ 224015 w 239255"/>
                <a:gd name="connsiteY84" fmla="*/ 94488 h 163067"/>
                <a:gd name="connsiteX85" fmla="*/ 220967 w 239255"/>
                <a:gd name="connsiteY85" fmla="*/ 93726 h 163067"/>
                <a:gd name="connsiteX86" fmla="*/ 217157 w 239255"/>
                <a:gd name="connsiteY86" fmla="*/ 92202 h 163067"/>
                <a:gd name="connsiteX87" fmla="*/ 175259 w 239255"/>
                <a:gd name="connsiteY87" fmla="*/ 78486 h 163067"/>
                <a:gd name="connsiteX88" fmla="*/ 47993 w 239255"/>
                <a:gd name="connsiteY88" fmla="*/ 38100 h 163067"/>
                <a:gd name="connsiteX89" fmla="*/ 48755 w 239255"/>
                <a:gd name="connsiteY89" fmla="*/ 38100 h 163067"/>
                <a:gd name="connsiteX90" fmla="*/ 40385 w 239255"/>
                <a:gd name="connsiteY90" fmla="*/ 35814 h 163067"/>
                <a:gd name="connsiteX91" fmla="*/ 32753 w 239255"/>
                <a:gd name="connsiteY91" fmla="*/ 33528 h 163067"/>
                <a:gd name="connsiteX92" fmla="*/ 25895 w 239255"/>
                <a:gd name="connsiteY92" fmla="*/ 31242 h 163067"/>
                <a:gd name="connsiteX93" fmla="*/ 20573 w 239255"/>
                <a:gd name="connsiteY93" fmla="*/ 28955 h 163067"/>
                <a:gd name="connsiteX94" fmla="*/ 15240 w 239255"/>
                <a:gd name="connsiteY94" fmla="*/ 27432 h 163067"/>
                <a:gd name="connsiteX95" fmla="*/ 11417 w 239255"/>
                <a:gd name="connsiteY95" fmla="*/ 26670 h 163067"/>
                <a:gd name="connsiteX96" fmla="*/ 8369 w 239255"/>
                <a:gd name="connsiteY96" fmla="*/ 25146 h 163067"/>
                <a:gd name="connsiteX97" fmla="*/ 6845 w 239255"/>
                <a:gd name="connsiteY97" fmla="*/ 25146 h 163067"/>
                <a:gd name="connsiteX98" fmla="*/ 7607 w 239255"/>
                <a:gd name="connsiteY98" fmla="*/ 25146 h 163067"/>
                <a:gd name="connsiteX99" fmla="*/ 6845 w 239255"/>
                <a:gd name="connsiteY99" fmla="*/ 25146 h 163067"/>
                <a:gd name="connsiteX100" fmla="*/ 6095 w 239255"/>
                <a:gd name="connsiteY100" fmla="*/ 24384 h 163067"/>
                <a:gd name="connsiteX101" fmla="*/ 5333 w 239255"/>
                <a:gd name="connsiteY101" fmla="*/ 24384 h 163067"/>
                <a:gd name="connsiteX102" fmla="*/ 16764 w 239255"/>
                <a:gd name="connsiteY102" fmla="*/ 4572 h 163067"/>
                <a:gd name="connsiteX103" fmla="*/ 17526 w 239255"/>
                <a:gd name="connsiteY103" fmla="*/ 5334 h 163067"/>
                <a:gd name="connsiteX104" fmla="*/ 16764 w 239255"/>
                <a:gd name="connsiteY104" fmla="*/ 4572 h 163067"/>
                <a:gd name="connsiteX105" fmla="*/ 18288 w 239255"/>
                <a:gd name="connsiteY105" fmla="*/ 6096 h 163067"/>
                <a:gd name="connsiteX106" fmla="*/ 19050 w 239255"/>
                <a:gd name="connsiteY106" fmla="*/ 8382 h 163067"/>
                <a:gd name="connsiteX107" fmla="*/ 19811 w 239255"/>
                <a:gd name="connsiteY107" fmla="*/ 8382 h 163067"/>
                <a:gd name="connsiteX108" fmla="*/ 46469 w 239255"/>
                <a:gd name="connsiteY108" fmla="*/ 89154 h 163067"/>
                <a:gd name="connsiteX109" fmla="*/ 34290 w 239255"/>
                <a:gd name="connsiteY109" fmla="*/ 128778 h 163067"/>
                <a:gd name="connsiteX110" fmla="*/ 33515 w 239255"/>
                <a:gd name="connsiteY110" fmla="*/ 129540 h 163067"/>
                <a:gd name="connsiteX111" fmla="*/ 31229 w 239255"/>
                <a:gd name="connsiteY111" fmla="*/ 134111 h 163067"/>
                <a:gd name="connsiteX112" fmla="*/ 31229 w 239255"/>
                <a:gd name="connsiteY112" fmla="*/ 134873 h 163067"/>
                <a:gd name="connsiteX113" fmla="*/ 28181 w 239255"/>
                <a:gd name="connsiteY113" fmla="*/ 139446 h 163067"/>
                <a:gd name="connsiteX114" fmla="*/ 28181 w 239255"/>
                <a:gd name="connsiteY114" fmla="*/ 140208 h 163067"/>
                <a:gd name="connsiteX115" fmla="*/ 25895 w 239255"/>
                <a:gd name="connsiteY115" fmla="*/ 144017 h 163067"/>
                <a:gd name="connsiteX116" fmla="*/ 25895 w 239255"/>
                <a:gd name="connsiteY116" fmla="*/ 144779 h 163067"/>
                <a:gd name="connsiteX117" fmla="*/ 23621 w 239255"/>
                <a:gd name="connsiteY117" fmla="*/ 148590 h 163067"/>
                <a:gd name="connsiteX118" fmla="*/ 21335 w 239255"/>
                <a:gd name="connsiteY118" fmla="*/ 151638 h 163067"/>
                <a:gd name="connsiteX119" fmla="*/ 21335 w 239255"/>
                <a:gd name="connsiteY119" fmla="*/ 152400 h 163067"/>
                <a:gd name="connsiteX120" fmla="*/ 19050 w 239255"/>
                <a:gd name="connsiteY120" fmla="*/ 154686 h 163067"/>
                <a:gd name="connsiteX121" fmla="*/ 18288 w 239255"/>
                <a:gd name="connsiteY121" fmla="*/ 156972 h 163067"/>
                <a:gd name="connsiteX122" fmla="*/ 17526 w 239255"/>
                <a:gd name="connsiteY122" fmla="*/ 156972 h 163067"/>
                <a:gd name="connsiteX123" fmla="*/ 16764 w 239255"/>
                <a:gd name="connsiteY123" fmla="*/ 158496 h 163067"/>
                <a:gd name="connsiteX124" fmla="*/ 14465 w 239255"/>
                <a:gd name="connsiteY124" fmla="*/ 160782 h 163067"/>
                <a:gd name="connsiteX125" fmla="*/ 6095 w 239255"/>
                <a:gd name="connsiteY125" fmla="*/ 137922 h 163067"/>
                <a:gd name="connsiteX126" fmla="*/ 6845 w 239255"/>
                <a:gd name="connsiteY126" fmla="*/ 137922 h 163067"/>
                <a:gd name="connsiteX127" fmla="*/ 6095 w 239255"/>
                <a:gd name="connsiteY127" fmla="*/ 137922 h 163067"/>
                <a:gd name="connsiteX128" fmla="*/ 6845 w 239255"/>
                <a:gd name="connsiteY128" fmla="*/ 137160 h 163067"/>
                <a:gd name="connsiteX129" fmla="*/ 8369 w 239255"/>
                <a:gd name="connsiteY129" fmla="*/ 137160 h 163067"/>
                <a:gd name="connsiteX130" fmla="*/ 11417 w 239255"/>
                <a:gd name="connsiteY130" fmla="*/ 136398 h 163067"/>
                <a:gd name="connsiteX131" fmla="*/ 15240 w 239255"/>
                <a:gd name="connsiteY131" fmla="*/ 134873 h 163067"/>
                <a:gd name="connsiteX132" fmla="*/ 20573 w 239255"/>
                <a:gd name="connsiteY132" fmla="*/ 133350 h 163067"/>
                <a:gd name="connsiteX133" fmla="*/ 25895 w 239255"/>
                <a:gd name="connsiteY133" fmla="*/ 131826 h 163067"/>
                <a:gd name="connsiteX134" fmla="*/ 32753 w 239255"/>
                <a:gd name="connsiteY134" fmla="*/ 129540 h 163067"/>
                <a:gd name="connsiteX135" fmla="*/ 116585 w 239255"/>
                <a:gd name="connsiteY135" fmla="*/ 104394 h 163067"/>
                <a:gd name="connsiteX136" fmla="*/ 192023 w 239255"/>
                <a:gd name="connsiteY136" fmla="*/ 80772 h 163067"/>
                <a:gd name="connsiteX137" fmla="*/ 199631 w 239255"/>
                <a:gd name="connsiteY137" fmla="*/ 78486 h 163067"/>
                <a:gd name="connsiteX138" fmla="*/ 206488 w 239255"/>
                <a:gd name="connsiteY138" fmla="*/ 76961 h 163067"/>
                <a:gd name="connsiteX139" fmla="*/ 212597 w 239255"/>
                <a:gd name="connsiteY139" fmla="*/ 74676 h 163067"/>
                <a:gd name="connsiteX140" fmla="*/ 217157 w 239255"/>
                <a:gd name="connsiteY140" fmla="*/ 73152 h 163067"/>
                <a:gd name="connsiteX141" fmla="*/ 220967 w 239255"/>
                <a:gd name="connsiteY141" fmla="*/ 72390 h 163067"/>
                <a:gd name="connsiteX142" fmla="*/ 224015 w 239255"/>
                <a:gd name="connsiteY142" fmla="*/ 70866 h 163067"/>
                <a:gd name="connsiteX143" fmla="*/ 226314 w 239255"/>
                <a:gd name="connsiteY143" fmla="*/ 70866 h 163067"/>
                <a:gd name="connsiteX144" fmla="*/ 226314 w 239255"/>
                <a:gd name="connsiteY144" fmla="*/ 70104 h 163067"/>
                <a:gd name="connsiteX145" fmla="*/ 226314 w 239255"/>
                <a:gd name="connsiteY145" fmla="*/ 70866 h 163067"/>
                <a:gd name="connsiteX146" fmla="*/ 239255 w 239255"/>
                <a:gd name="connsiteY146" fmla="*/ 79248 h 163067"/>
                <a:gd name="connsiteX147" fmla="*/ 232409 w 239255"/>
                <a:gd name="connsiteY147" fmla="*/ 95250 h 16306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 ang="116">
                  <a:pos x="connsiteX116" y="connsiteY116"/>
                </a:cxn>
                <a:cxn ang="117">
                  <a:pos x="connsiteX117" y="connsiteY117"/>
                </a:cxn>
                <a:cxn ang="118">
                  <a:pos x="connsiteX118" y="connsiteY118"/>
                </a:cxn>
                <a:cxn ang="119">
                  <a:pos x="connsiteX119" y="connsiteY119"/>
                </a:cxn>
                <a:cxn ang="120">
                  <a:pos x="connsiteX120" y="connsiteY120"/>
                </a:cxn>
                <a:cxn ang="121">
                  <a:pos x="connsiteX121" y="connsiteY121"/>
                </a:cxn>
                <a:cxn ang="122">
                  <a:pos x="connsiteX122" y="connsiteY122"/>
                </a:cxn>
                <a:cxn ang="123">
                  <a:pos x="connsiteX123" y="connsiteY123"/>
                </a:cxn>
                <a:cxn ang="124">
                  <a:pos x="connsiteX124" y="connsiteY124"/>
                </a:cxn>
                <a:cxn ang="125">
                  <a:pos x="connsiteX125" y="connsiteY125"/>
                </a:cxn>
                <a:cxn ang="126">
                  <a:pos x="connsiteX126" y="connsiteY126"/>
                </a:cxn>
                <a:cxn ang="127">
                  <a:pos x="connsiteX127" y="connsiteY127"/>
                </a:cxn>
                <a:cxn ang="128">
                  <a:pos x="connsiteX128" y="connsiteY128"/>
                </a:cxn>
                <a:cxn ang="129">
                  <a:pos x="connsiteX129" y="connsiteY129"/>
                </a:cxn>
                <a:cxn ang="130">
                  <a:pos x="connsiteX130" y="connsiteY130"/>
                </a:cxn>
                <a:cxn ang="131">
                  <a:pos x="connsiteX131" y="connsiteY131"/>
                </a:cxn>
                <a:cxn ang="132">
                  <a:pos x="connsiteX132" y="connsiteY132"/>
                </a:cxn>
                <a:cxn ang="133">
                  <a:pos x="connsiteX133" y="connsiteY133"/>
                </a:cxn>
                <a:cxn ang="134">
                  <a:pos x="connsiteX134" y="connsiteY134"/>
                </a:cxn>
                <a:cxn ang="135">
                  <a:pos x="connsiteX135" y="connsiteY135"/>
                </a:cxn>
                <a:cxn ang="136">
                  <a:pos x="connsiteX136" y="connsiteY136"/>
                </a:cxn>
                <a:cxn ang="137">
                  <a:pos x="connsiteX137" y="connsiteY137"/>
                </a:cxn>
                <a:cxn ang="138">
                  <a:pos x="connsiteX138" y="connsiteY138"/>
                </a:cxn>
                <a:cxn ang="139">
                  <a:pos x="connsiteX139" y="connsiteY139"/>
                </a:cxn>
                <a:cxn ang="140">
                  <a:pos x="connsiteX140" y="connsiteY140"/>
                </a:cxn>
                <a:cxn ang="141">
                  <a:pos x="connsiteX141" y="connsiteY141"/>
                </a:cxn>
                <a:cxn ang="142">
                  <a:pos x="connsiteX142" y="connsiteY142"/>
                </a:cxn>
                <a:cxn ang="143">
                  <a:pos x="connsiteX143" y="connsiteY143"/>
                </a:cxn>
                <a:cxn ang="144">
                  <a:pos x="connsiteX144" y="connsiteY144"/>
                </a:cxn>
                <a:cxn ang="145">
                  <a:pos x="connsiteX145" y="connsiteY145"/>
                </a:cxn>
                <a:cxn ang="146">
                  <a:pos x="connsiteX146" y="connsiteY146"/>
                </a:cxn>
                <a:cxn ang="147">
                  <a:pos x="connsiteX147" y="connsiteY147"/>
                </a:cxn>
              </a:cxnLst>
              <a:rect l="l" t="t" r="r" b="b"/>
              <a:pathLst>
                <a:path w="239255" h="163067">
                  <a:moveTo>
                    <a:pt x="232409" y="95250"/>
                  </a:moveTo>
                  <a:lnTo>
                    <a:pt x="230885" y="95250"/>
                  </a:lnTo>
                  <a:lnTo>
                    <a:pt x="230123" y="96011"/>
                  </a:lnTo>
                  <a:lnTo>
                    <a:pt x="230885" y="96011"/>
                  </a:lnTo>
                  <a:cubicBezTo>
                    <a:pt x="221742" y="97561"/>
                    <a:pt x="206667" y="103568"/>
                    <a:pt x="197345" y="105917"/>
                  </a:cubicBezTo>
                  <a:cubicBezTo>
                    <a:pt x="165277" y="115925"/>
                    <a:pt x="132295" y="124929"/>
                    <a:pt x="100583" y="135636"/>
                  </a:cubicBezTo>
                  <a:cubicBezTo>
                    <a:pt x="79794" y="142214"/>
                    <a:pt x="58928" y="148297"/>
                    <a:pt x="38100" y="154686"/>
                  </a:cubicBezTo>
                  <a:cubicBezTo>
                    <a:pt x="32994" y="155600"/>
                    <a:pt x="15747" y="162661"/>
                    <a:pt x="11417" y="162305"/>
                  </a:cubicBezTo>
                  <a:lnTo>
                    <a:pt x="11417" y="163067"/>
                  </a:lnTo>
                  <a:lnTo>
                    <a:pt x="10655" y="163067"/>
                  </a:lnTo>
                  <a:lnTo>
                    <a:pt x="2285" y="139446"/>
                  </a:lnTo>
                  <a:lnTo>
                    <a:pt x="3047" y="139446"/>
                  </a:lnTo>
                  <a:lnTo>
                    <a:pt x="761" y="141732"/>
                  </a:lnTo>
                  <a:lnTo>
                    <a:pt x="1523" y="140208"/>
                  </a:lnTo>
                  <a:lnTo>
                    <a:pt x="1523" y="140970"/>
                  </a:lnTo>
                  <a:lnTo>
                    <a:pt x="3047" y="138684"/>
                  </a:lnTo>
                  <a:lnTo>
                    <a:pt x="4571" y="135636"/>
                  </a:lnTo>
                  <a:lnTo>
                    <a:pt x="4571" y="136398"/>
                  </a:lnTo>
                  <a:lnTo>
                    <a:pt x="6095" y="132588"/>
                  </a:lnTo>
                  <a:lnTo>
                    <a:pt x="6095" y="133350"/>
                  </a:lnTo>
                  <a:lnTo>
                    <a:pt x="8369" y="129540"/>
                  </a:lnTo>
                  <a:lnTo>
                    <a:pt x="10655" y="124967"/>
                  </a:lnTo>
                  <a:lnTo>
                    <a:pt x="10655" y="125729"/>
                  </a:lnTo>
                  <a:lnTo>
                    <a:pt x="13703" y="120396"/>
                  </a:lnTo>
                  <a:lnTo>
                    <a:pt x="12941" y="121158"/>
                  </a:lnTo>
                  <a:lnTo>
                    <a:pt x="15988" y="115823"/>
                  </a:lnTo>
                  <a:lnTo>
                    <a:pt x="15988" y="116586"/>
                  </a:lnTo>
                  <a:lnTo>
                    <a:pt x="18288" y="110490"/>
                  </a:lnTo>
                  <a:lnTo>
                    <a:pt x="18288" y="111252"/>
                  </a:lnTo>
                  <a:lnTo>
                    <a:pt x="20573" y="105917"/>
                  </a:lnTo>
                  <a:lnTo>
                    <a:pt x="19811" y="106679"/>
                  </a:lnTo>
                  <a:lnTo>
                    <a:pt x="22097" y="100584"/>
                  </a:lnTo>
                  <a:lnTo>
                    <a:pt x="22097" y="101346"/>
                  </a:lnTo>
                  <a:lnTo>
                    <a:pt x="23621" y="96011"/>
                  </a:lnTo>
                  <a:lnTo>
                    <a:pt x="23621" y="96773"/>
                  </a:lnTo>
                  <a:lnTo>
                    <a:pt x="24383" y="90678"/>
                  </a:lnTo>
                  <a:lnTo>
                    <a:pt x="24383" y="92202"/>
                  </a:lnTo>
                  <a:lnTo>
                    <a:pt x="25145" y="86105"/>
                  </a:lnTo>
                  <a:lnTo>
                    <a:pt x="25145" y="87629"/>
                  </a:lnTo>
                  <a:lnTo>
                    <a:pt x="25145" y="82296"/>
                  </a:lnTo>
                  <a:lnTo>
                    <a:pt x="25145" y="83820"/>
                  </a:lnTo>
                  <a:lnTo>
                    <a:pt x="25145" y="77723"/>
                  </a:lnTo>
                  <a:lnTo>
                    <a:pt x="25145" y="79248"/>
                  </a:lnTo>
                  <a:lnTo>
                    <a:pt x="24383" y="73152"/>
                  </a:lnTo>
                  <a:lnTo>
                    <a:pt x="24383" y="73914"/>
                  </a:lnTo>
                  <a:lnTo>
                    <a:pt x="23621" y="67817"/>
                  </a:lnTo>
                  <a:lnTo>
                    <a:pt x="23621" y="69342"/>
                  </a:lnTo>
                  <a:lnTo>
                    <a:pt x="22097" y="63246"/>
                  </a:lnTo>
                  <a:lnTo>
                    <a:pt x="22097" y="64008"/>
                  </a:lnTo>
                  <a:lnTo>
                    <a:pt x="19811" y="57911"/>
                  </a:lnTo>
                  <a:lnTo>
                    <a:pt x="19811" y="58673"/>
                  </a:lnTo>
                  <a:lnTo>
                    <a:pt x="17526" y="52578"/>
                  </a:lnTo>
                  <a:lnTo>
                    <a:pt x="18288" y="53340"/>
                  </a:lnTo>
                  <a:lnTo>
                    <a:pt x="15240" y="47244"/>
                  </a:lnTo>
                  <a:lnTo>
                    <a:pt x="15988" y="48005"/>
                  </a:lnTo>
                  <a:lnTo>
                    <a:pt x="12941" y="42672"/>
                  </a:lnTo>
                  <a:lnTo>
                    <a:pt x="10655" y="37338"/>
                  </a:lnTo>
                  <a:lnTo>
                    <a:pt x="10655" y="38100"/>
                  </a:lnTo>
                  <a:lnTo>
                    <a:pt x="8369" y="33528"/>
                  </a:lnTo>
                  <a:lnTo>
                    <a:pt x="6095" y="29717"/>
                  </a:lnTo>
                  <a:lnTo>
                    <a:pt x="4571" y="26670"/>
                  </a:lnTo>
                  <a:lnTo>
                    <a:pt x="2285" y="23622"/>
                  </a:lnTo>
                  <a:lnTo>
                    <a:pt x="761" y="20573"/>
                  </a:lnTo>
                  <a:lnTo>
                    <a:pt x="0" y="19811"/>
                  </a:lnTo>
                  <a:lnTo>
                    <a:pt x="11417" y="0"/>
                  </a:lnTo>
                  <a:lnTo>
                    <a:pt x="12941" y="0"/>
                  </a:lnTo>
                  <a:lnTo>
                    <a:pt x="13703" y="761"/>
                  </a:lnTo>
                  <a:lnTo>
                    <a:pt x="16764" y="1523"/>
                  </a:lnTo>
                  <a:lnTo>
                    <a:pt x="20573" y="3048"/>
                  </a:lnTo>
                  <a:lnTo>
                    <a:pt x="31229" y="6096"/>
                  </a:lnTo>
                  <a:lnTo>
                    <a:pt x="38100" y="8382"/>
                  </a:lnTo>
                  <a:cubicBezTo>
                    <a:pt x="65913" y="16751"/>
                    <a:pt x="94056" y="26390"/>
                    <a:pt x="121907" y="35052"/>
                  </a:cubicBezTo>
                  <a:cubicBezTo>
                    <a:pt x="149453" y="44437"/>
                    <a:pt x="177406" y="52578"/>
                    <a:pt x="204965" y="61722"/>
                  </a:cubicBezTo>
                  <a:lnTo>
                    <a:pt x="211835" y="64008"/>
                  </a:lnTo>
                  <a:lnTo>
                    <a:pt x="217157" y="65532"/>
                  </a:lnTo>
                  <a:lnTo>
                    <a:pt x="222491" y="67055"/>
                  </a:lnTo>
                  <a:lnTo>
                    <a:pt x="226314" y="68579"/>
                  </a:lnTo>
                  <a:lnTo>
                    <a:pt x="229361" y="69342"/>
                  </a:lnTo>
                  <a:lnTo>
                    <a:pt x="230123" y="70104"/>
                  </a:lnTo>
                  <a:lnTo>
                    <a:pt x="231647" y="70104"/>
                  </a:lnTo>
                  <a:cubicBezTo>
                    <a:pt x="237731" y="72390"/>
                    <a:pt x="240779" y="79248"/>
                    <a:pt x="239255" y="86105"/>
                  </a:cubicBezTo>
                  <a:cubicBezTo>
                    <a:pt x="237731" y="92964"/>
                    <a:pt x="231647" y="96773"/>
                    <a:pt x="226314" y="95250"/>
                  </a:cubicBezTo>
                  <a:lnTo>
                    <a:pt x="225538" y="95250"/>
                  </a:lnTo>
                  <a:lnTo>
                    <a:pt x="224790" y="94488"/>
                  </a:lnTo>
                  <a:lnTo>
                    <a:pt x="224015" y="94488"/>
                  </a:lnTo>
                  <a:lnTo>
                    <a:pt x="220967" y="93726"/>
                  </a:lnTo>
                  <a:lnTo>
                    <a:pt x="217157" y="92202"/>
                  </a:lnTo>
                  <a:cubicBezTo>
                    <a:pt x="203212" y="87541"/>
                    <a:pt x="189153" y="83413"/>
                    <a:pt x="175259" y="78486"/>
                  </a:cubicBezTo>
                  <a:cubicBezTo>
                    <a:pt x="133006" y="66065"/>
                    <a:pt x="89992" y="51816"/>
                    <a:pt x="47993" y="38100"/>
                  </a:cubicBezTo>
                  <a:lnTo>
                    <a:pt x="48755" y="38100"/>
                  </a:lnTo>
                  <a:lnTo>
                    <a:pt x="40385" y="35814"/>
                  </a:lnTo>
                  <a:lnTo>
                    <a:pt x="32753" y="33528"/>
                  </a:lnTo>
                  <a:lnTo>
                    <a:pt x="25895" y="31242"/>
                  </a:lnTo>
                  <a:lnTo>
                    <a:pt x="20573" y="28955"/>
                  </a:lnTo>
                  <a:lnTo>
                    <a:pt x="15240" y="27432"/>
                  </a:lnTo>
                  <a:lnTo>
                    <a:pt x="11417" y="26670"/>
                  </a:lnTo>
                  <a:lnTo>
                    <a:pt x="8369" y="25146"/>
                  </a:lnTo>
                  <a:lnTo>
                    <a:pt x="6845" y="25146"/>
                  </a:lnTo>
                  <a:lnTo>
                    <a:pt x="7607" y="25146"/>
                  </a:lnTo>
                  <a:lnTo>
                    <a:pt x="6845" y="25146"/>
                  </a:lnTo>
                  <a:lnTo>
                    <a:pt x="6095" y="24384"/>
                  </a:lnTo>
                  <a:lnTo>
                    <a:pt x="5333" y="24384"/>
                  </a:lnTo>
                  <a:lnTo>
                    <a:pt x="16764" y="4572"/>
                  </a:lnTo>
                  <a:lnTo>
                    <a:pt x="17526" y="5334"/>
                  </a:lnTo>
                  <a:lnTo>
                    <a:pt x="16764" y="4572"/>
                  </a:lnTo>
                  <a:lnTo>
                    <a:pt x="18288" y="6096"/>
                  </a:lnTo>
                  <a:lnTo>
                    <a:pt x="19050" y="8382"/>
                  </a:lnTo>
                  <a:lnTo>
                    <a:pt x="19811" y="8382"/>
                  </a:lnTo>
                  <a:cubicBezTo>
                    <a:pt x="33819" y="32296"/>
                    <a:pt x="48311" y="60375"/>
                    <a:pt x="46469" y="89154"/>
                  </a:cubicBezTo>
                  <a:cubicBezTo>
                    <a:pt x="43954" y="105549"/>
                    <a:pt x="40703" y="113944"/>
                    <a:pt x="34290" y="128778"/>
                  </a:cubicBezTo>
                  <a:lnTo>
                    <a:pt x="33515" y="129540"/>
                  </a:lnTo>
                  <a:lnTo>
                    <a:pt x="31229" y="134111"/>
                  </a:lnTo>
                  <a:lnTo>
                    <a:pt x="31229" y="134873"/>
                  </a:lnTo>
                  <a:lnTo>
                    <a:pt x="28181" y="139446"/>
                  </a:lnTo>
                  <a:lnTo>
                    <a:pt x="28181" y="140208"/>
                  </a:lnTo>
                  <a:lnTo>
                    <a:pt x="25895" y="144017"/>
                  </a:lnTo>
                  <a:lnTo>
                    <a:pt x="25895" y="144779"/>
                  </a:lnTo>
                  <a:lnTo>
                    <a:pt x="23621" y="148590"/>
                  </a:lnTo>
                  <a:lnTo>
                    <a:pt x="21335" y="151638"/>
                  </a:lnTo>
                  <a:lnTo>
                    <a:pt x="21335" y="152400"/>
                  </a:lnTo>
                  <a:lnTo>
                    <a:pt x="19050" y="154686"/>
                  </a:lnTo>
                  <a:lnTo>
                    <a:pt x="18288" y="156972"/>
                  </a:lnTo>
                  <a:lnTo>
                    <a:pt x="17526" y="156972"/>
                  </a:lnTo>
                  <a:lnTo>
                    <a:pt x="16764" y="158496"/>
                  </a:lnTo>
                  <a:lnTo>
                    <a:pt x="14465" y="160782"/>
                  </a:lnTo>
                  <a:lnTo>
                    <a:pt x="6095" y="137922"/>
                  </a:lnTo>
                  <a:lnTo>
                    <a:pt x="6845" y="137922"/>
                  </a:lnTo>
                  <a:lnTo>
                    <a:pt x="6095" y="137922"/>
                  </a:lnTo>
                  <a:lnTo>
                    <a:pt x="6845" y="137160"/>
                  </a:lnTo>
                  <a:lnTo>
                    <a:pt x="8369" y="137160"/>
                  </a:lnTo>
                  <a:lnTo>
                    <a:pt x="11417" y="136398"/>
                  </a:lnTo>
                  <a:lnTo>
                    <a:pt x="15240" y="134873"/>
                  </a:lnTo>
                  <a:lnTo>
                    <a:pt x="20573" y="133350"/>
                  </a:lnTo>
                  <a:lnTo>
                    <a:pt x="25895" y="131826"/>
                  </a:lnTo>
                  <a:lnTo>
                    <a:pt x="32753" y="129540"/>
                  </a:lnTo>
                  <a:cubicBezTo>
                    <a:pt x="60744" y="121310"/>
                    <a:pt x="88493" y="112395"/>
                    <a:pt x="116585" y="104394"/>
                  </a:cubicBezTo>
                  <a:cubicBezTo>
                    <a:pt x="141401" y="95415"/>
                    <a:pt x="167030" y="89205"/>
                    <a:pt x="192023" y="80772"/>
                  </a:cubicBezTo>
                  <a:lnTo>
                    <a:pt x="199631" y="78486"/>
                  </a:lnTo>
                  <a:lnTo>
                    <a:pt x="206488" y="76961"/>
                  </a:lnTo>
                  <a:lnTo>
                    <a:pt x="212597" y="74676"/>
                  </a:lnTo>
                  <a:lnTo>
                    <a:pt x="217157" y="73152"/>
                  </a:lnTo>
                  <a:lnTo>
                    <a:pt x="220967" y="72390"/>
                  </a:lnTo>
                  <a:lnTo>
                    <a:pt x="224015" y="70866"/>
                  </a:lnTo>
                  <a:lnTo>
                    <a:pt x="226314" y="70866"/>
                  </a:lnTo>
                  <a:lnTo>
                    <a:pt x="226314" y="70104"/>
                  </a:lnTo>
                  <a:lnTo>
                    <a:pt x="226314" y="70866"/>
                  </a:lnTo>
                  <a:cubicBezTo>
                    <a:pt x="232409" y="68579"/>
                    <a:pt x="237731" y="72390"/>
                    <a:pt x="239255" y="79248"/>
                  </a:cubicBezTo>
                  <a:cubicBezTo>
                    <a:pt x="240779" y="86105"/>
                    <a:pt x="237731" y="93726"/>
                    <a:pt x="232409" y="952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solidFill>
                  <a:schemeClr val="tx1"/>
                </a:solidFill>
                <a:latin typeface="Arial" panose="020B0604020202020204" pitchFamily="34" charset="0"/>
                <a:ea typeface="SimHei" panose="02010609060101010101" pitchFamily="49" charset="-122"/>
                <a:cs typeface="Arial" panose="020B0604020202020204" pitchFamily="34" charset="0"/>
              </a:endParaRPr>
            </a:p>
          </p:txBody>
        </p:sp>
        <p:sp>
          <p:nvSpPr>
            <p:cNvPr id="28" name="Freeform 3"/>
            <p:cNvSpPr/>
            <p:nvPr/>
          </p:nvSpPr>
          <p:spPr>
            <a:xfrm>
              <a:off x="7398773" y="4277851"/>
              <a:ext cx="88881" cy="1588"/>
            </a:xfrm>
            <a:custGeom>
              <a:avLst/>
              <a:gdLst>
                <a:gd name="connsiteX0" fmla="*/ 0 w 87630"/>
                <a:gd name="connsiteY0" fmla="*/ 1524 h 3048"/>
                <a:gd name="connsiteX1" fmla="*/ 87630 w 87630"/>
                <a:gd name="connsiteY1" fmla="*/ 1524 h 3048"/>
              </a:gdLst>
              <a:ahLst/>
              <a:cxnLst>
                <a:cxn ang="0">
                  <a:pos x="connsiteX0" y="connsiteY0"/>
                </a:cxn>
                <a:cxn ang="1">
                  <a:pos x="connsiteX1" y="connsiteY1"/>
                </a:cxn>
              </a:cxnLst>
              <a:rect l="l" t="t" r="r" b="b"/>
              <a:pathLst>
                <a:path w="87630" h="3048">
                  <a:moveTo>
                    <a:pt x="0" y="1524"/>
                  </a:moveTo>
                  <a:lnTo>
                    <a:pt x="87630" y="1524"/>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400">
                <a:latin typeface="Arial" panose="020B0604020202020204" pitchFamily="34" charset="0"/>
                <a:ea typeface="SimHei" panose="02010609060101010101" pitchFamily="49" charset="-122"/>
                <a:cs typeface="Arial" panose="020B0604020202020204" pitchFamily="34" charset="0"/>
              </a:endParaRPr>
            </a:p>
          </p:txBody>
        </p:sp>
        <p:sp>
          <p:nvSpPr>
            <p:cNvPr id="29" name="Freeform 3"/>
            <p:cNvSpPr/>
            <p:nvPr/>
          </p:nvSpPr>
          <p:spPr>
            <a:xfrm>
              <a:off x="7397186" y="4269912"/>
              <a:ext cx="95229" cy="22229"/>
            </a:xfrm>
            <a:custGeom>
              <a:avLst/>
              <a:gdLst>
                <a:gd name="connsiteX0" fmla="*/ 0 w 95250"/>
                <a:gd name="connsiteY0" fmla="*/ 11048 h 22098"/>
                <a:gd name="connsiteX1" fmla="*/ 95250 w 95250"/>
                <a:gd name="connsiteY1" fmla="*/ 11048 h 22098"/>
              </a:gdLst>
              <a:ahLst/>
              <a:cxnLst>
                <a:cxn ang="0">
                  <a:pos x="connsiteX0" y="connsiteY0"/>
                </a:cxn>
                <a:cxn ang="1">
                  <a:pos x="connsiteX1" y="connsiteY1"/>
                </a:cxn>
              </a:cxnLst>
              <a:rect l="l" t="t" r="r" b="b"/>
              <a:pathLst>
                <a:path w="95250" h="22098">
                  <a:moveTo>
                    <a:pt x="0" y="11048"/>
                  </a:moveTo>
                  <a:lnTo>
                    <a:pt x="95250" y="11048"/>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400">
                <a:latin typeface="Arial" panose="020B0604020202020204" pitchFamily="34" charset="0"/>
                <a:ea typeface="SimHei" panose="02010609060101010101" pitchFamily="49" charset="-122"/>
                <a:cs typeface="Arial" panose="020B0604020202020204" pitchFamily="34" charset="0"/>
              </a:endParaRPr>
            </a:p>
          </p:txBody>
        </p:sp>
        <p:sp>
          <p:nvSpPr>
            <p:cNvPr id="30" name="Freeform 3"/>
            <p:cNvSpPr/>
            <p:nvPr/>
          </p:nvSpPr>
          <p:spPr>
            <a:xfrm>
              <a:off x="7441626" y="4225455"/>
              <a:ext cx="3174" cy="106380"/>
            </a:xfrm>
            <a:custGeom>
              <a:avLst/>
              <a:gdLst>
                <a:gd name="connsiteX0" fmla="*/ 1523 w 3047"/>
                <a:gd name="connsiteY0" fmla="*/ 0 h 105917"/>
                <a:gd name="connsiteX1" fmla="*/ 1523 w 3047"/>
                <a:gd name="connsiteY1" fmla="*/ 105917 h 105917"/>
              </a:gdLst>
              <a:ahLst/>
              <a:cxnLst>
                <a:cxn ang="0">
                  <a:pos x="connsiteX0" y="connsiteY0"/>
                </a:cxn>
                <a:cxn ang="1">
                  <a:pos x="connsiteX1" y="connsiteY1"/>
                </a:cxn>
              </a:cxnLst>
              <a:rect l="l" t="t" r="r" b="b"/>
              <a:pathLst>
                <a:path w="3047" h="105917">
                  <a:moveTo>
                    <a:pt x="1523" y="0"/>
                  </a:moveTo>
                  <a:lnTo>
                    <a:pt x="1523" y="105917"/>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400">
                <a:latin typeface="Arial" panose="020B0604020202020204" pitchFamily="34" charset="0"/>
                <a:ea typeface="SimHei" panose="02010609060101010101" pitchFamily="49" charset="-122"/>
                <a:cs typeface="Arial" panose="020B0604020202020204" pitchFamily="34" charset="0"/>
              </a:endParaRPr>
            </a:p>
          </p:txBody>
        </p:sp>
        <p:sp>
          <p:nvSpPr>
            <p:cNvPr id="31" name="Freeform 3"/>
            <p:cNvSpPr/>
            <p:nvPr/>
          </p:nvSpPr>
          <p:spPr>
            <a:xfrm>
              <a:off x="7435277" y="4222279"/>
              <a:ext cx="19046" cy="115906"/>
            </a:xfrm>
            <a:custGeom>
              <a:avLst/>
              <a:gdLst>
                <a:gd name="connsiteX0" fmla="*/ 9525 w 19050"/>
                <a:gd name="connsiteY0" fmla="*/ 0 h 116586"/>
                <a:gd name="connsiteX1" fmla="*/ 9525 w 19050"/>
                <a:gd name="connsiteY1" fmla="*/ 116586 h 116586"/>
              </a:gdLst>
              <a:ahLst/>
              <a:cxnLst>
                <a:cxn ang="0">
                  <a:pos x="connsiteX0" y="connsiteY0"/>
                </a:cxn>
                <a:cxn ang="1">
                  <a:pos x="connsiteX1" y="connsiteY1"/>
                </a:cxn>
              </a:cxnLst>
              <a:rect l="l" t="t" r="r" b="b"/>
              <a:pathLst>
                <a:path w="19050" h="116586">
                  <a:moveTo>
                    <a:pt x="9525" y="0"/>
                  </a:moveTo>
                  <a:lnTo>
                    <a:pt x="9525" y="116586"/>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400">
                <a:latin typeface="Arial" panose="020B0604020202020204" pitchFamily="34" charset="0"/>
                <a:ea typeface="SimHei" panose="02010609060101010101" pitchFamily="49" charset="-122"/>
                <a:cs typeface="Arial" panose="020B0604020202020204" pitchFamily="34" charset="0"/>
              </a:endParaRPr>
            </a:p>
          </p:txBody>
        </p:sp>
        <p:sp>
          <p:nvSpPr>
            <p:cNvPr id="32" name="Freeform 3"/>
            <p:cNvSpPr/>
            <p:nvPr/>
          </p:nvSpPr>
          <p:spPr>
            <a:xfrm>
              <a:off x="7633672" y="4282614"/>
              <a:ext cx="212679" cy="257218"/>
            </a:xfrm>
            <a:custGeom>
              <a:avLst/>
              <a:gdLst>
                <a:gd name="connsiteX0" fmla="*/ 0 w 212585"/>
                <a:gd name="connsiteY0" fmla="*/ 113538 h 256794"/>
                <a:gd name="connsiteX1" fmla="*/ 93726 w 212585"/>
                <a:gd name="connsiteY1" fmla="*/ 113538 h 256794"/>
                <a:gd name="connsiteX2" fmla="*/ 93726 w 212585"/>
                <a:gd name="connsiteY2" fmla="*/ 0 h 256794"/>
                <a:gd name="connsiteX3" fmla="*/ 118859 w 212585"/>
                <a:gd name="connsiteY3" fmla="*/ 0 h 256794"/>
                <a:gd name="connsiteX4" fmla="*/ 118859 w 212585"/>
                <a:gd name="connsiteY4" fmla="*/ 113538 h 256794"/>
                <a:gd name="connsiteX5" fmla="*/ 212585 w 212585"/>
                <a:gd name="connsiteY5" fmla="*/ 113538 h 256794"/>
                <a:gd name="connsiteX6" fmla="*/ 212585 w 212585"/>
                <a:gd name="connsiteY6" fmla="*/ 144779 h 256794"/>
                <a:gd name="connsiteX7" fmla="*/ 118859 w 212585"/>
                <a:gd name="connsiteY7" fmla="*/ 144779 h 256794"/>
                <a:gd name="connsiteX8" fmla="*/ 118859 w 212585"/>
                <a:gd name="connsiteY8" fmla="*/ 256794 h 256794"/>
                <a:gd name="connsiteX9" fmla="*/ 93726 w 212585"/>
                <a:gd name="connsiteY9" fmla="*/ 256794 h 256794"/>
                <a:gd name="connsiteX10" fmla="*/ 93726 w 212585"/>
                <a:gd name="connsiteY10" fmla="*/ 144779 h 256794"/>
                <a:gd name="connsiteX11" fmla="*/ 0 w 212585"/>
                <a:gd name="connsiteY11" fmla="*/ 144779 h 256794"/>
                <a:gd name="connsiteX12" fmla="*/ 0 w 212585"/>
                <a:gd name="connsiteY12" fmla="*/ 113538 h 2567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12585" h="256794">
                  <a:moveTo>
                    <a:pt x="0" y="113538"/>
                  </a:moveTo>
                  <a:lnTo>
                    <a:pt x="93726" y="113538"/>
                  </a:lnTo>
                  <a:lnTo>
                    <a:pt x="93726" y="0"/>
                  </a:lnTo>
                  <a:lnTo>
                    <a:pt x="118859" y="0"/>
                  </a:lnTo>
                  <a:lnTo>
                    <a:pt x="118859" y="113538"/>
                  </a:lnTo>
                  <a:lnTo>
                    <a:pt x="212585" y="113538"/>
                  </a:lnTo>
                  <a:lnTo>
                    <a:pt x="212585" y="144779"/>
                  </a:lnTo>
                  <a:lnTo>
                    <a:pt x="118859" y="144779"/>
                  </a:lnTo>
                  <a:lnTo>
                    <a:pt x="118859" y="256794"/>
                  </a:lnTo>
                  <a:lnTo>
                    <a:pt x="93726" y="256794"/>
                  </a:lnTo>
                  <a:lnTo>
                    <a:pt x="93726" y="144779"/>
                  </a:lnTo>
                  <a:lnTo>
                    <a:pt x="0" y="144779"/>
                  </a:lnTo>
                  <a:lnTo>
                    <a:pt x="0" y="11353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solidFill>
                  <a:schemeClr val="tx1"/>
                </a:solidFill>
                <a:latin typeface="Arial" panose="020B0604020202020204" pitchFamily="34" charset="0"/>
                <a:ea typeface="SimHei" panose="02010609060101010101" pitchFamily="49" charset="-122"/>
                <a:cs typeface="Arial" panose="020B0604020202020204" pitchFamily="34" charset="0"/>
              </a:endParaRPr>
            </a:p>
          </p:txBody>
        </p:sp>
        <p:sp>
          <p:nvSpPr>
            <p:cNvPr id="33" name="Freeform 3"/>
            <p:cNvSpPr/>
            <p:nvPr/>
          </p:nvSpPr>
          <p:spPr>
            <a:xfrm>
              <a:off x="8366937" y="4308019"/>
              <a:ext cx="87293" cy="3176"/>
            </a:xfrm>
            <a:custGeom>
              <a:avLst/>
              <a:gdLst>
                <a:gd name="connsiteX0" fmla="*/ 0 w 87630"/>
                <a:gd name="connsiteY0" fmla="*/ 1523 h 3047"/>
                <a:gd name="connsiteX1" fmla="*/ 87630 w 87630"/>
                <a:gd name="connsiteY1" fmla="*/ 1523 h 3047"/>
              </a:gdLst>
              <a:ahLst/>
              <a:cxnLst>
                <a:cxn ang="0">
                  <a:pos x="connsiteX0" y="connsiteY0"/>
                </a:cxn>
                <a:cxn ang="1">
                  <a:pos x="connsiteX1" y="connsiteY1"/>
                </a:cxn>
              </a:cxnLst>
              <a:rect l="l" t="t" r="r" b="b"/>
              <a:pathLst>
                <a:path w="87630" h="3047">
                  <a:moveTo>
                    <a:pt x="0" y="1523"/>
                  </a:moveTo>
                  <a:lnTo>
                    <a:pt x="87630" y="1523"/>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400">
                <a:latin typeface="Arial" panose="020B0604020202020204" pitchFamily="34" charset="0"/>
                <a:ea typeface="SimHei" panose="02010609060101010101" pitchFamily="49" charset="-122"/>
                <a:cs typeface="Arial" panose="020B0604020202020204" pitchFamily="34" charset="0"/>
              </a:endParaRPr>
            </a:p>
          </p:txBody>
        </p:sp>
        <p:sp>
          <p:nvSpPr>
            <p:cNvPr id="34" name="Freeform 3"/>
            <p:cNvSpPr/>
            <p:nvPr/>
          </p:nvSpPr>
          <p:spPr>
            <a:xfrm>
              <a:off x="8363763" y="4298492"/>
              <a:ext cx="95229" cy="23816"/>
            </a:xfrm>
            <a:custGeom>
              <a:avLst/>
              <a:gdLst>
                <a:gd name="connsiteX0" fmla="*/ 0 w 96013"/>
                <a:gd name="connsiteY0" fmla="*/ 11429 h 22860"/>
                <a:gd name="connsiteX1" fmla="*/ 96013 w 96013"/>
                <a:gd name="connsiteY1" fmla="*/ 11429 h 22860"/>
              </a:gdLst>
              <a:ahLst/>
              <a:cxnLst>
                <a:cxn ang="0">
                  <a:pos x="connsiteX0" y="connsiteY0"/>
                </a:cxn>
                <a:cxn ang="1">
                  <a:pos x="connsiteX1" y="connsiteY1"/>
                </a:cxn>
              </a:cxnLst>
              <a:rect l="l" t="t" r="r" b="b"/>
              <a:pathLst>
                <a:path w="96013" h="22860">
                  <a:moveTo>
                    <a:pt x="0" y="11429"/>
                  </a:moveTo>
                  <a:lnTo>
                    <a:pt x="96013" y="11429"/>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400">
                <a:latin typeface="Arial" panose="020B0604020202020204" pitchFamily="34" charset="0"/>
                <a:ea typeface="SimHei" panose="02010609060101010101" pitchFamily="49" charset="-122"/>
                <a:cs typeface="Arial" panose="020B0604020202020204" pitchFamily="34" charset="0"/>
              </a:endParaRPr>
            </a:p>
          </p:txBody>
        </p:sp>
        <p:sp>
          <p:nvSpPr>
            <p:cNvPr id="11294" name="矩形 6"/>
            <p:cNvSpPr>
              <a:spLocks noChangeArrowheads="1"/>
            </p:cNvSpPr>
            <p:nvPr/>
          </p:nvSpPr>
          <p:spPr bwMode="auto">
            <a:xfrm>
              <a:off x="4813300" y="4078684"/>
              <a:ext cx="525991" cy="708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rgbClr val="000000"/>
                  </a:solidFill>
                  <a:latin typeface="Arial" panose="020B0604020202020204" pitchFamily="34" charset="0"/>
                  <a:ea typeface="SimHei" panose="02010609060101010101" pitchFamily="49" charset="-122"/>
                  <a:cs typeface="Arial" panose="020B0604020202020204" pitchFamily="34" charset="0"/>
                </a:rPr>
                <a:t>A</a:t>
              </a:r>
              <a:endParaRPr lang="zh-CN" altLang="en-US" sz="2400">
                <a:latin typeface="Arial" panose="020B0604020202020204" pitchFamily="34" charset="0"/>
                <a:ea typeface="SimHei" panose="02010609060101010101" pitchFamily="49" charset="-122"/>
                <a:cs typeface="Arial" panose="020B0604020202020204" pitchFamily="34" charset="0"/>
              </a:endParaRPr>
            </a:p>
          </p:txBody>
        </p:sp>
        <p:sp>
          <p:nvSpPr>
            <p:cNvPr id="11295" name="矩形 39"/>
            <p:cNvSpPr>
              <a:spLocks noChangeArrowheads="1"/>
            </p:cNvSpPr>
            <p:nvPr/>
          </p:nvSpPr>
          <p:spPr bwMode="auto">
            <a:xfrm>
              <a:off x="5388355" y="4084637"/>
              <a:ext cx="525991" cy="708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rgbClr val="000000"/>
                  </a:solidFill>
                  <a:latin typeface="Arial" panose="020B0604020202020204" pitchFamily="34" charset="0"/>
                  <a:ea typeface="SimHei" panose="02010609060101010101" pitchFamily="49" charset="-122"/>
                  <a:cs typeface="Arial" panose="020B0604020202020204" pitchFamily="34" charset="0"/>
                </a:rPr>
                <a:t>B</a:t>
              </a:r>
              <a:endParaRPr lang="zh-CN" altLang="en-US" sz="2400" dirty="0">
                <a:latin typeface="Arial" panose="020B0604020202020204" pitchFamily="34" charset="0"/>
                <a:ea typeface="SimHei" panose="02010609060101010101" pitchFamily="49" charset="-122"/>
                <a:cs typeface="Arial" panose="020B0604020202020204" pitchFamily="34" charset="0"/>
              </a:endParaRPr>
            </a:p>
          </p:txBody>
        </p:sp>
        <p:sp>
          <p:nvSpPr>
            <p:cNvPr id="11296" name="矩形 40"/>
            <p:cNvSpPr>
              <a:spLocks noChangeArrowheads="1"/>
            </p:cNvSpPr>
            <p:nvPr/>
          </p:nvSpPr>
          <p:spPr bwMode="auto">
            <a:xfrm>
              <a:off x="6946900" y="4105727"/>
              <a:ext cx="525991" cy="708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rgbClr val="000000"/>
                  </a:solidFill>
                  <a:latin typeface="Arial" panose="020B0604020202020204" pitchFamily="34" charset="0"/>
                  <a:ea typeface="SimHei" panose="02010609060101010101" pitchFamily="49" charset="-122"/>
                  <a:cs typeface="Arial" panose="020B0604020202020204" pitchFamily="34" charset="0"/>
                </a:rPr>
                <a:t>A</a:t>
              </a:r>
              <a:endParaRPr lang="zh-CN" altLang="en-US" sz="2400" dirty="0">
                <a:latin typeface="Arial" panose="020B0604020202020204" pitchFamily="34" charset="0"/>
                <a:ea typeface="SimHei" panose="02010609060101010101" pitchFamily="49" charset="-122"/>
                <a:cs typeface="Arial" panose="020B0604020202020204" pitchFamily="34" charset="0"/>
              </a:endParaRPr>
            </a:p>
          </p:txBody>
        </p:sp>
        <p:sp>
          <p:nvSpPr>
            <p:cNvPr id="11297" name="矩形 41"/>
            <p:cNvSpPr>
              <a:spLocks noChangeArrowheads="1"/>
            </p:cNvSpPr>
            <p:nvPr/>
          </p:nvSpPr>
          <p:spPr bwMode="auto">
            <a:xfrm>
              <a:off x="7885345" y="4084637"/>
              <a:ext cx="525991" cy="708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rgbClr val="000000"/>
                  </a:solidFill>
                  <a:latin typeface="Arial" panose="020B0604020202020204" pitchFamily="34" charset="0"/>
                  <a:ea typeface="SimHei" panose="02010609060101010101" pitchFamily="49" charset="-122"/>
                  <a:cs typeface="Arial" panose="020B0604020202020204" pitchFamily="34" charset="0"/>
                </a:rPr>
                <a:t>B</a:t>
              </a:r>
              <a:endParaRPr lang="zh-CN" altLang="en-US" sz="2400">
                <a:latin typeface="Arial" panose="020B0604020202020204" pitchFamily="34" charset="0"/>
                <a:ea typeface="SimHei" panose="02010609060101010101" pitchFamily="49" charset="-122"/>
                <a:cs typeface="Arial" panose="020B0604020202020204" pitchFamily="34" charset="0"/>
              </a:endParaRPr>
            </a:p>
          </p:txBody>
        </p:sp>
      </p:grpSp>
      <p:sp>
        <p:nvSpPr>
          <p:cNvPr id="3" name="文本框 2">
            <a:extLst>
              <a:ext uri="{FF2B5EF4-FFF2-40B4-BE49-F238E27FC236}">
                <a16:creationId xmlns:a16="http://schemas.microsoft.com/office/drawing/2014/main" id="{E8C036B3-61AE-341D-0E68-CC5B0257C439}"/>
              </a:ext>
            </a:extLst>
          </p:cNvPr>
          <p:cNvSpPr txBox="1"/>
          <p:nvPr/>
        </p:nvSpPr>
        <p:spPr>
          <a:xfrm>
            <a:off x="5551489" y="1179670"/>
            <a:ext cx="7880311" cy="646331"/>
          </a:xfrm>
          <a:prstGeom prst="rect">
            <a:avLst/>
          </a:prstGeom>
          <a:noFill/>
        </p:spPr>
        <p:txBody>
          <a:bodyPr wrap="square">
            <a:spAutoFit/>
          </a:bodyPr>
          <a:lstStyle/>
          <a:p>
            <a:r>
              <a:rPr lang="en-US" altLang="zh-CN" sz="3600" dirty="0">
                <a:latin typeface="Arial" panose="020B0604020202020204" pitchFamily="34" charset="0"/>
                <a:ea typeface="SimHei" panose="02010609060101010101" pitchFamily="49" charset="-122"/>
                <a:cs typeface="Arial" panose="020B0604020202020204" pitchFamily="34" charset="0"/>
              </a:rPr>
              <a:t>--</a:t>
            </a:r>
            <a:r>
              <a:rPr lang="en-US" altLang="zh-CN" sz="3600" dirty="0" err="1">
                <a:latin typeface="Arial" panose="020B0604020202020204" pitchFamily="34" charset="0"/>
                <a:ea typeface="SimHei" panose="02010609060101010101" pitchFamily="49" charset="-122"/>
                <a:cs typeface="Arial" panose="020B0604020202020204" pitchFamily="34" charset="0"/>
              </a:rPr>
              <a:t>共价键（</a:t>
            </a:r>
            <a:r>
              <a:rPr lang="en-US" altLang="zh-CN" sz="3600" b="1" dirty="0" err="1">
                <a:latin typeface="Arial" panose="020B0604020202020204" pitchFamily="34" charset="0"/>
                <a:ea typeface="SimHei" panose="02010609060101010101" pitchFamily="49" charset="-122"/>
                <a:cs typeface="Arial" panose="020B0604020202020204" pitchFamily="34" charset="0"/>
              </a:rPr>
              <a:t>Covalent</a:t>
            </a:r>
            <a:r>
              <a:rPr lang="en-US" altLang="zh-CN" sz="3600" dirty="0">
                <a:latin typeface="Arial" panose="020B0604020202020204" pitchFamily="34" charset="0"/>
                <a:ea typeface="SimHei" panose="02010609060101010101" pitchFamily="49" charset="-122"/>
                <a:cs typeface="Arial" panose="020B0604020202020204" pitchFamily="34" charset="0"/>
              </a:rPr>
              <a:t> </a:t>
            </a:r>
            <a:r>
              <a:rPr lang="en-US" altLang="zh-CN" sz="3600" b="1" dirty="0" err="1">
                <a:latin typeface="Arial" panose="020B0604020202020204" pitchFamily="34" charset="0"/>
                <a:ea typeface="SimHei" panose="02010609060101010101" pitchFamily="49" charset="-122"/>
                <a:cs typeface="Arial" panose="020B0604020202020204" pitchFamily="34" charset="0"/>
              </a:rPr>
              <a:t>bond</a:t>
            </a:r>
            <a:r>
              <a:rPr lang="en-US" altLang="zh-CN" sz="3600" dirty="0" err="1">
                <a:latin typeface="Arial" panose="020B0604020202020204" pitchFamily="34" charset="0"/>
                <a:ea typeface="SimHei" panose="02010609060101010101" pitchFamily="49" charset="-122"/>
                <a:cs typeface="Arial" panose="020B0604020202020204" pitchFamily="34" charset="0"/>
              </a:rPr>
              <a:t>）的断裂</a:t>
            </a:r>
            <a:endParaRPr lang="zh-CN" altLang="en-US" sz="3600"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1"/>
          <p:cNvSpPr txBox="1">
            <a:spLocks noChangeArrowheads="1"/>
          </p:cNvSpPr>
          <p:nvPr/>
        </p:nvSpPr>
        <p:spPr bwMode="auto">
          <a:xfrm>
            <a:off x="2897413" y="747863"/>
            <a:ext cx="8435001" cy="7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400" b="1" dirty="0">
                <a:latin typeface="Arial" panose="020B0604020202020204" pitchFamily="34" charset="0"/>
                <a:ea typeface="SimHei" panose="02010609060101010101" pitchFamily="49" charset="-122"/>
                <a:cs typeface="Arial" panose="020B0604020202020204" pitchFamily="34" charset="0"/>
              </a:rPr>
              <a:t>3.2</a:t>
            </a:r>
            <a:r>
              <a:rPr lang="en-US" altLang="zh-CN" sz="4400" dirty="0">
                <a:latin typeface="Arial" panose="020B0604020202020204" pitchFamily="34" charset="0"/>
                <a:ea typeface="SimHei" panose="02010609060101010101" pitchFamily="49" charset="-122"/>
                <a:cs typeface="Arial" panose="020B0604020202020204" pitchFamily="34" charset="0"/>
              </a:rPr>
              <a:t>  </a:t>
            </a:r>
            <a:r>
              <a:rPr lang="en-US" altLang="zh-CN" sz="4400" dirty="0" err="1">
                <a:latin typeface="Arial" panose="020B0604020202020204" pitchFamily="34" charset="0"/>
                <a:ea typeface="SimHei" panose="02010609060101010101" pitchFamily="49" charset="-122"/>
                <a:cs typeface="Arial" panose="020B0604020202020204" pitchFamily="34" charset="0"/>
              </a:rPr>
              <a:t>烯类单体对聚合机理的选择性</a:t>
            </a:r>
            <a:endParaRPr lang="en-US" altLang="zh-CN" sz="4400" dirty="0">
              <a:latin typeface="Arial" panose="020B0604020202020204" pitchFamily="34" charset="0"/>
              <a:ea typeface="SimHei" panose="02010609060101010101" pitchFamily="49" charset="-122"/>
              <a:cs typeface="Arial" panose="020B0604020202020204" pitchFamily="34" charset="0"/>
            </a:endParaRPr>
          </a:p>
        </p:txBody>
      </p:sp>
      <p:sp>
        <p:nvSpPr>
          <p:cNvPr id="12291" name="TextBox 1"/>
          <p:cNvSpPr txBox="1">
            <a:spLocks noChangeArrowheads="1"/>
          </p:cNvSpPr>
          <p:nvPr/>
        </p:nvSpPr>
        <p:spPr bwMode="auto">
          <a:xfrm>
            <a:off x="1237165" y="1740073"/>
            <a:ext cx="11939360"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latin typeface="Arial" panose="020B0604020202020204" pitchFamily="34" charset="0"/>
                <a:ea typeface="SimHei" panose="02010609060101010101" pitchFamily="49" charset="-122"/>
                <a:cs typeface="Arial" panose="020B0604020202020204" pitchFamily="34" charset="0"/>
              </a:rPr>
              <a:t>(Selectivity of Polymerization Mechanism for Vinyl Monomers)</a:t>
            </a:r>
          </a:p>
        </p:txBody>
      </p:sp>
      <p:sp>
        <p:nvSpPr>
          <p:cNvPr id="12292" name="TextBox 1"/>
          <p:cNvSpPr txBox="1">
            <a:spLocks noChangeArrowheads="1"/>
          </p:cNvSpPr>
          <p:nvPr/>
        </p:nvSpPr>
        <p:spPr bwMode="auto">
          <a:xfrm>
            <a:off x="714147" y="2607837"/>
            <a:ext cx="12192000" cy="142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marL="342900" indent="-342900" eaLnBrk="0" hangingPunct="0">
              <a:tabLst>
                <a:tab pos="2413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413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413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413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41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Ø"/>
            </a:pPr>
            <a:r>
              <a:rPr lang="en-US" altLang="zh-CN" sz="3200" b="1" dirty="0" err="1">
                <a:solidFill>
                  <a:srgbClr val="FF0000"/>
                </a:solidFill>
                <a:latin typeface="Arial" panose="020B0604020202020204" pitchFamily="34" charset="0"/>
                <a:ea typeface="SimHei" panose="02010609060101010101" pitchFamily="49" charset="-122"/>
                <a:cs typeface="Arial" panose="020B0604020202020204" pitchFamily="34" charset="0"/>
              </a:rPr>
              <a:t>乙烯基单体</a:t>
            </a:r>
            <a:r>
              <a:rPr lang="en-US" altLang="zh-CN" sz="3200" dirty="0" err="1">
                <a:latin typeface="Arial" panose="020B0604020202020204" pitchFamily="34" charset="0"/>
                <a:ea typeface="SimHei" panose="02010609060101010101" pitchFamily="49" charset="-122"/>
                <a:cs typeface="Arial" panose="020B0604020202020204" pitchFamily="34" charset="0"/>
              </a:rPr>
              <a:t>（</a:t>
            </a:r>
            <a:r>
              <a:rPr lang="en-US" altLang="zh-CN" sz="3200" b="1" dirty="0" err="1">
                <a:latin typeface="Arial" panose="020B0604020202020204" pitchFamily="34" charset="0"/>
                <a:ea typeface="SimHei" panose="02010609060101010101" pitchFamily="49" charset="-122"/>
                <a:cs typeface="Arial" panose="020B0604020202020204" pitchFamily="34" charset="0"/>
              </a:rPr>
              <a:t>Vinyl</a:t>
            </a:r>
            <a:r>
              <a:rPr lang="en-US" altLang="zh-CN" sz="3200" b="1" dirty="0">
                <a:latin typeface="Arial" panose="020B0604020202020204" pitchFamily="34" charset="0"/>
                <a:ea typeface="SimHei" panose="02010609060101010101" pitchFamily="49" charset="-122"/>
                <a:cs typeface="Arial" panose="020B0604020202020204" pitchFamily="34" charset="0"/>
              </a:rPr>
              <a:t> monomers</a:t>
            </a:r>
            <a:r>
              <a:rPr lang="en-US" altLang="zh-CN" sz="3200" dirty="0">
                <a:latin typeface="Arial" panose="020B0604020202020204" pitchFamily="34" charset="0"/>
                <a:ea typeface="SimHei" panose="02010609060101010101" pitchFamily="49" charset="-122"/>
                <a:cs typeface="Arial" panose="020B0604020202020204" pitchFamily="34" charset="0"/>
              </a:rPr>
              <a:t>）：</a:t>
            </a:r>
            <a:r>
              <a:rPr lang="en-US" altLang="zh-CN" sz="3200" dirty="0" err="1">
                <a:latin typeface="Arial" panose="020B0604020202020204" pitchFamily="34" charset="0"/>
                <a:ea typeface="SimHei" panose="02010609060101010101" pitchFamily="49" charset="-122"/>
                <a:cs typeface="Arial" panose="020B0604020202020204" pitchFamily="34" charset="0"/>
              </a:rPr>
              <a:t>如苯乙烯，氯乙烯等</a:t>
            </a:r>
            <a:r>
              <a:rPr lang="en-US" altLang="zh-CN" sz="3200" b="1" dirty="0" err="1">
                <a:latin typeface="Arial" panose="020B0604020202020204" pitchFamily="34" charset="0"/>
                <a:ea typeface="SimHei" panose="02010609060101010101" pitchFamily="49" charset="-122"/>
                <a:cs typeface="Arial" panose="020B0604020202020204" pitchFamily="34" charset="0"/>
              </a:rPr>
              <a:t>C</a:t>
            </a:r>
            <a:r>
              <a:rPr lang="en-US" altLang="zh-CN" sz="3200" b="1" dirty="0">
                <a:latin typeface="Arial" panose="020B0604020202020204" pitchFamily="34" charset="0"/>
                <a:ea typeface="SimHei" panose="02010609060101010101" pitchFamily="49" charset="-122"/>
                <a:cs typeface="Arial" panose="020B0604020202020204" pitchFamily="34" charset="0"/>
              </a:rPr>
              <a:t>=</a:t>
            </a:r>
            <a:r>
              <a:rPr lang="en-US" altLang="zh-CN" sz="3200" b="1" dirty="0" err="1">
                <a:latin typeface="Arial" panose="020B0604020202020204" pitchFamily="34" charset="0"/>
                <a:ea typeface="SimHei" panose="02010609060101010101" pitchFamily="49" charset="-122"/>
                <a:cs typeface="Arial" panose="020B0604020202020204" pitchFamily="34" charset="0"/>
              </a:rPr>
              <a:t>C</a:t>
            </a:r>
            <a:r>
              <a:rPr lang="en-US" altLang="zh-CN" sz="3200" dirty="0" err="1">
                <a:latin typeface="Arial" panose="020B0604020202020204" pitchFamily="34" charset="0"/>
                <a:ea typeface="SimHei" panose="02010609060101010101" pitchFamily="49" charset="-122"/>
                <a:cs typeface="Arial" panose="020B0604020202020204" pitchFamily="34" charset="0"/>
              </a:rPr>
              <a:t>双键既可以均裂也可异裂，因此可以进行自由基聚合或离子聚合</a:t>
            </a:r>
            <a:r>
              <a:rPr lang="en-US" altLang="zh-CN" sz="3200" dirty="0">
                <a:latin typeface="Arial" panose="020B0604020202020204" pitchFamily="34" charset="0"/>
                <a:ea typeface="SimHei" panose="02010609060101010101" pitchFamily="49" charset="-122"/>
                <a:cs typeface="Arial" panose="020B0604020202020204" pitchFamily="34" charset="0"/>
              </a:rPr>
              <a:t>。</a:t>
            </a:r>
          </a:p>
        </p:txBody>
      </p:sp>
      <p:grpSp>
        <p:nvGrpSpPr>
          <p:cNvPr id="8" name="组合 7"/>
          <p:cNvGrpSpPr>
            <a:grpSpLocks/>
          </p:cNvGrpSpPr>
          <p:nvPr/>
        </p:nvGrpSpPr>
        <p:grpSpPr bwMode="auto">
          <a:xfrm>
            <a:off x="1410561" y="4856922"/>
            <a:ext cx="8229600" cy="2001804"/>
            <a:chOff x="2451100" y="4160837"/>
            <a:chExt cx="6815922" cy="1460499"/>
          </a:xfrm>
        </p:grpSpPr>
        <p:graphicFrame>
          <p:nvGraphicFramePr>
            <p:cNvPr id="12304" name="对象 5"/>
            <p:cNvGraphicFramePr>
              <a:graphicFrameLocks noChangeAspect="1"/>
            </p:cNvGraphicFramePr>
            <p:nvPr/>
          </p:nvGraphicFramePr>
          <p:xfrm>
            <a:off x="2451100" y="4160837"/>
            <a:ext cx="2305716" cy="1460499"/>
          </p:xfrm>
          <a:graphic>
            <a:graphicData uri="http://schemas.openxmlformats.org/presentationml/2006/ole">
              <mc:AlternateContent xmlns:mc="http://schemas.openxmlformats.org/markup-compatibility/2006">
                <mc:Choice xmlns:v="urn:schemas-microsoft-com:vml" Requires="v">
                  <p:oleObj spid="_x0000_s2080" name="CS ChemDraw Drawing" r:id="rId3" imgW="1718586" imgH="1089228" progId="ChemDraw.Document.6.0">
                    <p:embed/>
                  </p:oleObj>
                </mc:Choice>
                <mc:Fallback>
                  <p:oleObj name="CS ChemDraw Drawing" r:id="rId3" imgW="1718586" imgH="1089228" progId="ChemDraw.Document.6.0">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100" y="4160837"/>
                          <a:ext cx="2305716" cy="1460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05" name="TextBox 6"/>
            <p:cNvSpPr txBox="1">
              <a:spLocks noChangeArrowheads="1"/>
            </p:cNvSpPr>
            <p:nvPr/>
          </p:nvSpPr>
          <p:spPr bwMode="auto">
            <a:xfrm>
              <a:off x="4965700" y="4160837"/>
              <a:ext cx="17412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rgbClr val="000099"/>
                  </a:solidFill>
                  <a:latin typeface="Arial" panose="020B0604020202020204" pitchFamily="34" charset="0"/>
                  <a:ea typeface="SimHei" panose="02010609060101010101" pitchFamily="49" charset="-122"/>
                  <a:cs typeface="Arial" panose="020B0604020202020204" pitchFamily="34" charset="0"/>
                </a:rPr>
                <a:t>Homolysis</a:t>
              </a:r>
              <a:endParaRPr lang="zh-CN" altLang="en-US" sz="2400" b="1">
                <a:solidFill>
                  <a:srgbClr val="000099"/>
                </a:solidFill>
                <a:latin typeface="Arial" panose="020B0604020202020204" pitchFamily="34" charset="0"/>
                <a:ea typeface="SimHei" panose="02010609060101010101" pitchFamily="49" charset="-122"/>
                <a:cs typeface="Arial" panose="020B0604020202020204" pitchFamily="34" charset="0"/>
              </a:endParaRPr>
            </a:p>
          </p:txBody>
        </p:sp>
        <p:sp>
          <p:nvSpPr>
            <p:cNvPr id="12306" name="TextBox 8"/>
            <p:cNvSpPr txBox="1">
              <a:spLocks noChangeArrowheads="1"/>
            </p:cNvSpPr>
            <p:nvPr/>
          </p:nvSpPr>
          <p:spPr bwMode="auto">
            <a:xfrm>
              <a:off x="4965700" y="5151437"/>
              <a:ext cx="18454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rgbClr val="FF0000"/>
                  </a:solidFill>
                  <a:latin typeface="Arial" panose="020B0604020202020204" pitchFamily="34" charset="0"/>
                  <a:ea typeface="SimHei" panose="02010609060101010101" pitchFamily="49" charset="-122"/>
                  <a:cs typeface="Arial" panose="020B0604020202020204" pitchFamily="34" charset="0"/>
                </a:rPr>
                <a:t>Heterolysis</a:t>
              </a:r>
              <a:endParaRPr lang="zh-CN" altLang="en-US" sz="2400" b="1">
                <a:solidFill>
                  <a:srgbClr val="FF0000"/>
                </a:solidFill>
                <a:latin typeface="Arial" panose="020B0604020202020204" pitchFamily="34" charset="0"/>
                <a:ea typeface="SimHei" panose="02010609060101010101" pitchFamily="49" charset="-122"/>
                <a:cs typeface="Arial" panose="020B0604020202020204" pitchFamily="34" charset="0"/>
              </a:endParaRPr>
            </a:p>
          </p:txBody>
        </p:sp>
        <p:cxnSp>
          <p:nvCxnSpPr>
            <p:cNvPr id="10" name="直接箭头连接符 9"/>
            <p:cNvCxnSpPr>
              <a:stCxn id="12305" idx="3"/>
            </p:cNvCxnSpPr>
            <p:nvPr/>
          </p:nvCxnSpPr>
          <p:spPr>
            <a:xfrm flipV="1">
              <a:off x="6706905" y="4391027"/>
              <a:ext cx="468656" cy="64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308" name="TextBox 11"/>
            <p:cNvSpPr txBox="1">
              <a:spLocks noChangeArrowheads="1"/>
            </p:cNvSpPr>
            <p:nvPr/>
          </p:nvSpPr>
          <p:spPr bwMode="auto">
            <a:xfrm>
              <a:off x="7251700" y="4160837"/>
              <a:ext cx="20153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rgbClr val="000099"/>
                  </a:solidFill>
                  <a:latin typeface="Arial" panose="020B0604020202020204" pitchFamily="34" charset="0"/>
                  <a:ea typeface="SimHei" panose="02010609060101010101" pitchFamily="49" charset="-122"/>
                  <a:cs typeface="Arial" panose="020B0604020202020204" pitchFamily="34" charset="0"/>
                </a:rPr>
                <a:t>Free Radical</a:t>
              </a:r>
              <a:endParaRPr lang="zh-CN" altLang="en-US" sz="2400" b="1">
                <a:solidFill>
                  <a:srgbClr val="000099"/>
                </a:solidFill>
                <a:latin typeface="Arial" panose="020B0604020202020204" pitchFamily="34" charset="0"/>
                <a:ea typeface="SimHei" panose="02010609060101010101" pitchFamily="49" charset="-122"/>
                <a:cs typeface="Arial" panose="020B0604020202020204" pitchFamily="34" charset="0"/>
              </a:endParaRPr>
            </a:p>
          </p:txBody>
        </p:sp>
        <p:cxnSp>
          <p:nvCxnSpPr>
            <p:cNvPr id="15" name="直接箭头连接符 14"/>
            <p:cNvCxnSpPr/>
            <p:nvPr/>
          </p:nvCxnSpPr>
          <p:spPr>
            <a:xfrm flipV="1">
              <a:off x="6594530" y="5381624"/>
              <a:ext cx="657234"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310" name="TextBox 15"/>
            <p:cNvSpPr txBox="1">
              <a:spLocks noChangeArrowheads="1"/>
            </p:cNvSpPr>
            <p:nvPr/>
          </p:nvSpPr>
          <p:spPr bwMode="auto">
            <a:xfrm>
              <a:off x="7327900" y="5151437"/>
              <a:ext cx="9012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rgbClr val="FF0000"/>
                  </a:solidFill>
                  <a:latin typeface="Arial" panose="020B0604020202020204" pitchFamily="34" charset="0"/>
                  <a:ea typeface="SimHei" panose="02010609060101010101" pitchFamily="49" charset="-122"/>
                  <a:cs typeface="Arial" panose="020B0604020202020204" pitchFamily="34" charset="0"/>
                </a:rPr>
                <a:t>Ionic</a:t>
              </a:r>
              <a:endParaRPr lang="zh-CN" altLang="en-US" sz="2400" b="1">
                <a:solidFill>
                  <a:srgbClr val="FF0000"/>
                </a:solidFill>
                <a:latin typeface="Arial" panose="020B0604020202020204" pitchFamily="34" charset="0"/>
                <a:ea typeface="SimHei" panose="02010609060101010101" pitchFamily="49" charset="-122"/>
                <a:cs typeface="Arial" panose="020B0604020202020204" pitchFamily="34" charset="0"/>
              </a:endParaRPr>
            </a:p>
          </p:txBody>
        </p:sp>
      </p:grpSp>
      <p:grpSp>
        <p:nvGrpSpPr>
          <p:cNvPr id="14" name="组合 13"/>
          <p:cNvGrpSpPr>
            <a:grpSpLocks/>
          </p:cNvGrpSpPr>
          <p:nvPr/>
        </p:nvGrpSpPr>
        <p:grpSpPr bwMode="auto">
          <a:xfrm>
            <a:off x="10032552" y="5787434"/>
            <a:ext cx="1965456" cy="1122362"/>
            <a:chOff x="5365749" y="3398837"/>
            <a:chExt cx="1965126" cy="1122314"/>
          </a:xfrm>
        </p:grpSpPr>
        <p:graphicFrame>
          <p:nvGraphicFramePr>
            <p:cNvPr id="12302" name="对象 2"/>
            <p:cNvGraphicFramePr>
              <a:graphicFrameLocks noChangeAspect="1"/>
            </p:cNvGraphicFramePr>
            <p:nvPr/>
          </p:nvGraphicFramePr>
          <p:xfrm>
            <a:off x="5365749" y="3398837"/>
            <a:ext cx="633686" cy="1122314"/>
          </p:xfrm>
          <a:graphic>
            <a:graphicData uri="http://schemas.openxmlformats.org/presentationml/2006/ole">
              <mc:AlternateContent xmlns:mc="http://schemas.openxmlformats.org/markup-compatibility/2006">
                <mc:Choice xmlns:v="urn:schemas-microsoft-com:vml" Requires="v">
                  <p:oleObj spid="_x0000_s2081" name="CS ChemDraw Drawing" r:id="rId5" imgW="396015" imgH="700650" progId="ChemDraw.Document.6.0">
                    <p:embed/>
                  </p:oleObj>
                </mc:Choice>
                <mc:Fallback>
                  <p:oleObj name="CS ChemDraw Drawing" r:id="rId5" imgW="396015" imgH="700650" progId="ChemDraw.Document.6.0">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5749" y="3398837"/>
                          <a:ext cx="633686" cy="112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03" name="TextBox 10"/>
            <p:cNvSpPr txBox="1">
              <a:spLocks noChangeArrowheads="1"/>
            </p:cNvSpPr>
            <p:nvPr/>
          </p:nvSpPr>
          <p:spPr bwMode="auto">
            <a:xfrm>
              <a:off x="6024326" y="4008438"/>
              <a:ext cx="1306549"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latin typeface="Arial" panose="020B0604020202020204" pitchFamily="34" charset="0"/>
                  <a:ea typeface="SimHei" panose="02010609060101010101" pitchFamily="49" charset="-122"/>
                  <a:cs typeface="Arial" panose="020B0604020202020204" pitchFamily="34" charset="0"/>
                </a:rPr>
                <a:t>Styrene</a:t>
              </a:r>
              <a:endParaRPr lang="zh-CN" altLang="en-US" sz="2400" b="1">
                <a:latin typeface="Arial" panose="020B0604020202020204" pitchFamily="34" charset="0"/>
                <a:ea typeface="SimHei" panose="02010609060101010101" pitchFamily="49" charset="-122"/>
                <a:cs typeface="Arial" panose="020B0604020202020204" pitchFamily="34" charset="0"/>
              </a:endParaRPr>
            </a:p>
          </p:txBody>
        </p:sp>
      </p:grpSp>
      <p:grpSp>
        <p:nvGrpSpPr>
          <p:cNvPr id="18" name="组合 17"/>
          <p:cNvGrpSpPr>
            <a:grpSpLocks/>
          </p:cNvGrpSpPr>
          <p:nvPr/>
        </p:nvGrpSpPr>
        <p:grpSpPr bwMode="auto">
          <a:xfrm>
            <a:off x="9913246" y="4760040"/>
            <a:ext cx="3207441" cy="461665"/>
            <a:chOff x="7327900" y="3888435"/>
            <a:chExt cx="3207668" cy="461368"/>
          </a:xfrm>
        </p:grpSpPr>
        <p:graphicFrame>
          <p:nvGraphicFramePr>
            <p:cNvPr id="12300" name="对象 12"/>
            <p:cNvGraphicFramePr>
              <a:graphicFrameLocks noChangeAspect="1"/>
            </p:cNvGraphicFramePr>
            <p:nvPr/>
          </p:nvGraphicFramePr>
          <p:xfrm>
            <a:off x="7327900" y="3923441"/>
            <a:ext cx="917355" cy="404812"/>
          </p:xfrm>
          <a:graphic>
            <a:graphicData uri="http://schemas.openxmlformats.org/presentationml/2006/ole">
              <mc:AlternateContent xmlns:mc="http://schemas.openxmlformats.org/markup-compatibility/2006">
                <mc:Choice xmlns:v="urn:schemas-microsoft-com:vml" Requires="v">
                  <p:oleObj spid="_x0000_s2082" name="CS ChemDraw Drawing" r:id="rId7" imgW="445989" imgH="196290" progId="ChemDraw.Document.6.0">
                    <p:embed/>
                  </p:oleObj>
                </mc:Choice>
                <mc:Fallback>
                  <p:oleObj name="CS ChemDraw Drawing" r:id="rId7" imgW="445989" imgH="196290" progId="ChemDraw.Document.6.0">
                    <p:embed/>
                    <p:pic>
                      <p:nvPicPr>
                        <p:cNvPr id="0" name="对象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27900" y="3923441"/>
                          <a:ext cx="91735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01" name="TextBox 16"/>
            <p:cNvSpPr txBox="1">
              <a:spLocks noChangeArrowheads="1"/>
            </p:cNvSpPr>
            <p:nvPr/>
          </p:nvSpPr>
          <p:spPr bwMode="auto">
            <a:xfrm>
              <a:off x="8290051" y="3888435"/>
              <a:ext cx="2245517" cy="46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dirty="0">
                  <a:latin typeface="Arial" panose="020B0604020202020204" pitchFamily="34" charset="0"/>
                  <a:ea typeface="SimHei" panose="02010609060101010101" pitchFamily="49" charset="-122"/>
                  <a:cs typeface="Arial" panose="020B0604020202020204" pitchFamily="34" charset="0"/>
                </a:rPr>
                <a:t>Vinyl Chloride</a:t>
              </a:r>
              <a:endParaRPr lang="zh-CN" altLang="en-US" sz="2400" b="1" dirty="0">
                <a:latin typeface="Arial" panose="020B0604020202020204" pitchFamily="34" charset="0"/>
                <a:ea typeface="SimHei" panose="02010609060101010101" pitchFamily="49" charset="-122"/>
                <a:cs typeface="Arial" panose="020B0604020202020204" pitchFamily="34" charset="0"/>
              </a:endParaRPr>
            </a:p>
          </p:txBody>
        </p:sp>
      </p:grpSp>
      <p:sp>
        <p:nvSpPr>
          <p:cNvPr id="2" name="椭圆 1">
            <a:extLst>
              <a:ext uri="{FF2B5EF4-FFF2-40B4-BE49-F238E27FC236}">
                <a16:creationId xmlns:a16="http://schemas.microsoft.com/office/drawing/2014/main" id="{875498F3-92E9-4093-6D1C-99AB125E4001}"/>
              </a:ext>
            </a:extLst>
          </p:cNvPr>
          <p:cNvSpPr/>
          <p:nvPr/>
        </p:nvSpPr>
        <p:spPr>
          <a:xfrm>
            <a:off x="1004887" y="5608637"/>
            <a:ext cx="1447800" cy="4572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6" presetClass="entr" presetSubtype="16"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2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1"/>
          <p:cNvSpPr txBox="1">
            <a:spLocks noChangeArrowheads="1"/>
          </p:cNvSpPr>
          <p:nvPr/>
        </p:nvSpPr>
        <p:spPr bwMode="auto">
          <a:xfrm>
            <a:off x="928687" y="875240"/>
            <a:ext cx="11887200" cy="1679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marL="342900" indent="-342900" eaLnBrk="0" hangingPunct="0">
              <a:tabLst>
                <a:tab pos="2413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413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413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413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41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9pPr>
          </a:lstStyle>
          <a:p>
            <a:pPr eaLnBrk="1" hangingPunct="1">
              <a:lnSpc>
                <a:spcPct val="114000"/>
              </a:lnSpc>
              <a:buFont typeface="Wingdings" panose="05000000000000000000" pitchFamily="2" charset="2"/>
              <a:buChar char="Ø"/>
            </a:pPr>
            <a:r>
              <a:rPr lang="en-US" altLang="zh-CN" sz="3200" b="1" dirty="0" err="1">
                <a:solidFill>
                  <a:srgbClr val="FF0000"/>
                </a:solidFill>
                <a:latin typeface="Arial" panose="020B0604020202020204" pitchFamily="34" charset="0"/>
                <a:ea typeface="SimHei" panose="02010609060101010101" pitchFamily="49" charset="-122"/>
                <a:cs typeface="Arial" panose="020B0604020202020204" pitchFamily="34" charset="0"/>
              </a:rPr>
              <a:t>羰基</a:t>
            </a:r>
            <a:r>
              <a:rPr lang="en-US" altLang="zh-CN" sz="3200" dirty="0" err="1">
                <a:latin typeface="Arial" panose="020B0604020202020204" pitchFamily="34" charset="0"/>
                <a:ea typeface="SimHei" panose="02010609060101010101" pitchFamily="49" charset="-122"/>
                <a:cs typeface="Arial" panose="020B0604020202020204" pitchFamily="34" charset="0"/>
              </a:rPr>
              <a:t>（</a:t>
            </a:r>
            <a:r>
              <a:rPr lang="en-US" altLang="zh-CN" sz="3200" b="1" dirty="0" err="1">
                <a:latin typeface="Arial" panose="020B0604020202020204" pitchFamily="34" charset="0"/>
                <a:ea typeface="SimHei" panose="02010609060101010101" pitchFamily="49" charset="-122"/>
                <a:cs typeface="Arial" panose="020B0604020202020204" pitchFamily="34" charset="0"/>
              </a:rPr>
              <a:t>Carbonyl</a:t>
            </a:r>
            <a:r>
              <a:rPr lang="en-US" altLang="zh-CN" sz="3200" dirty="0" err="1">
                <a:latin typeface="Arial" panose="020B0604020202020204" pitchFamily="34" charset="0"/>
                <a:ea typeface="SimHei" panose="02010609060101010101" pitchFamily="49" charset="-122"/>
                <a:cs typeface="Arial" panose="020B0604020202020204" pitchFamily="34" charset="0"/>
              </a:rPr>
              <a:t>）化合物：如醛、酮、酸、酯。</a:t>
            </a:r>
            <a:r>
              <a:rPr lang="en-US" altLang="zh-CN" sz="3200" b="1" dirty="0" err="1">
                <a:latin typeface="Arial" panose="020B0604020202020204" pitchFamily="34" charset="0"/>
                <a:ea typeface="SimHei" panose="02010609060101010101" pitchFamily="49" charset="-122"/>
                <a:cs typeface="Arial" panose="020B0604020202020204" pitchFamily="34" charset="0"/>
              </a:rPr>
              <a:t>C</a:t>
            </a:r>
            <a:r>
              <a:rPr lang="en-US" altLang="zh-CN" sz="3200" b="1" dirty="0">
                <a:latin typeface="Arial" panose="020B0604020202020204" pitchFamily="34" charset="0"/>
                <a:ea typeface="SimHei" panose="02010609060101010101" pitchFamily="49" charset="-122"/>
                <a:cs typeface="Arial" panose="020B0604020202020204" pitchFamily="34" charset="0"/>
              </a:rPr>
              <a:t>=</a:t>
            </a:r>
            <a:r>
              <a:rPr lang="en-US" altLang="zh-CN" sz="3200" b="1" dirty="0" err="1">
                <a:latin typeface="Arial" panose="020B0604020202020204" pitchFamily="34" charset="0"/>
                <a:ea typeface="SimHei" panose="02010609060101010101" pitchFamily="49" charset="-122"/>
                <a:cs typeface="Arial" panose="020B0604020202020204" pitchFamily="34" charset="0"/>
              </a:rPr>
              <a:t>O</a:t>
            </a:r>
            <a:r>
              <a:rPr lang="en-US" altLang="zh-CN" sz="3200" dirty="0" err="1">
                <a:latin typeface="Arial" panose="020B0604020202020204" pitchFamily="34" charset="0"/>
                <a:ea typeface="SimHei" panose="02010609060101010101" pitchFamily="49" charset="-122"/>
                <a:cs typeface="Arial" panose="020B0604020202020204" pitchFamily="34" charset="0"/>
              </a:rPr>
              <a:t>双键具有极性，异裂后类似于离子，可由</a:t>
            </a:r>
            <a:r>
              <a:rPr lang="en-US" altLang="zh-CN" sz="3200" b="1" dirty="0" err="1">
                <a:solidFill>
                  <a:srgbClr val="0000FF"/>
                </a:solidFill>
                <a:latin typeface="Arial" panose="020B0604020202020204" pitchFamily="34" charset="0"/>
                <a:ea typeface="SimHei" panose="02010609060101010101" pitchFamily="49" charset="-122"/>
                <a:cs typeface="Arial" panose="020B0604020202020204" pitchFamily="34" charset="0"/>
              </a:rPr>
              <a:t>阴离子或阳离子</a:t>
            </a:r>
            <a:r>
              <a:rPr lang="en-US" altLang="zh-CN" sz="3200" dirty="0" err="1">
                <a:latin typeface="Arial" panose="020B0604020202020204" pitchFamily="34" charset="0"/>
                <a:ea typeface="SimHei" panose="02010609060101010101" pitchFamily="49" charset="-122"/>
                <a:cs typeface="Arial" panose="020B0604020202020204" pitchFamily="34" charset="0"/>
              </a:rPr>
              <a:t>引发剂来引发聚合，</a:t>
            </a:r>
            <a:r>
              <a:rPr lang="en-US" altLang="zh-CN" sz="3200" b="1" dirty="0" err="1">
                <a:solidFill>
                  <a:srgbClr val="0000FF"/>
                </a:solidFill>
                <a:latin typeface="Arial" panose="020B0604020202020204" pitchFamily="34" charset="0"/>
                <a:ea typeface="SimHei" panose="02010609060101010101" pitchFamily="49" charset="-122"/>
                <a:cs typeface="Arial" panose="020B0604020202020204" pitchFamily="34" charset="0"/>
              </a:rPr>
              <a:t>不能进行自由基聚合</a:t>
            </a:r>
            <a:r>
              <a:rPr lang="en-US" altLang="zh-CN" sz="3200" dirty="0">
                <a:latin typeface="Arial" panose="020B0604020202020204" pitchFamily="34" charset="0"/>
                <a:ea typeface="SimHei" panose="02010609060101010101" pitchFamily="49" charset="-122"/>
                <a:cs typeface="Arial" panose="020B0604020202020204" pitchFamily="34" charset="0"/>
              </a:rPr>
              <a:t>。</a:t>
            </a:r>
          </a:p>
        </p:txBody>
      </p:sp>
      <p:sp>
        <p:nvSpPr>
          <p:cNvPr id="13315" name="TextBox 1"/>
          <p:cNvSpPr txBox="1">
            <a:spLocks noChangeArrowheads="1"/>
          </p:cNvSpPr>
          <p:nvPr/>
        </p:nvSpPr>
        <p:spPr bwMode="auto">
          <a:xfrm>
            <a:off x="928687" y="4084638"/>
            <a:ext cx="11887200" cy="1679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marL="342900" indent="-342900" eaLnBrk="0" hangingPunct="0">
              <a:tabLst>
                <a:tab pos="2413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413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413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413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41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9pPr>
          </a:lstStyle>
          <a:p>
            <a:pPr eaLnBrk="1" hangingPunct="1">
              <a:lnSpc>
                <a:spcPct val="114000"/>
              </a:lnSpc>
              <a:buFont typeface="Wingdings" panose="05000000000000000000" pitchFamily="2" charset="2"/>
              <a:buChar char="Ø"/>
            </a:pPr>
            <a:r>
              <a:rPr lang="en-US" altLang="zh-CN" sz="3200" b="1" dirty="0" err="1">
                <a:solidFill>
                  <a:srgbClr val="FF0000"/>
                </a:solidFill>
                <a:latin typeface="Arial" panose="020B0604020202020204" pitchFamily="34" charset="0"/>
                <a:ea typeface="SimHei" panose="02010609060101010101" pitchFamily="49" charset="-122"/>
                <a:cs typeface="Arial" panose="020B0604020202020204" pitchFamily="34" charset="0"/>
              </a:rPr>
              <a:t>杂环</a:t>
            </a:r>
            <a:r>
              <a:rPr lang="en-US" altLang="zh-CN" sz="3200" dirty="0" err="1">
                <a:latin typeface="Arial" panose="020B0604020202020204" pitchFamily="34" charset="0"/>
                <a:ea typeface="SimHei" panose="02010609060101010101" pitchFamily="49" charset="-122"/>
                <a:cs typeface="Arial" panose="020B0604020202020204" pitchFamily="34" charset="0"/>
              </a:rPr>
              <a:t>（</a:t>
            </a:r>
            <a:r>
              <a:rPr lang="en-US" altLang="zh-CN" sz="3200" b="1" dirty="0" err="1">
                <a:latin typeface="Arial" panose="020B0604020202020204" pitchFamily="34" charset="0"/>
                <a:ea typeface="SimHei" panose="02010609060101010101" pitchFamily="49" charset="-122"/>
                <a:cs typeface="Arial" panose="020B0604020202020204" pitchFamily="34" charset="0"/>
              </a:rPr>
              <a:t>Heterocyclics</a:t>
            </a:r>
            <a:r>
              <a:rPr lang="en-US" altLang="zh-CN" sz="3200" dirty="0">
                <a:latin typeface="Arial" panose="020B0604020202020204" pitchFamily="34" charset="0"/>
                <a:ea typeface="SimHei" panose="02010609060101010101" pitchFamily="49" charset="-122"/>
                <a:cs typeface="Arial" panose="020B0604020202020204" pitchFamily="34" charset="0"/>
              </a:rPr>
              <a:t>）：</a:t>
            </a:r>
            <a:r>
              <a:rPr lang="en-US" altLang="zh-CN" sz="3200" dirty="0" err="1">
                <a:latin typeface="Arial" panose="020B0604020202020204" pitchFamily="34" charset="0"/>
                <a:ea typeface="SimHei" panose="02010609060101010101" pitchFamily="49" charset="-122"/>
                <a:cs typeface="Arial" panose="020B0604020202020204" pitchFamily="34" charset="0"/>
              </a:rPr>
              <a:t>如环醚、环酰胺、环酯等，</a:t>
            </a:r>
            <a:r>
              <a:rPr lang="en-US" altLang="zh-CN" sz="3200" b="1" dirty="0" err="1">
                <a:latin typeface="Arial" panose="020B0604020202020204" pitchFamily="34" charset="0"/>
                <a:ea typeface="SimHei" panose="02010609060101010101" pitchFamily="49" charset="-122"/>
                <a:cs typeface="Arial" panose="020B0604020202020204" pitchFamily="34" charset="0"/>
              </a:rPr>
              <a:t>C-Z</a:t>
            </a:r>
            <a:r>
              <a:rPr lang="en-US" altLang="zh-CN" sz="3200" dirty="0" err="1">
                <a:latin typeface="Arial" panose="020B0604020202020204" pitchFamily="34" charset="0"/>
                <a:ea typeface="SimHei" panose="02010609060101010101" pitchFamily="49" charset="-122"/>
                <a:cs typeface="Arial" panose="020B0604020202020204" pitchFamily="34" charset="0"/>
              </a:rPr>
              <a:t>单键不对称，异裂后类似于离子，可由</a:t>
            </a:r>
            <a:r>
              <a:rPr lang="en-US" altLang="zh-CN" sz="3200" b="1" dirty="0" err="1">
                <a:solidFill>
                  <a:srgbClr val="0000FF"/>
                </a:solidFill>
                <a:latin typeface="Arial" panose="020B0604020202020204" pitchFamily="34" charset="0"/>
                <a:ea typeface="SimHei" panose="02010609060101010101" pitchFamily="49" charset="-122"/>
                <a:cs typeface="Arial" panose="020B0604020202020204" pitchFamily="34" charset="0"/>
              </a:rPr>
              <a:t>阴离子或阳离子</a:t>
            </a:r>
            <a:r>
              <a:rPr lang="en-US" altLang="zh-CN" sz="3200" dirty="0" err="1">
                <a:latin typeface="Arial" panose="020B0604020202020204" pitchFamily="34" charset="0"/>
                <a:ea typeface="SimHei" panose="02010609060101010101" pitchFamily="49" charset="-122"/>
                <a:cs typeface="Arial" panose="020B0604020202020204" pitchFamily="34" charset="0"/>
              </a:rPr>
              <a:t>引发剂来引发聚合，</a:t>
            </a:r>
            <a:r>
              <a:rPr lang="en-US" altLang="zh-CN" sz="3200" b="1" dirty="0" err="1">
                <a:solidFill>
                  <a:srgbClr val="0000FF"/>
                </a:solidFill>
                <a:latin typeface="Arial" panose="020B0604020202020204" pitchFamily="34" charset="0"/>
                <a:ea typeface="SimHei" panose="02010609060101010101" pitchFamily="49" charset="-122"/>
                <a:cs typeface="Arial" panose="020B0604020202020204" pitchFamily="34" charset="0"/>
              </a:rPr>
              <a:t>不能进行自由基聚合</a:t>
            </a:r>
            <a:r>
              <a:rPr lang="en-US" altLang="zh-CN" sz="3200" dirty="0">
                <a:latin typeface="Arial" panose="020B0604020202020204" pitchFamily="34" charset="0"/>
                <a:ea typeface="SimHei" panose="02010609060101010101" pitchFamily="49" charset="-122"/>
                <a:cs typeface="Arial" panose="020B0604020202020204" pitchFamily="34" charset="0"/>
              </a:rPr>
              <a:t>。</a:t>
            </a:r>
          </a:p>
        </p:txBody>
      </p:sp>
      <p:graphicFrame>
        <p:nvGraphicFramePr>
          <p:cNvPr id="13316" name="对象 6"/>
          <p:cNvGraphicFramePr>
            <a:graphicFrameLocks noChangeAspect="1"/>
          </p:cNvGraphicFramePr>
          <p:nvPr>
            <p:extLst>
              <p:ext uri="{D42A27DB-BD31-4B8C-83A1-F6EECF244321}">
                <p14:modId xmlns:p14="http://schemas.microsoft.com/office/powerpoint/2010/main" val="2116529045"/>
              </p:ext>
            </p:extLst>
          </p:nvPr>
        </p:nvGraphicFramePr>
        <p:xfrm>
          <a:off x="4586288" y="2614614"/>
          <a:ext cx="2878138" cy="1349375"/>
        </p:xfrm>
        <a:graphic>
          <a:graphicData uri="http://schemas.openxmlformats.org/presentationml/2006/ole">
            <mc:AlternateContent xmlns:mc="http://schemas.openxmlformats.org/markup-compatibility/2006">
              <mc:Choice xmlns:v="urn:schemas-microsoft-com:vml" Requires="v">
                <p:oleObj spid="_x0000_s3094" name="CS ChemDraw Drawing" r:id="rId3" imgW="2016002" imgH="946015" progId="ChemDraw.Document.6.0">
                  <p:embed/>
                </p:oleObj>
              </mc:Choice>
              <mc:Fallback>
                <p:oleObj name="CS ChemDraw Drawing" r:id="rId3" imgW="2016002" imgH="946015" progId="ChemDraw.Document.6.0">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6288" y="2614614"/>
                        <a:ext cx="2878138"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7" name="对象 7"/>
          <p:cNvGraphicFramePr>
            <a:graphicFrameLocks noChangeAspect="1"/>
          </p:cNvGraphicFramePr>
          <p:nvPr>
            <p:extLst>
              <p:ext uri="{D42A27DB-BD31-4B8C-83A1-F6EECF244321}">
                <p14:modId xmlns:p14="http://schemas.microsoft.com/office/powerpoint/2010/main" val="2609863371"/>
              </p:ext>
            </p:extLst>
          </p:nvPr>
        </p:nvGraphicFramePr>
        <p:xfrm>
          <a:off x="4357687" y="5763687"/>
          <a:ext cx="2667000" cy="1550987"/>
        </p:xfrm>
        <a:graphic>
          <a:graphicData uri="http://schemas.openxmlformats.org/presentationml/2006/ole">
            <mc:AlternateContent xmlns:mc="http://schemas.openxmlformats.org/markup-compatibility/2006">
              <mc:Choice xmlns:v="urn:schemas-microsoft-com:vml" Requires="v">
                <p:oleObj spid="_x0000_s3095" name="CS ChemDraw Drawing" r:id="rId5" imgW="1901466" imgH="1105981" progId="ChemDraw.Document.6.0">
                  <p:embed/>
                </p:oleObj>
              </mc:Choice>
              <mc:Fallback>
                <p:oleObj name="CS ChemDraw Drawing" r:id="rId5" imgW="1901466" imgH="1105981" progId="ChemDraw.Document.6.0">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7687" y="5763687"/>
                        <a:ext cx="2667000"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24137" y="828344"/>
            <a:ext cx="7734300" cy="466731"/>
          </a:xfrm>
          <a:prstGeom prst="rect">
            <a:avLst/>
          </a:prstGeom>
          <a:noFill/>
        </p:spPr>
        <p:txBody>
          <a:bodyPr wrap="square" lIns="0" tIns="0" rIns="0">
            <a:spAutoFit/>
          </a:bodyPr>
          <a:lstStyle/>
          <a:p>
            <a:pPr fontAlgn="auto">
              <a:lnSpc>
                <a:spcPts val="3100"/>
              </a:lnSpc>
              <a:spcBef>
                <a:spcPts val="0"/>
              </a:spcBef>
              <a:spcAft>
                <a:spcPts val="0"/>
              </a:spcAft>
              <a:defRPr/>
            </a:pPr>
            <a:r>
              <a:rPr lang="en-US" altLang="zh-CN" sz="4400" b="1" dirty="0">
                <a:solidFill>
                  <a:srgbClr val="000099"/>
                </a:solidFill>
                <a:latin typeface="Arial" panose="020B0604020202020204" pitchFamily="34" charset="0"/>
                <a:ea typeface="SimHei" panose="02010609060101010101" pitchFamily="49" charset="-122"/>
                <a:cs typeface="Arial" panose="020B0604020202020204" pitchFamily="34" charset="0"/>
              </a:rPr>
              <a:t>乙烯基单体对聚合机理的选择</a:t>
            </a:r>
          </a:p>
        </p:txBody>
      </p:sp>
      <p:sp>
        <p:nvSpPr>
          <p:cNvPr id="14339" name="TextBox 1"/>
          <p:cNvSpPr txBox="1">
            <a:spLocks noChangeArrowheads="1"/>
          </p:cNvSpPr>
          <p:nvPr/>
        </p:nvSpPr>
        <p:spPr bwMode="auto">
          <a:xfrm>
            <a:off x="1004887" y="3802886"/>
            <a:ext cx="6567504" cy="142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457200" indent="-4572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Ø"/>
            </a:pPr>
            <a:r>
              <a:rPr lang="en-US" altLang="zh-CN" sz="3200" dirty="0" err="1">
                <a:latin typeface="Arial" panose="020B0604020202020204" pitchFamily="34" charset="0"/>
                <a:ea typeface="SimHei" panose="02010609060101010101" pitchFamily="49" charset="-122"/>
                <a:cs typeface="Arial" panose="020B0604020202020204" pitchFamily="34" charset="0"/>
              </a:rPr>
              <a:t>电子效应（</a:t>
            </a:r>
            <a:r>
              <a:rPr lang="en-US" altLang="zh-CN" sz="3200" b="1" dirty="0" err="1">
                <a:latin typeface="Arial" panose="020B0604020202020204" pitchFamily="34" charset="0"/>
                <a:ea typeface="SimHei" panose="02010609060101010101" pitchFamily="49" charset="-122"/>
                <a:cs typeface="Arial" panose="020B0604020202020204" pitchFamily="34" charset="0"/>
              </a:rPr>
              <a:t>Electronic</a:t>
            </a:r>
            <a:r>
              <a:rPr lang="en-US" altLang="zh-CN" sz="3200" dirty="0">
                <a:latin typeface="Arial" panose="020B0604020202020204" pitchFamily="34" charset="0"/>
                <a:ea typeface="SimHei" panose="02010609060101010101" pitchFamily="49" charset="-122"/>
                <a:cs typeface="Arial" panose="020B0604020202020204" pitchFamily="34" charset="0"/>
              </a:rPr>
              <a:t> </a:t>
            </a:r>
            <a:r>
              <a:rPr lang="en-US" altLang="zh-CN" sz="3200" b="1" dirty="0">
                <a:latin typeface="Arial" panose="020B0604020202020204" pitchFamily="34" charset="0"/>
                <a:ea typeface="SimHei" panose="02010609060101010101" pitchFamily="49" charset="-122"/>
                <a:cs typeface="Arial" panose="020B0604020202020204" pitchFamily="34" charset="0"/>
              </a:rPr>
              <a:t>Effect</a:t>
            </a:r>
            <a:r>
              <a:rPr lang="en-US" altLang="zh-CN" sz="3200" dirty="0">
                <a:latin typeface="Arial" panose="020B0604020202020204" pitchFamily="34" charset="0"/>
                <a:ea typeface="SimHei" panose="02010609060101010101" pitchFamily="49" charset="-122"/>
                <a:cs typeface="Arial" panose="020B0604020202020204" pitchFamily="34" charset="0"/>
              </a:rPr>
              <a:t>）</a:t>
            </a:r>
            <a:r>
              <a:rPr lang="zh-CN" altLang="en-US" sz="3200" dirty="0">
                <a:latin typeface="Arial" panose="020B0604020202020204" pitchFamily="34" charset="0"/>
                <a:ea typeface="SimHei" panose="02010609060101010101" pitchFamily="49" charset="-122"/>
                <a:cs typeface="Arial" panose="020B0604020202020204" pitchFamily="34" charset="0"/>
              </a:rPr>
              <a:t>；</a:t>
            </a:r>
            <a:endParaRPr lang="en-US" altLang="zh-CN" sz="3200" dirty="0">
              <a:latin typeface="Arial" panose="020B0604020202020204" pitchFamily="34" charset="0"/>
              <a:ea typeface="SimHei" panose="02010609060101010101" pitchFamily="49" charset="-122"/>
              <a:cs typeface="Arial" panose="020B0604020202020204" pitchFamily="34" charset="0"/>
            </a:endParaRPr>
          </a:p>
          <a:p>
            <a:pPr eaLnBrk="1" hangingPunct="1">
              <a:lnSpc>
                <a:spcPct val="150000"/>
              </a:lnSpc>
              <a:buFont typeface="Wingdings" panose="05000000000000000000" pitchFamily="2" charset="2"/>
              <a:buChar char="Ø"/>
            </a:pPr>
            <a:r>
              <a:rPr lang="zh-CN" altLang="en-US" sz="3200" dirty="0">
                <a:latin typeface="Arial" panose="020B0604020202020204" pitchFamily="34" charset="0"/>
                <a:ea typeface="SimHei" panose="02010609060101010101" pitchFamily="49" charset="-122"/>
                <a:cs typeface="Arial" panose="020B0604020202020204" pitchFamily="34" charset="0"/>
              </a:rPr>
              <a:t>位阻效应（</a:t>
            </a:r>
            <a:r>
              <a:rPr lang="en-US" altLang="zh-CN" sz="3200" b="1" dirty="0">
                <a:latin typeface="Arial" panose="020B0604020202020204" pitchFamily="34" charset="0"/>
                <a:ea typeface="SimHei" panose="02010609060101010101" pitchFamily="49" charset="-122"/>
                <a:cs typeface="Arial" panose="020B0604020202020204" pitchFamily="34" charset="0"/>
              </a:rPr>
              <a:t>Steric Effect</a:t>
            </a:r>
            <a:r>
              <a:rPr lang="zh-CN" altLang="en-US" sz="3200" dirty="0">
                <a:latin typeface="Arial" panose="020B0604020202020204" pitchFamily="34" charset="0"/>
                <a:ea typeface="SimHei" panose="02010609060101010101" pitchFamily="49" charset="-122"/>
                <a:cs typeface="Arial" panose="020B0604020202020204" pitchFamily="34" charset="0"/>
              </a:rPr>
              <a:t>）</a:t>
            </a:r>
            <a:r>
              <a:rPr lang="en-US" altLang="zh-CN" sz="3200" dirty="0">
                <a:latin typeface="Arial" panose="020B0604020202020204" pitchFamily="34" charset="0"/>
                <a:ea typeface="SimHei" panose="02010609060101010101" pitchFamily="49" charset="-122"/>
                <a:cs typeface="Arial" panose="020B0604020202020204" pitchFamily="34" charset="0"/>
              </a:rPr>
              <a:t>.</a:t>
            </a:r>
          </a:p>
        </p:txBody>
      </p:sp>
      <p:graphicFrame>
        <p:nvGraphicFramePr>
          <p:cNvPr id="14340" name="对象 25"/>
          <p:cNvGraphicFramePr>
            <a:graphicFrameLocks noChangeAspect="1"/>
          </p:cNvGraphicFramePr>
          <p:nvPr>
            <p:extLst>
              <p:ext uri="{D42A27DB-BD31-4B8C-83A1-F6EECF244321}">
                <p14:modId xmlns:p14="http://schemas.microsoft.com/office/powerpoint/2010/main" val="3599695926"/>
              </p:ext>
            </p:extLst>
          </p:nvPr>
        </p:nvGraphicFramePr>
        <p:xfrm>
          <a:off x="10520327" y="3933872"/>
          <a:ext cx="1920931" cy="1061790"/>
        </p:xfrm>
        <a:graphic>
          <a:graphicData uri="http://schemas.openxmlformats.org/presentationml/2006/ole">
            <mc:AlternateContent xmlns:mc="http://schemas.openxmlformats.org/markup-compatibility/2006">
              <mc:Choice xmlns:v="urn:schemas-microsoft-com:vml" Requires="v">
                <p:oleObj spid="_x0000_s4118" name="CS ChemDraw Drawing" r:id="rId3" imgW="814991" imgH="446121" progId="ChemDraw.Document.6.0">
                  <p:embed/>
                </p:oleObj>
              </mc:Choice>
              <mc:Fallback>
                <p:oleObj name="CS ChemDraw Drawing" r:id="rId3" imgW="814991" imgH="446121" progId="ChemDraw.Document.6.0">
                  <p:embed/>
                  <p:pic>
                    <p:nvPicPr>
                      <p:cNvPr id="0" name="对象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0327" y="3933872"/>
                        <a:ext cx="1920931" cy="1061790"/>
                      </a:xfrm>
                      <a:prstGeom prst="rect">
                        <a:avLst/>
                      </a:prstGeom>
                      <a:noFill/>
                      <a:ln w="28575">
                        <a:solidFill>
                          <a:srgbClr val="C00000"/>
                        </a:solidFill>
                        <a:miter lim="800000"/>
                        <a:headEnd/>
                        <a:tailEnd/>
                      </a:ln>
                    </p:spPr>
                  </p:pic>
                </p:oleObj>
              </mc:Fallback>
            </mc:AlternateContent>
          </a:graphicData>
        </a:graphic>
      </p:graphicFrame>
      <p:sp>
        <p:nvSpPr>
          <p:cNvPr id="14341" name="矩形 27"/>
          <p:cNvSpPr>
            <a:spLocks noChangeArrowheads="1"/>
          </p:cNvSpPr>
          <p:nvPr/>
        </p:nvSpPr>
        <p:spPr bwMode="auto">
          <a:xfrm>
            <a:off x="471487" y="1570038"/>
            <a:ext cx="12039600" cy="195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en-US" altLang="zh-CN" sz="2800" b="1" dirty="0">
                <a:solidFill>
                  <a:srgbClr val="FF0000"/>
                </a:solidFill>
                <a:latin typeface="Arial" panose="020B0604020202020204" pitchFamily="34" charset="0"/>
                <a:ea typeface="SimHei" panose="02010609060101010101" pitchFamily="49" charset="-122"/>
                <a:cs typeface="Arial" panose="020B0604020202020204" pitchFamily="34" charset="0"/>
              </a:rPr>
              <a:t>Most of </a:t>
            </a:r>
            <a:r>
              <a:rPr lang="en-US" altLang="zh-CN" sz="2800" dirty="0">
                <a:latin typeface="Arial" panose="020B0604020202020204" pitchFamily="34" charset="0"/>
                <a:ea typeface="SimHei" panose="02010609060101010101" pitchFamily="49" charset="-122"/>
                <a:cs typeface="Arial" panose="020B0604020202020204" pitchFamily="34" charset="0"/>
              </a:rPr>
              <a:t>the vinylic (</a:t>
            </a:r>
            <a:r>
              <a:rPr lang="zh-CN" altLang="en-US" sz="2800" dirty="0">
                <a:latin typeface="Arial" panose="020B0604020202020204" pitchFamily="34" charset="0"/>
                <a:ea typeface="SimHei" panose="02010609060101010101" pitchFamily="49" charset="-122"/>
                <a:cs typeface="Arial" panose="020B0604020202020204" pitchFamily="34" charset="0"/>
              </a:rPr>
              <a:t>乙烯基</a:t>
            </a:r>
            <a:r>
              <a:rPr lang="en-US" altLang="zh-CN" sz="2800" dirty="0">
                <a:latin typeface="Arial" panose="020B0604020202020204" pitchFamily="34" charset="0"/>
                <a:ea typeface="SimHei" panose="02010609060101010101" pitchFamily="49" charset="-122"/>
                <a:cs typeface="Arial" panose="020B0604020202020204" pitchFamily="34" charset="0"/>
              </a:rPr>
              <a:t>), acrylic(</a:t>
            </a:r>
            <a:r>
              <a:rPr lang="zh-CN" altLang="en-US" sz="2800" dirty="0">
                <a:latin typeface="Arial" panose="020B0604020202020204" pitchFamily="34" charset="0"/>
                <a:ea typeface="SimHei" panose="02010609060101010101" pitchFamily="49" charset="-122"/>
                <a:cs typeface="Arial" panose="020B0604020202020204" pitchFamily="34" charset="0"/>
              </a:rPr>
              <a:t>丙烯酸基</a:t>
            </a:r>
            <a:r>
              <a:rPr lang="en-US" altLang="zh-CN" sz="2800" dirty="0">
                <a:latin typeface="Arial" panose="020B0604020202020204" pitchFamily="34" charset="0"/>
                <a:ea typeface="SimHei" panose="02010609060101010101" pitchFamily="49" charset="-122"/>
                <a:cs typeface="Arial" panose="020B0604020202020204" pitchFamily="34" charset="0"/>
              </a:rPr>
              <a:t>), and dienic (</a:t>
            </a:r>
            <a:r>
              <a:rPr lang="zh-CN" altLang="en-US" sz="2800" dirty="0">
                <a:latin typeface="Arial" panose="020B0604020202020204" pitchFamily="34" charset="0"/>
                <a:ea typeface="SimHei" panose="02010609060101010101" pitchFamily="49" charset="-122"/>
                <a:cs typeface="Arial" panose="020B0604020202020204" pitchFamily="34" charset="0"/>
              </a:rPr>
              <a:t>二烯烃</a:t>
            </a:r>
            <a:r>
              <a:rPr lang="en-US" altLang="zh-CN" sz="2800" dirty="0">
                <a:latin typeface="Arial" panose="020B0604020202020204" pitchFamily="34" charset="0"/>
                <a:ea typeface="SimHei" panose="02010609060101010101" pitchFamily="49" charset="-122"/>
                <a:cs typeface="Arial" panose="020B0604020202020204" pitchFamily="34" charset="0"/>
              </a:rPr>
              <a:t>) monomers </a:t>
            </a:r>
            <a:r>
              <a:rPr lang="en-US" altLang="zh-CN" sz="2800" b="1" dirty="0">
                <a:solidFill>
                  <a:srgbClr val="FF0000"/>
                </a:solidFill>
                <a:latin typeface="Arial" panose="020B0604020202020204" pitchFamily="34" charset="0"/>
                <a:ea typeface="SimHei" panose="02010609060101010101" pitchFamily="49" charset="-122"/>
                <a:cs typeface="Arial" panose="020B0604020202020204" pitchFamily="34" charset="0"/>
              </a:rPr>
              <a:t>can</a:t>
            </a:r>
            <a:r>
              <a:rPr lang="en-US" altLang="zh-CN" sz="2800" dirty="0">
                <a:latin typeface="Arial" panose="020B0604020202020204" pitchFamily="34" charset="0"/>
                <a:ea typeface="SimHei" panose="02010609060101010101" pitchFamily="49" charset="-122"/>
                <a:cs typeface="Arial" panose="020B0604020202020204" pitchFamily="34" charset="0"/>
              </a:rPr>
              <a:t> undergo </a:t>
            </a:r>
            <a:r>
              <a:rPr lang="en-US" altLang="zh-CN" sz="2800" b="1" dirty="0">
                <a:solidFill>
                  <a:srgbClr val="FF0000"/>
                </a:solidFill>
                <a:latin typeface="Arial" panose="020B0604020202020204" pitchFamily="34" charset="0"/>
                <a:ea typeface="SimHei" panose="02010609060101010101" pitchFamily="49" charset="-122"/>
                <a:cs typeface="Arial" panose="020B0604020202020204" pitchFamily="34" charset="0"/>
              </a:rPr>
              <a:t>free radical polymerization</a:t>
            </a:r>
            <a:r>
              <a:rPr lang="en-US" altLang="zh-CN" sz="2800" dirty="0">
                <a:latin typeface="Arial" panose="020B0604020202020204" pitchFamily="34" charset="0"/>
                <a:ea typeface="SimHei" panose="02010609060101010101" pitchFamily="49" charset="-122"/>
                <a:cs typeface="Arial" panose="020B0604020202020204" pitchFamily="34" charset="0"/>
              </a:rPr>
              <a:t>. Free radical initiators are, however, </a:t>
            </a:r>
            <a:r>
              <a:rPr lang="en-US" altLang="zh-CN" sz="2800" dirty="0">
                <a:solidFill>
                  <a:srgbClr val="000099"/>
                </a:solidFill>
                <a:latin typeface="Arial" panose="020B0604020202020204" pitchFamily="34" charset="0"/>
                <a:ea typeface="SimHei" panose="02010609060101010101" pitchFamily="49" charset="-122"/>
                <a:cs typeface="Arial" panose="020B0604020202020204" pitchFamily="34" charset="0"/>
              </a:rPr>
              <a:t>unable</a:t>
            </a:r>
            <a:r>
              <a:rPr lang="en-US" altLang="zh-CN" sz="2800" dirty="0">
                <a:latin typeface="Arial" panose="020B0604020202020204" pitchFamily="34" charset="0"/>
                <a:ea typeface="SimHei" panose="02010609060101010101" pitchFamily="49" charset="-122"/>
                <a:cs typeface="Arial" panose="020B0604020202020204" pitchFamily="34" charset="0"/>
              </a:rPr>
              <a:t> to initiate ring opening polymerization.</a:t>
            </a:r>
            <a:endParaRPr lang="zh-CN" altLang="en-US" sz="2800" dirty="0">
              <a:latin typeface="Arial" panose="020B0604020202020204" pitchFamily="34" charset="0"/>
              <a:ea typeface="SimHei" panose="02010609060101010101" pitchFamily="49" charset="-122"/>
              <a:cs typeface="Arial" panose="020B0604020202020204" pitchFamily="34" charset="0"/>
            </a:endParaRPr>
          </a:p>
        </p:txBody>
      </p:sp>
      <p:sp>
        <p:nvSpPr>
          <p:cNvPr id="14342" name="矩形 6"/>
          <p:cNvSpPr>
            <a:spLocks noChangeArrowheads="1"/>
          </p:cNvSpPr>
          <p:nvPr/>
        </p:nvSpPr>
        <p:spPr bwMode="auto">
          <a:xfrm>
            <a:off x="700087" y="6469854"/>
            <a:ext cx="8763000" cy="65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2800" dirty="0">
                <a:latin typeface="Arial" panose="020B0604020202020204" pitchFamily="34" charset="0"/>
                <a:ea typeface="SimHei" panose="02010609060101010101" pitchFamily="49" charset="-122"/>
                <a:cs typeface="Arial" panose="020B0604020202020204" pitchFamily="34" charset="0"/>
              </a:rPr>
              <a:t>常见烯烃类单体对聚合类型的选择性见</a:t>
            </a:r>
            <a:r>
              <a:rPr lang="en-US" altLang="zh-CN" sz="2800" dirty="0">
                <a:latin typeface="Arial" panose="020B0604020202020204" pitchFamily="34" charset="0"/>
                <a:ea typeface="SimHei" panose="02010609060101010101" pitchFamily="49" charset="-122"/>
                <a:cs typeface="Arial" panose="020B0604020202020204" pitchFamily="34" charset="0"/>
              </a:rPr>
              <a:t>Page 66 </a:t>
            </a:r>
            <a:r>
              <a:rPr lang="zh-CN" altLang="en-US" sz="2800" dirty="0">
                <a:latin typeface="Arial" panose="020B0604020202020204" pitchFamily="34" charset="0"/>
                <a:ea typeface="SimHei" panose="02010609060101010101" pitchFamily="49" charset="-122"/>
                <a:cs typeface="Arial" panose="020B0604020202020204" pitchFamily="34" charset="0"/>
              </a:rPr>
              <a:t>表</a:t>
            </a:r>
            <a:r>
              <a:rPr lang="en-US" altLang="zh-CN" sz="2800" dirty="0">
                <a:latin typeface="Arial" panose="020B0604020202020204" pitchFamily="34" charset="0"/>
                <a:ea typeface="SimHei" panose="02010609060101010101" pitchFamily="49" charset="-122"/>
                <a:cs typeface="Arial" panose="020B0604020202020204" pitchFamily="34" charset="0"/>
              </a:rPr>
              <a:t>3-1.</a:t>
            </a:r>
            <a:endParaRPr lang="zh-CN" altLang="en-US" sz="2800" dirty="0">
              <a:latin typeface="Arial" panose="020B0604020202020204" pitchFamily="34" charset="0"/>
              <a:ea typeface="SimHei" panose="02010609060101010101" pitchFamily="49" charset="-122"/>
              <a:cs typeface="Arial" panose="020B0604020202020204" pitchFamily="34" charset="0"/>
            </a:endParaRPr>
          </a:p>
        </p:txBody>
      </p:sp>
      <p:graphicFrame>
        <p:nvGraphicFramePr>
          <p:cNvPr id="14343" name="对象 2"/>
          <p:cNvGraphicFramePr>
            <a:graphicFrameLocks noChangeAspect="1"/>
          </p:cNvGraphicFramePr>
          <p:nvPr>
            <p:extLst>
              <p:ext uri="{D42A27DB-BD31-4B8C-83A1-F6EECF244321}">
                <p14:modId xmlns:p14="http://schemas.microsoft.com/office/powerpoint/2010/main" val="2291724533"/>
              </p:ext>
            </p:extLst>
          </p:nvPr>
        </p:nvGraphicFramePr>
        <p:xfrm>
          <a:off x="7481887" y="5556628"/>
          <a:ext cx="3357563" cy="587375"/>
        </p:xfrm>
        <a:graphic>
          <a:graphicData uri="http://schemas.openxmlformats.org/presentationml/2006/ole">
            <mc:AlternateContent xmlns:mc="http://schemas.openxmlformats.org/markup-compatibility/2006">
              <mc:Choice xmlns:v="urn:schemas-microsoft-com:vml" Requires="v">
                <p:oleObj spid="_x0000_s4119" name="CS ChemDraw Drawing" r:id="rId5" imgW="2428765" imgH="424980" progId="ChemDraw.Document.6.0">
                  <p:embed/>
                </p:oleObj>
              </mc:Choice>
              <mc:Fallback>
                <p:oleObj name="CS ChemDraw Drawing" r:id="rId5" imgW="2428765" imgH="424980" progId="ChemDraw.Document.6.0">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1887" y="5556628"/>
                        <a:ext cx="3357563" cy="587375"/>
                      </a:xfrm>
                      <a:prstGeom prst="rect">
                        <a:avLst/>
                      </a:prstGeom>
                      <a:noFill/>
                      <a:ln w="28575">
                        <a:solidFill>
                          <a:srgbClr val="000099"/>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67942" y="804938"/>
            <a:ext cx="7335341" cy="723275"/>
          </a:xfrm>
          <a:prstGeom prst="rect">
            <a:avLst/>
          </a:prstGeom>
          <a:noFill/>
        </p:spPr>
        <p:txBody>
          <a:bodyPr wrap="none" lIns="0" tIns="0" rIns="0">
            <a:spAutoFit/>
          </a:bodyPr>
          <a:lstStyle>
            <a:defPPr>
              <a:defRPr lang="en-US"/>
            </a:defPPr>
            <a:lvl1pPr>
              <a:lnSpc>
                <a:spcPts val="3100"/>
              </a:lnSpc>
              <a:tabLst/>
              <a:defRPr sz="3197" b="1">
                <a:solidFill>
                  <a:srgbClr val="000099"/>
                </a:solidFill>
                <a:latin typeface="Adobe 楷体 Std R" pitchFamily="18" charset="-122"/>
                <a:ea typeface="Adobe 楷体 Std R" pitchFamily="18" charset="-122"/>
                <a:cs typeface="楷体_GB2312" pitchFamily="18" charset="0"/>
              </a:defRPr>
            </a:lvl1pPr>
          </a:lstStyle>
          <a:p>
            <a:pPr fontAlgn="auto">
              <a:lnSpc>
                <a:spcPct val="100000"/>
              </a:lnSpc>
              <a:spcBef>
                <a:spcPts val="0"/>
              </a:spcBef>
              <a:spcAft>
                <a:spcPts val="0"/>
              </a:spcAft>
              <a:defRPr/>
            </a:pPr>
            <a:r>
              <a:rPr lang="en-US" altLang="zh-CN" sz="4400" dirty="0">
                <a:latin typeface="Times New Roman" panose="02020603050405020304" pitchFamily="18" charset="0"/>
                <a:cs typeface="Times New Roman" panose="02020603050405020304" pitchFamily="18" charset="0"/>
              </a:rPr>
              <a:t>乙烯基单体对聚合机理的选择</a:t>
            </a:r>
            <a:endParaRPr lang="en-US" altLang="zh-CN" sz="3200" dirty="0">
              <a:latin typeface="Times New Roman" panose="02020603050405020304" pitchFamily="18" charset="0"/>
              <a:cs typeface="Times New Roman" panose="02020603050405020304" pitchFamily="18" charset="0"/>
            </a:endParaRPr>
          </a:p>
        </p:txBody>
      </p:sp>
      <p:sp>
        <p:nvSpPr>
          <p:cNvPr id="15363" name="TextBox 1"/>
          <p:cNvSpPr txBox="1">
            <a:spLocks noChangeArrowheads="1"/>
          </p:cNvSpPr>
          <p:nvPr/>
        </p:nvSpPr>
        <p:spPr bwMode="auto">
          <a:xfrm>
            <a:off x="1004887" y="3169060"/>
            <a:ext cx="11430000" cy="1908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marL="457200" indent="-4572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Ø"/>
            </a:pPr>
            <a:r>
              <a:rPr lang="en-US" altLang="zh-CN" sz="2800" dirty="0" err="1">
                <a:latin typeface="Times New Roman" panose="02020603050405020304" pitchFamily="18" charset="0"/>
                <a:ea typeface="Adobe 楷体 Std R" panose="02020400000000000000" pitchFamily="18" charset="-122"/>
                <a:cs typeface="Times New Roman" panose="02020603050405020304" pitchFamily="18" charset="0"/>
              </a:rPr>
              <a:t>诱导效应（</a:t>
            </a:r>
            <a:r>
              <a:rPr lang="en-US" altLang="zh-CN" sz="2800" b="1" dirty="0" err="1">
                <a:latin typeface="Times New Roman" panose="02020603050405020304" pitchFamily="18" charset="0"/>
                <a:ea typeface="Adobe 楷体 Std R" panose="02020400000000000000" pitchFamily="18" charset="-122"/>
                <a:cs typeface="Times New Roman" panose="02020603050405020304" pitchFamily="18" charset="0"/>
              </a:rPr>
              <a:t>Induction</a:t>
            </a:r>
            <a:r>
              <a:rPr lang="en-US" altLang="zh-CN" sz="2800" b="1" dirty="0">
                <a:latin typeface="Times New Roman" panose="02020603050405020304" pitchFamily="18" charset="0"/>
                <a:ea typeface="Adobe 楷体 Std R" panose="02020400000000000000" pitchFamily="18" charset="-122"/>
                <a:cs typeface="Times New Roman" panose="02020603050405020304" pitchFamily="18" charset="0"/>
              </a:rPr>
              <a:t> Effect</a:t>
            </a:r>
            <a:r>
              <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rPr>
              <a:t>）：</a:t>
            </a:r>
            <a:r>
              <a:rPr lang="en-US" altLang="zh-CN" sz="2800" dirty="0" err="1">
                <a:latin typeface="Times New Roman" panose="02020603050405020304" pitchFamily="18" charset="0"/>
                <a:ea typeface="Adobe 楷体 Std R" panose="02020400000000000000" pitchFamily="18" charset="-122"/>
                <a:cs typeface="Times New Roman" panose="02020603050405020304" pitchFamily="18" charset="0"/>
              </a:rPr>
              <a:t>取代基的供、吸电子性</a:t>
            </a:r>
            <a:endParaRPr lang="en-US" altLang="zh-CN" sz="2000" dirty="0">
              <a:latin typeface="Times New Roman" panose="02020603050405020304" pitchFamily="18" charset="0"/>
              <a:ea typeface="Adobe 楷体 Std R" panose="02020400000000000000" pitchFamily="18" charset="-122"/>
              <a:cs typeface="Times New Roman" panose="02020603050405020304" pitchFamily="18" charset="0"/>
            </a:endParaRPr>
          </a:p>
          <a:p>
            <a:pPr eaLnBrk="1" hangingPunct="1">
              <a:lnSpc>
                <a:spcPct val="150000"/>
              </a:lnSpc>
              <a:buFont typeface="Wingdings" panose="05000000000000000000" pitchFamily="2" charset="2"/>
              <a:buChar char="Ø"/>
            </a:pPr>
            <a:r>
              <a:rPr lang="en-US" altLang="zh-CN" sz="2800" dirty="0" err="1">
                <a:latin typeface="Times New Roman" panose="02020603050405020304" pitchFamily="18" charset="0"/>
                <a:ea typeface="Adobe 楷体 Std R" panose="02020400000000000000" pitchFamily="18" charset="-122"/>
                <a:cs typeface="Times New Roman" panose="02020603050405020304" pitchFamily="18" charset="0"/>
              </a:rPr>
              <a:t>共轭效应（</a:t>
            </a:r>
            <a:r>
              <a:rPr lang="en-US" altLang="zh-CN" sz="2800" b="1" dirty="0" err="1">
                <a:latin typeface="Times New Roman" panose="02020603050405020304" pitchFamily="18" charset="0"/>
                <a:ea typeface="Adobe 楷体 Std R" panose="02020400000000000000" pitchFamily="18" charset="-122"/>
                <a:cs typeface="Times New Roman" panose="02020603050405020304" pitchFamily="18" charset="0"/>
              </a:rPr>
              <a:t>Resonance</a:t>
            </a:r>
            <a:r>
              <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2800" b="1" dirty="0">
                <a:latin typeface="Times New Roman" panose="02020603050405020304" pitchFamily="18" charset="0"/>
                <a:ea typeface="Adobe 楷体 Std R" panose="02020400000000000000" pitchFamily="18" charset="-122"/>
                <a:cs typeface="Times New Roman" panose="02020603050405020304" pitchFamily="18" charset="0"/>
              </a:rPr>
              <a:t>Effect</a:t>
            </a:r>
            <a:r>
              <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rPr>
              <a:t>）：</a:t>
            </a:r>
            <a:r>
              <a:rPr lang="en-US" altLang="zh-CN" sz="2800" dirty="0" err="1">
                <a:latin typeface="Times New Roman" panose="02020603050405020304" pitchFamily="18" charset="0"/>
                <a:ea typeface="Adobe 楷体 Std R" panose="02020400000000000000" pitchFamily="18" charset="-122"/>
                <a:cs typeface="Times New Roman" panose="02020603050405020304" pitchFamily="18" charset="0"/>
              </a:rPr>
              <a:t>由于轨道相互交盖而引起共轭体系中各键上的电子云密度发生平均化的一种电子效应</a:t>
            </a:r>
            <a:endPar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15364" name="TextBox 1"/>
          <p:cNvSpPr txBox="1">
            <a:spLocks noChangeArrowheads="1"/>
          </p:cNvSpPr>
          <p:nvPr/>
        </p:nvSpPr>
        <p:spPr bwMode="auto">
          <a:xfrm>
            <a:off x="700087" y="2358086"/>
            <a:ext cx="5987793" cy="48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400"/>
              </a:lnSpc>
            </a:pPr>
            <a:r>
              <a:rPr lang="en-US" altLang="zh-CN" sz="3200" b="1" dirty="0">
                <a:latin typeface="Times New Roman" panose="02020603050405020304" pitchFamily="18" charset="0"/>
                <a:ea typeface="Adobe 楷体 Std R" panose="02020400000000000000" pitchFamily="18" charset="-122"/>
                <a:cs typeface="Times New Roman" panose="02020603050405020304" pitchFamily="18" charset="0"/>
              </a:rPr>
              <a:t>(1)</a:t>
            </a:r>
            <a:r>
              <a:rPr lang="en-US" altLang="zh-CN" sz="3200" dirty="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3200" dirty="0" err="1">
                <a:latin typeface="Times New Roman" panose="02020603050405020304" pitchFamily="18" charset="0"/>
                <a:ea typeface="Adobe 楷体 Std R" panose="02020400000000000000" pitchFamily="18" charset="-122"/>
                <a:cs typeface="Times New Roman" panose="02020603050405020304" pitchFamily="18" charset="0"/>
              </a:rPr>
              <a:t>电子效应（</a:t>
            </a:r>
            <a:r>
              <a:rPr lang="en-US" altLang="zh-CN" sz="3200" b="1" dirty="0" err="1">
                <a:latin typeface="Times New Roman" panose="02020603050405020304" pitchFamily="18" charset="0"/>
                <a:ea typeface="Adobe 楷体 Std R" panose="02020400000000000000" pitchFamily="18" charset="-122"/>
                <a:cs typeface="Times New Roman" panose="02020603050405020304" pitchFamily="18" charset="0"/>
              </a:rPr>
              <a:t>Electronic</a:t>
            </a:r>
            <a:r>
              <a:rPr lang="en-US" altLang="zh-CN" sz="3200" dirty="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3200" b="1" dirty="0">
                <a:latin typeface="Times New Roman" panose="02020603050405020304" pitchFamily="18" charset="0"/>
                <a:ea typeface="Adobe 楷体 Std R" panose="02020400000000000000" pitchFamily="18" charset="-122"/>
                <a:cs typeface="Times New Roman" panose="02020603050405020304" pitchFamily="18" charset="0"/>
              </a:rPr>
              <a:t>Effect</a:t>
            </a:r>
            <a:r>
              <a:rPr lang="en-US" altLang="zh-CN" sz="3200" dirty="0">
                <a:latin typeface="Times New Roman" panose="02020603050405020304" pitchFamily="18" charset="0"/>
                <a:ea typeface="Adobe 楷体 Std R" panose="02020400000000000000" pitchFamily="18" charset="-122"/>
                <a:cs typeface="Times New Roman" panose="02020603050405020304" pitchFamily="18" charset="0"/>
              </a:rPr>
              <a:t>）</a:t>
            </a:r>
          </a:p>
        </p:txBody>
      </p:sp>
      <p:graphicFrame>
        <p:nvGraphicFramePr>
          <p:cNvPr id="15365" name="对象 25"/>
          <p:cNvGraphicFramePr>
            <a:graphicFrameLocks noChangeAspect="1"/>
          </p:cNvGraphicFramePr>
          <p:nvPr>
            <p:extLst>
              <p:ext uri="{D42A27DB-BD31-4B8C-83A1-F6EECF244321}">
                <p14:modId xmlns:p14="http://schemas.microsoft.com/office/powerpoint/2010/main" val="2864198966"/>
              </p:ext>
            </p:extLst>
          </p:nvPr>
        </p:nvGraphicFramePr>
        <p:xfrm>
          <a:off x="11291887" y="921970"/>
          <a:ext cx="1444625" cy="798513"/>
        </p:xfrm>
        <a:graphic>
          <a:graphicData uri="http://schemas.openxmlformats.org/presentationml/2006/ole">
            <mc:AlternateContent xmlns:mc="http://schemas.openxmlformats.org/markup-compatibility/2006">
              <mc:Choice xmlns:v="urn:schemas-microsoft-com:vml" Requires="v">
                <p:oleObj spid="_x0000_s5132" name="CS ChemDraw Drawing" r:id="rId3" imgW="814991" imgH="446121" progId="ChemDraw.Document.6.0">
                  <p:embed/>
                </p:oleObj>
              </mc:Choice>
              <mc:Fallback>
                <p:oleObj name="CS ChemDraw Drawing" r:id="rId3" imgW="814991" imgH="446121" progId="ChemDraw.Document.6.0">
                  <p:embed/>
                  <p:pic>
                    <p:nvPicPr>
                      <p:cNvPr id="0" name="对象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1887" y="921970"/>
                        <a:ext cx="1444625" cy="798513"/>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6" name="矩形 27"/>
          <p:cNvSpPr>
            <a:spLocks noChangeArrowheads="1"/>
          </p:cNvSpPr>
          <p:nvPr/>
        </p:nvSpPr>
        <p:spPr bwMode="auto">
          <a:xfrm>
            <a:off x="395287" y="5406643"/>
            <a:ext cx="12341225" cy="130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dirty="0">
                <a:latin typeface="Times New Roman" panose="02020603050405020304" pitchFamily="18" charset="0"/>
                <a:ea typeface="Adobe 楷体 Std R" panose="02020400000000000000" pitchFamily="18" charset="-122"/>
                <a:cs typeface="Times New Roman" panose="02020603050405020304" pitchFamily="18" charset="0"/>
              </a:rPr>
              <a:t>乙烯基单体取代基</a:t>
            </a:r>
            <a:r>
              <a:rPr lang="en-US" altLang="zh-CN" sz="2800" b="1" dirty="0">
                <a:solidFill>
                  <a:srgbClr val="FF0000"/>
                </a:solidFill>
                <a:latin typeface="Times New Roman" panose="02020603050405020304" pitchFamily="18" charset="0"/>
                <a:ea typeface="Adobe 楷体 Std R" panose="02020400000000000000" pitchFamily="18" charset="-122"/>
                <a:cs typeface="Times New Roman" panose="02020603050405020304" pitchFamily="18" charset="0"/>
              </a:rPr>
              <a:t>X</a:t>
            </a:r>
            <a:r>
              <a:rPr lang="zh-CN" altLang="en-US" sz="2800" dirty="0">
                <a:latin typeface="Times New Roman" panose="02020603050405020304" pitchFamily="18" charset="0"/>
                <a:ea typeface="Adobe 楷体 Std R" panose="02020400000000000000" pitchFamily="18" charset="-122"/>
                <a:cs typeface="Times New Roman" panose="02020603050405020304" pitchFamily="18" charset="0"/>
              </a:rPr>
              <a:t>的电子效应将改变双键的电子云密度，影响到活性种的稳定性，决定了单体接受活性种的进攻的方式和聚合机理的选择。</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Box 1"/>
          <p:cNvSpPr txBox="1">
            <a:spLocks noChangeArrowheads="1"/>
          </p:cNvSpPr>
          <p:nvPr/>
        </p:nvSpPr>
        <p:spPr bwMode="auto">
          <a:xfrm>
            <a:off x="700087" y="2179637"/>
            <a:ext cx="6572312" cy="496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457200" indent="-4572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800"/>
              </a:lnSpc>
              <a:buFont typeface="Wingdings" panose="05000000000000000000" pitchFamily="2" charset="2"/>
              <a:buChar char="Ø"/>
            </a:pPr>
            <a:r>
              <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rPr>
              <a:t>无取代基：乙烯（</a:t>
            </a:r>
            <a:r>
              <a:rPr lang="en-US" altLang="zh-CN" sz="2800" b="1" dirty="0">
                <a:latin typeface="Times New Roman" panose="02020603050405020304" pitchFamily="18" charset="0"/>
                <a:ea typeface="Adobe 楷体 Std R" panose="02020400000000000000" pitchFamily="18" charset="-122"/>
                <a:cs typeface="Times New Roman" panose="02020603050405020304" pitchFamily="18" charset="0"/>
              </a:rPr>
              <a:t>Ethylene</a:t>
            </a:r>
            <a:r>
              <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rPr>
              <a:t>）</a:t>
            </a:r>
            <a:r>
              <a:rPr lang="en-US" altLang="zh-CN" sz="2800" b="1" dirty="0">
                <a:latin typeface="Times New Roman" panose="02020603050405020304" pitchFamily="18" charset="0"/>
                <a:ea typeface="Adobe 楷体 Std R" panose="02020400000000000000" pitchFamily="18" charset="-122"/>
                <a:cs typeface="Times New Roman" panose="02020603050405020304" pitchFamily="18" charset="0"/>
              </a:rPr>
              <a:t>CH</a:t>
            </a:r>
            <a:r>
              <a:rPr lang="en-US" altLang="zh-CN" sz="2800" b="1" baseline="-25000" dirty="0">
                <a:latin typeface="Times New Roman" panose="02020603050405020304" pitchFamily="18" charset="0"/>
                <a:ea typeface="Adobe 楷体 Std R" panose="02020400000000000000" pitchFamily="18" charset="-122"/>
                <a:cs typeface="Times New Roman" panose="02020603050405020304" pitchFamily="18" charset="0"/>
              </a:rPr>
              <a:t>2</a:t>
            </a:r>
            <a:r>
              <a:rPr lang="en-US" altLang="zh-CN" sz="2800" b="1" dirty="0">
                <a:latin typeface="Times New Roman" panose="02020603050405020304" pitchFamily="18" charset="0"/>
                <a:ea typeface="Adobe 楷体 Std R" panose="02020400000000000000" pitchFamily="18" charset="-122"/>
                <a:cs typeface="Times New Roman" panose="02020603050405020304" pitchFamily="18" charset="0"/>
              </a:rPr>
              <a:t>=CH</a:t>
            </a:r>
            <a:r>
              <a:rPr lang="en-US" altLang="zh-CN" sz="2800" b="1" baseline="-25000" dirty="0">
                <a:latin typeface="Times New Roman" panose="02020603050405020304" pitchFamily="18" charset="0"/>
                <a:ea typeface="Adobe 楷体 Std R" panose="02020400000000000000" pitchFamily="18" charset="-122"/>
                <a:cs typeface="Times New Roman" panose="02020603050405020304" pitchFamily="18" charset="0"/>
              </a:rPr>
              <a:t>2</a:t>
            </a:r>
          </a:p>
        </p:txBody>
      </p:sp>
      <p:sp>
        <p:nvSpPr>
          <p:cNvPr id="16388" name="TextBox 1"/>
          <p:cNvSpPr txBox="1">
            <a:spLocks noChangeArrowheads="1"/>
          </p:cNvSpPr>
          <p:nvPr/>
        </p:nvSpPr>
        <p:spPr bwMode="auto">
          <a:xfrm>
            <a:off x="1214752" y="2631513"/>
            <a:ext cx="10411334" cy="9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6604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6604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6604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6604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6604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6604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6604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6604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660400" algn="l"/>
              </a:tabLs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pPr>
            <a:r>
              <a:rPr lang="en-US" altLang="zh-CN" sz="2400" dirty="0" err="1">
                <a:latin typeface="Times New Roman" panose="02020603050405020304" pitchFamily="18" charset="0"/>
                <a:ea typeface="Adobe 楷体 Std R" panose="02020400000000000000" pitchFamily="18" charset="-122"/>
                <a:cs typeface="Times New Roman" panose="02020603050405020304" pitchFamily="18" charset="0"/>
              </a:rPr>
              <a:t>乙烯：结构对称，无诱导效应和共轭效应，较难聚合，只能在高温高压苛刻条件下才能进行自由基聚合，或以特殊络合引发体系进行配位聚合</a:t>
            </a:r>
            <a:r>
              <a:rPr lang="en-US" altLang="zh-CN" sz="2400" dirty="0">
                <a:latin typeface="Times New Roman" panose="02020603050405020304" pitchFamily="18" charset="0"/>
                <a:ea typeface="Adobe 楷体 Std R" panose="02020400000000000000" pitchFamily="18" charset="-122"/>
                <a:cs typeface="Times New Roman" panose="02020603050405020304" pitchFamily="18" charset="0"/>
              </a:rPr>
              <a:t>。</a:t>
            </a:r>
          </a:p>
        </p:txBody>
      </p:sp>
      <p:sp>
        <p:nvSpPr>
          <p:cNvPr id="16389" name="TextBox 1"/>
          <p:cNvSpPr txBox="1">
            <a:spLocks noChangeArrowheads="1"/>
          </p:cNvSpPr>
          <p:nvPr/>
        </p:nvSpPr>
        <p:spPr bwMode="auto">
          <a:xfrm>
            <a:off x="546399" y="1406481"/>
            <a:ext cx="415498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latin typeface="Times New Roman" panose="02020603050405020304" pitchFamily="18" charset="0"/>
                <a:ea typeface="Adobe 楷体 Std R" panose="02020400000000000000" pitchFamily="18" charset="-122"/>
                <a:cs typeface="Times New Roman" panose="02020603050405020304" pitchFamily="18" charset="0"/>
              </a:rPr>
              <a:t>a. </a:t>
            </a:r>
            <a:r>
              <a:rPr lang="en-US" altLang="zh-CN" sz="3600" dirty="0" err="1">
                <a:latin typeface="Times New Roman" panose="02020603050405020304" pitchFamily="18" charset="0"/>
                <a:ea typeface="Adobe 楷体 Std R" panose="02020400000000000000" pitchFamily="18" charset="-122"/>
                <a:cs typeface="Times New Roman" panose="02020603050405020304" pitchFamily="18" charset="0"/>
              </a:rPr>
              <a:t>乙烯基单体取代基</a:t>
            </a:r>
            <a:endParaRPr lang="en-US" altLang="zh-CN" sz="3600" dirty="0">
              <a:latin typeface="Times New Roman" panose="02020603050405020304" pitchFamily="18" charset="0"/>
              <a:ea typeface="Adobe 楷体 Std R" panose="02020400000000000000" pitchFamily="18" charset="-122"/>
              <a:cs typeface="Times New Roman" panose="02020603050405020304" pitchFamily="18" charset="0"/>
            </a:endParaRPr>
          </a:p>
        </p:txBody>
      </p:sp>
      <p:graphicFrame>
        <p:nvGraphicFramePr>
          <p:cNvPr id="16390" name="对象 15"/>
          <p:cNvGraphicFramePr>
            <a:graphicFrameLocks noChangeAspect="1"/>
          </p:cNvGraphicFramePr>
          <p:nvPr>
            <p:extLst>
              <p:ext uri="{D42A27DB-BD31-4B8C-83A1-F6EECF244321}">
                <p14:modId xmlns:p14="http://schemas.microsoft.com/office/powerpoint/2010/main" val="4261156248"/>
              </p:ext>
            </p:extLst>
          </p:nvPr>
        </p:nvGraphicFramePr>
        <p:xfrm>
          <a:off x="10841037" y="447826"/>
          <a:ext cx="1444625" cy="798513"/>
        </p:xfrm>
        <a:graphic>
          <a:graphicData uri="http://schemas.openxmlformats.org/presentationml/2006/ole">
            <mc:AlternateContent xmlns:mc="http://schemas.openxmlformats.org/markup-compatibility/2006">
              <mc:Choice xmlns:v="urn:schemas-microsoft-com:vml" Requires="v">
                <p:oleObj spid="_x0000_s6156" name="CS ChemDraw Drawing" r:id="rId3" imgW="814991" imgH="446121" progId="ChemDraw.Document.6.0">
                  <p:embed/>
                </p:oleObj>
              </mc:Choice>
              <mc:Fallback>
                <p:oleObj name="CS ChemDraw Drawing" r:id="rId3" imgW="814991" imgH="446121" progId="ChemDraw.Document.6.0">
                  <p:embed/>
                  <p:pic>
                    <p:nvPicPr>
                      <p:cNvPr id="0" name="对象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1037" y="447826"/>
                        <a:ext cx="1444625" cy="798513"/>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1" name="矩形 16"/>
          <p:cNvSpPr>
            <a:spLocks noChangeArrowheads="1"/>
          </p:cNvSpPr>
          <p:nvPr/>
        </p:nvSpPr>
        <p:spPr bwMode="auto">
          <a:xfrm>
            <a:off x="654188" y="3628183"/>
            <a:ext cx="1206900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tabLst>
                <a:tab pos="190500" algn="l"/>
                <a:tab pos="279400" algn="l"/>
                <a:tab pos="6096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190500" algn="l"/>
                <a:tab pos="279400" algn="l"/>
                <a:tab pos="6096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190500" algn="l"/>
                <a:tab pos="279400" algn="l"/>
                <a:tab pos="6096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190500" algn="l"/>
                <a:tab pos="279400" algn="l"/>
                <a:tab pos="6096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190500" algn="l"/>
                <a:tab pos="279400" algn="l"/>
                <a:tab pos="6096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190500" algn="l"/>
                <a:tab pos="279400" algn="l"/>
                <a:tab pos="6096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190500" algn="l"/>
                <a:tab pos="279400" algn="l"/>
                <a:tab pos="6096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190500" algn="l"/>
                <a:tab pos="279400" algn="l"/>
                <a:tab pos="6096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190500" algn="l"/>
                <a:tab pos="279400" algn="l"/>
                <a:tab pos="6096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buFont typeface="Wingdings" panose="05000000000000000000" pitchFamily="2" charset="2"/>
              <a:buChar char="Ø"/>
            </a:pPr>
            <a:r>
              <a:rPr lang="en-US" altLang="zh-CN" sz="2800" b="1" dirty="0" err="1">
                <a:latin typeface="Times New Roman" panose="02020603050405020304" pitchFamily="18" charset="0"/>
                <a:ea typeface="Adobe 楷体 Std R" panose="02020400000000000000" pitchFamily="18" charset="-122"/>
                <a:cs typeface="Times New Roman" panose="02020603050405020304" pitchFamily="18" charset="0"/>
              </a:rPr>
              <a:t>X</a:t>
            </a:r>
            <a:r>
              <a:rPr lang="en-US" altLang="zh-CN" sz="2800" dirty="0" err="1">
                <a:latin typeface="Times New Roman" panose="02020603050405020304" pitchFamily="18" charset="0"/>
                <a:ea typeface="Adobe 楷体 Std R" panose="02020400000000000000" pitchFamily="18" charset="-122"/>
                <a:cs typeface="Times New Roman" panose="02020603050405020304" pitchFamily="18" charset="0"/>
              </a:rPr>
              <a:t>为供电取代基（</a:t>
            </a:r>
            <a:r>
              <a:rPr lang="en-US" altLang="zh-CN" sz="2800" b="1" dirty="0" err="1">
                <a:latin typeface="Times New Roman" panose="02020603050405020304" pitchFamily="18" charset="0"/>
                <a:ea typeface="Adobe 楷体 Std R" panose="02020400000000000000" pitchFamily="18" charset="-122"/>
                <a:cs typeface="Times New Roman" panose="02020603050405020304" pitchFamily="18" charset="0"/>
              </a:rPr>
              <a:t>Electron-donating</a:t>
            </a:r>
            <a:r>
              <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2800" b="1" dirty="0" err="1">
                <a:latin typeface="Times New Roman" panose="02020603050405020304" pitchFamily="18" charset="0"/>
                <a:ea typeface="Adobe 楷体 Std R" panose="02020400000000000000" pitchFamily="18" charset="-122"/>
                <a:cs typeface="Times New Roman" panose="02020603050405020304" pitchFamily="18" charset="0"/>
              </a:rPr>
              <a:t>Substituent</a:t>
            </a:r>
            <a:r>
              <a:rPr lang="en-US" altLang="zh-CN" sz="2800" dirty="0" err="1">
                <a:latin typeface="Times New Roman" panose="02020603050405020304" pitchFamily="18" charset="0"/>
                <a:ea typeface="Adobe 楷体 Std R" panose="02020400000000000000" pitchFamily="18" charset="-122"/>
                <a:cs typeface="Times New Roman" panose="02020603050405020304" pitchFamily="18" charset="0"/>
              </a:rPr>
              <a:t>）如烷基、苯基、乙烯基</a:t>
            </a:r>
            <a:endPar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endParaRPr>
          </a:p>
        </p:txBody>
      </p:sp>
      <p:grpSp>
        <p:nvGrpSpPr>
          <p:cNvPr id="16392" name="组合 17"/>
          <p:cNvGrpSpPr>
            <a:grpSpLocks/>
          </p:cNvGrpSpPr>
          <p:nvPr/>
        </p:nvGrpSpPr>
        <p:grpSpPr bwMode="auto">
          <a:xfrm>
            <a:off x="2841327" y="5680239"/>
            <a:ext cx="2769989" cy="1740172"/>
            <a:chOff x="2095500" y="3518915"/>
            <a:chExt cx="2769789" cy="1740849"/>
          </a:xfrm>
        </p:grpSpPr>
        <p:sp>
          <p:nvSpPr>
            <p:cNvPr id="19" name="Freeform 3"/>
            <p:cNvSpPr/>
            <p:nvPr/>
          </p:nvSpPr>
          <p:spPr>
            <a:xfrm>
              <a:off x="2586003" y="3537972"/>
              <a:ext cx="225409" cy="201691"/>
            </a:xfrm>
            <a:custGeom>
              <a:avLst/>
              <a:gdLst>
                <a:gd name="connsiteX0" fmla="*/ 76961 w 224789"/>
                <a:gd name="connsiteY0" fmla="*/ 105155 h 201930"/>
                <a:gd name="connsiteX1" fmla="*/ 76961 w 224789"/>
                <a:gd name="connsiteY1" fmla="*/ 167640 h 201930"/>
                <a:gd name="connsiteX2" fmla="*/ 78486 w 224789"/>
                <a:gd name="connsiteY2" fmla="*/ 186690 h 201930"/>
                <a:gd name="connsiteX3" fmla="*/ 85344 w 224789"/>
                <a:gd name="connsiteY3" fmla="*/ 193547 h 201930"/>
                <a:gd name="connsiteX4" fmla="*/ 98298 w 224789"/>
                <a:gd name="connsiteY4" fmla="*/ 196596 h 201930"/>
                <a:gd name="connsiteX5" fmla="*/ 105155 w 224789"/>
                <a:gd name="connsiteY5" fmla="*/ 196596 h 201930"/>
                <a:gd name="connsiteX6" fmla="*/ 105155 w 224789"/>
                <a:gd name="connsiteY6" fmla="*/ 201929 h 201930"/>
                <a:gd name="connsiteX7" fmla="*/ 0 w 224789"/>
                <a:gd name="connsiteY7" fmla="*/ 201929 h 201930"/>
                <a:gd name="connsiteX8" fmla="*/ 0 w 224789"/>
                <a:gd name="connsiteY8" fmla="*/ 196596 h 201930"/>
                <a:gd name="connsiteX9" fmla="*/ 6095 w 224789"/>
                <a:gd name="connsiteY9" fmla="*/ 196596 h 201930"/>
                <a:gd name="connsiteX10" fmla="*/ 20574 w 224789"/>
                <a:gd name="connsiteY10" fmla="*/ 193547 h 201930"/>
                <a:gd name="connsiteX11" fmla="*/ 26670 w 224789"/>
                <a:gd name="connsiteY11" fmla="*/ 186690 h 201930"/>
                <a:gd name="connsiteX12" fmla="*/ 28194 w 224789"/>
                <a:gd name="connsiteY12" fmla="*/ 167640 h 201930"/>
                <a:gd name="connsiteX13" fmla="*/ 28194 w 224789"/>
                <a:gd name="connsiteY13" fmla="*/ 35052 h 201930"/>
                <a:gd name="connsiteX14" fmla="*/ 26670 w 224789"/>
                <a:gd name="connsiteY14" fmla="*/ 15240 h 201930"/>
                <a:gd name="connsiteX15" fmla="*/ 19811 w 224789"/>
                <a:gd name="connsiteY15" fmla="*/ 9144 h 201930"/>
                <a:gd name="connsiteX16" fmla="*/ 6095 w 224789"/>
                <a:gd name="connsiteY16" fmla="*/ 6096 h 201930"/>
                <a:gd name="connsiteX17" fmla="*/ 0 w 224789"/>
                <a:gd name="connsiteY17" fmla="*/ 6096 h 201930"/>
                <a:gd name="connsiteX18" fmla="*/ 0 w 224789"/>
                <a:gd name="connsiteY18" fmla="*/ 0 h 201930"/>
                <a:gd name="connsiteX19" fmla="*/ 105155 w 224789"/>
                <a:gd name="connsiteY19" fmla="*/ 0 h 201930"/>
                <a:gd name="connsiteX20" fmla="*/ 105155 w 224789"/>
                <a:gd name="connsiteY20" fmla="*/ 6096 h 201930"/>
                <a:gd name="connsiteX21" fmla="*/ 98298 w 224789"/>
                <a:gd name="connsiteY21" fmla="*/ 6096 h 201930"/>
                <a:gd name="connsiteX22" fmla="*/ 84582 w 224789"/>
                <a:gd name="connsiteY22" fmla="*/ 9144 h 201930"/>
                <a:gd name="connsiteX23" fmla="*/ 78486 w 224789"/>
                <a:gd name="connsiteY23" fmla="*/ 16002 h 201930"/>
                <a:gd name="connsiteX24" fmla="*/ 76961 w 224789"/>
                <a:gd name="connsiteY24" fmla="*/ 35052 h 201930"/>
                <a:gd name="connsiteX25" fmla="*/ 76961 w 224789"/>
                <a:gd name="connsiteY25" fmla="*/ 92202 h 201930"/>
                <a:gd name="connsiteX26" fmla="*/ 147827 w 224789"/>
                <a:gd name="connsiteY26" fmla="*/ 92202 h 201930"/>
                <a:gd name="connsiteX27" fmla="*/ 147827 w 224789"/>
                <a:gd name="connsiteY27" fmla="*/ 35052 h 201930"/>
                <a:gd name="connsiteX28" fmla="*/ 146304 w 224789"/>
                <a:gd name="connsiteY28" fmla="*/ 15240 h 201930"/>
                <a:gd name="connsiteX29" fmla="*/ 139445 w 224789"/>
                <a:gd name="connsiteY29" fmla="*/ 9144 h 201930"/>
                <a:gd name="connsiteX30" fmla="*/ 125730 w 224789"/>
                <a:gd name="connsiteY30" fmla="*/ 6096 h 201930"/>
                <a:gd name="connsiteX31" fmla="*/ 119633 w 224789"/>
                <a:gd name="connsiteY31" fmla="*/ 6096 h 201930"/>
                <a:gd name="connsiteX32" fmla="*/ 119633 w 224789"/>
                <a:gd name="connsiteY32" fmla="*/ 0 h 201930"/>
                <a:gd name="connsiteX33" fmla="*/ 224789 w 224789"/>
                <a:gd name="connsiteY33" fmla="*/ 0 h 201930"/>
                <a:gd name="connsiteX34" fmla="*/ 224789 w 224789"/>
                <a:gd name="connsiteY34" fmla="*/ 6096 h 201930"/>
                <a:gd name="connsiteX35" fmla="*/ 218694 w 224789"/>
                <a:gd name="connsiteY35" fmla="*/ 6096 h 201930"/>
                <a:gd name="connsiteX36" fmla="*/ 204216 w 224789"/>
                <a:gd name="connsiteY36" fmla="*/ 9144 h 201930"/>
                <a:gd name="connsiteX37" fmla="*/ 198120 w 224789"/>
                <a:gd name="connsiteY37" fmla="*/ 16002 h 201930"/>
                <a:gd name="connsiteX38" fmla="*/ 196595 w 224789"/>
                <a:gd name="connsiteY38" fmla="*/ 35052 h 201930"/>
                <a:gd name="connsiteX39" fmla="*/ 196595 w 224789"/>
                <a:gd name="connsiteY39" fmla="*/ 167640 h 201930"/>
                <a:gd name="connsiteX40" fmla="*/ 198120 w 224789"/>
                <a:gd name="connsiteY40" fmla="*/ 186690 h 201930"/>
                <a:gd name="connsiteX41" fmla="*/ 204977 w 224789"/>
                <a:gd name="connsiteY41" fmla="*/ 193547 h 201930"/>
                <a:gd name="connsiteX42" fmla="*/ 218694 w 224789"/>
                <a:gd name="connsiteY42" fmla="*/ 196596 h 201930"/>
                <a:gd name="connsiteX43" fmla="*/ 224789 w 224789"/>
                <a:gd name="connsiteY43" fmla="*/ 196596 h 201930"/>
                <a:gd name="connsiteX44" fmla="*/ 224789 w 224789"/>
                <a:gd name="connsiteY44" fmla="*/ 201929 h 201930"/>
                <a:gd name="connsiteX45" fmla="*/ 119633 w 224789"/>
                <a:gd name="connsiteY45" fmla="*/ 201929 h 201930"/>
                <a:gd name="connsiteX46" fmla="*/ 119633 w 224789"/>
                <a:gd name="connsiteY46" fmla="*/ 196596 h 201930"/>
                <a:gd name="connsiteX47" fmla="*/ 125730 w 224789"/>
                <a:gd name="connsiteY47" fmla="*/ 196596 h 201930"/>
                <a:gd name="connsiteX48" fmla="*/ 140208 w 224789"/>
                <a:gd name="connsiteY48" fmla="*/ 193547 h 201930"/>
                <a:gd name="connsiteX49" fmla="*/ 146304 w 224789"/>
                <a:gd name="connsiteY49" fmla="*/ 186690 h 201930"/>
                <a:gd name="connsiteX50" fmla="*/ 147827 w 224789"/>
                <a:gd name="connsiteY50" fmla="*/ 167640 h 201930"/>
                <a:gd name="connsiteX51" fmla="*/ 147827 w 224789"/>
                <a:gd name="connsiteY51" fmla="*/ 105155 h 201930"/>
                <a:gd name="connsiteX52" fmla="*/ 76961 w 224789"/>
                <a:gd name="connsiteY52" fmla="*/ 105155 h 2019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Lst>
              <a:rect l="l" t="t" r="r" b="b"/>
              <a:pathLst>
                <a:path w="224789" h="201930">
                  <a:moveTo>
                    <a:pt x="76961" y="105155"/>
                  </a:moveTo>
                  <a:lnTo>
                    <a:pt x="76961" y="167640"/>
                  </a:lnTo>
                  <a:cubicBezTo>
                    <a:pt x="76961" y="177546"/>
                    <a:pt x="76961" y="184403"/>
                    <a:pt x="78486" y="186690"/>
                  </a:cubicBezTo>
                  <a:cubicBezTo>
                    <a:pt x="79248" y="189738"/>
                    <a:pt x="81533" y="192023"/>
                    <a:pt x="85344" y="193547"/>
                  </a:cubicBezTo>
                  <a:cubicBezTo>
                    <a:pt x="88392" y="195834"/>
                    <a:pt x="92964" y="196596"/>
                    <a:pt x="98298" y="196596"/>
                  </a:cubicBezTo>
                  <a:lnTo>
                    <a:pt x="105155" y="196596"/>
                  </a:lnTo>
                  <a:lnTo>
                    <a:pt x="105155" y="201929"/>
                  </a:lnTo>
                  <a:lnTo>
                    <a:pt x="0" y="201929"/>
                  </a:lnTo>
                  <a:lnTo>
                    <a:pt x="0" y="196596"/>
                  </a:lnTo>
                  <a:lnTo>
                    <a:pt x="6095" y="196596"/>
                  </a:lnTo>
                  <a:cubicBezTo>
                    <a:pt x="12192" y="196596"/>
                    <a:pt x="16764" y="195834"/>
                    <a:pt x="20574" y="193547"/>
                  </a:cubicBezTo>
                  <a:cubicBezTo>
                    <a:pt x="22860" y="192023"/>
                    <a:pt x="25145" y="189738"/>
                    <a:pt x="26670" y="186690"/>
                  </a:cubicBezTo>
                  <a:cubicBezTo>
                    <a:pt x="27432" y="183641"/>
                    <a:pt x="28194" y="177546"/>
                    <a:pt x="28194" y="167640"/>
                  </a:cubicBezTo>
                  <a:lnTo>
                    <a:pt x="28194" y="35052"/>
                  </a:lnTo>
                  <a:cubicBezTo>
                    <a:pt x="28194" y="24384"/>
                    <a:pt x="27432" y="18288"/>
                    <a:pt x="26670" y="15240"/>
                  </a:cubicBezTo>
                  <a:cubicBezTo>
                    <a:pt x="25145" y="12953"/>
                    <a:pt x="22860" y="10667"/>
                    <a:pt x="19811" y="9144"/>
                  </a:cubicBezTo>
                  <a:cubicBezTo>
                    <a:pt x="16764" y="6858"/>
                    <a:pt x="12192" y="6096"/>
                    <a:pt x="6095" y="6096"/>
                  </a:cubicBezTo>
                  <a:lnTo>
                    <a:pt x="0" y="6096"/>
                  </a:lnTo>
                  <a:lnTo>
                    <a:pt x="0" y="0"/>
                  </a:lnTo>
                  <a:lnTo>
                    <a:pt x="105155" y="0"/>
                  </a:lnTo>
                  <a:lnTo>
                    <a:pt x="105155" y="6096"/>
                  </a:lnTo>
                  <a:lnTo>
                    <a:pt x="98298" y="6096"/>
                  </a:lnTo>
                  <a:cubicBezTo>
                    <a:pt x="92964" y="6096"/>
                    <a:pt x="87630" y="6858"/>
                    <a:pt x="84582" y="9144"/>
                  </a:cubicBezTo>
                  <a:cubicBezTo>
                    <a:pt x="81533" y="10667"/>
                    <a:pt x="80010" y="12953"/>
                    <a:pt x="78486" y="16002"/>
                  </a:cubicBezTo>
                  <a:cubicBezTo>
                    <a:pt x="76961" y="18288"/>
                    <a:pt x="76961" y="25146"/>
                    <a:pt x="76961" y="35052"/>
                  </a:cubicBezTo>
                  <a:lnTo>
                    <a:pt x="76961" y="92202"/>
                  </a:lnTo>
                  <a:lnTo>
                    <a:pt x="147827" y="92202"/>
                  </a:lnTo>
                  <a:lnTo>
                    <a:pt x="147827" y="35052"/>
                  </a:lnTo>
                  <a:cubicBezTo>
                    <a:pt x="147827" y="24384"/>
                    <a:pt x="147066" y="18288"/>
                    <a:pt x="146304" y="15240"/>
                  </a:cubicBezTo>
                  <a:cubicBezTo>
                    <a:pt x="145542" y="12953"/>
                    <a:pt x="143255" y="10667"/>
                    <a:pt x="139445" y="9144"/>
                  </a:cubicBezTo>
                  <a:cubicBezTo>
                    <a:pt x="136398" y="6858"/>
                    <a:pt x="131826" y="6096"/>
                    <a:pt x="125730" y="6096"/>
                  </a:cubicBezTo>
                  <a:lnTo>
                    <a:pt x="119633" y="6096"/>
                  </a:lnTo>
                  <a:lnTo>
                    <a:pt x="119633" y="0"/>
                  </a:lnTo>
                  <a:lnTo>
                    <a:pt x="224789" y="0"/>
                  </a:lnTo>
                  <a:lnTo>
                    <a:pt x="224789" y="6096"/>
                  </a:lnTo>
                  <a:lnTo>
                    <a:pt x="218694" y="6096"/>
                  </a:lnTo>
                  <a:cubicBezTo>
                    <a:pt x="212598" y="6096"/>
                    <a:pt x="208026" y="6858"/>
                    <a:pt x="204216" y="9144"/>
                  </a:cubicBezTo>
                  <a:cubicBezTo>
                    <a:pt x="201930" y="10667"/>
                    <a:pt x="199644" y="12953"/>
                    <a:pt x="198120" y="16002"/>
                  </a:cubicBezTo>
                  <a:cubicBezTo>
                    <a:pt x="197358" y="18288"/>
                    <a:pt x="196595" y="25146"/>
                    <a:pt x="196595" y="35052"/>
                  </a:cubicBezTo>
                  <a:lnTo>
                    <a:pt x="196595" y="167640"/>
                  </a:lnTo>
                  <a:cubicBezTo>
                    <a:pt x="196595" y="177546"/>
                    <a:pt x="197358" y="184403"/>
                    <a:pt x="198120" y="186690"/>
                  </a:cubicBezTo>
                  <a:cubicBezTo>
                    <a:pt x="198882" y="189738"/>
                    <a:pt x="201167" y="192023"/>
                    <a:pt x="204977" y="193547"/>
                  </a:cubicBezTo>
                  <a:cubicBezTo>
                    <a:pt x="208026" y="195834"/>
                    <a:pt x="212598" y="196596"/>
                    <a:pt x="218694" y="196596"/>
                  </a:cubicBezTo>
                  <a:lnTo>
                    <a:pt x="224789" y="196596"/>
                  </a:lnTo>
                  <a:lnTo>
                    <a:pt x="224789" y="201929"/>
                  </a:lnTo>
                  <a:lnTo>
                    <a:pt x="119633" y="201929"/>
                  </a:lnTo>
                  <a:lnTo>
                    <a:pt x="119633" y="196596"/>
                  </a:lnTo>
                  <a:lnTo>
                    <a:pt x="125730" y="196596"/>
                  </a:lnTo>
                  <a:cubicBezTo>
                    <a:pt x="131826" y="196596"/>
                    <a:pt x="136398" y="195834"/>
                    <a:pt x="140208" y="193547"/>
                  </a:cubicBezTo>
                  <a:cubicBezTo>
                    <a:pt x="142494" y="192023"/>
                    <a:pt x="144780" y="189738"/>
                    <a:pt x="146304" y="186690"/>
                  </a:cubicBezTo>
                  <a:cubicBezTo>
                    <a:pt x="147066" y="183641"/>
                    <a:pt x="147827" y="177546"/>
                    <a:pt x="147827" y="167640"/>
                  </a:cubicBezTo>
                  <a:lnTo>
                    <a:pt x="147827" y="105155"/>
                  </a:lnTo>
                  <a:lnTo>
                    <a:pt x="76961" y="1051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n>
                  <a:solidFill>
                    <a:schemeClr val="tx1"/>
                  </a:solidFill>
                </a:ln>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20" name="Freeform 3"/>
            <p:cNvSpPr/>
            <p:nvPr/>
          </p:nvSpPr>
          <p:spPr>
            <a:xfrm>
              <a:off x="2939989" y="3557030"/>
              <a:ext cx="192074" cy="211220"/>
            </a:xfrm>
            <a:custGeom>
              <a:avLst/>
              <a:gdLst>
                <a:gd name="connsiteX0" fmla="*/ 191261 w 191261"/>
                <a:gd name="connsiteY0" fmla="*/ 0 h 211073"/>
                <a:gd name="connsiteX1" fmla="*/ 191261 w 191261"/>
                <a:gd name="connsiteY1" fmla="*/ 70103 h 211073"/>
                <a:gd name="connsiteX2" fmla="*/ 185165 w 191261"/>
                <a:gd name="connsiteY2" fmla="*/ 70103 h 211073"/>
                <a:gd name="connsiteX3" fmla="*/ 160781 w 191261"/>
                <a:gd name="connsiteY3" fmla="*/ 28193 h 211073"/>
                <a:gd name="connsiteX4" fmla="*/ 120395 w 191261"/>
                <a:gd name="connsiteY4" fmla="*/ 13715 h 211073"/>
                <a:gd name="connsiteX5" fmla="*/ 85344 w 191261"/>
                <a:gd name="connsiteY5" fmla="*/ 24383 h 211073"/>
                <a:gd name="connsiteX6" fmla="*/ 62483 w 191261"/>
                <a:gd name="connsiteY6" fmla="*/ 53339 h 211073"/>
                <a:gd name="connsiteX7" fmla="*/ 53339 w 191261"/>
                <a:gd name="connsiteY7" fmla="*/ 102869 h 211073"/>
                <a:gd name="connsiteX8" fmla="*/ 60197 w 191261"/>
                <a:gd name="connsiteY8" fmla="*/ 152400 h 211073"/>
                <a:gd name="connsiteX9" fmla="*/ 81533 w 191261"/>
                <a:gd name="connsiteY9" fmla="*/ 185927 h 211073"/>
                <a:gd name="connsiteX10" fmla="*/ 119633 w 191261"/>
                <a:gd name="connsiteY10" fmla="*/ 197357 h 211073"/>
                <a:gd name="connsiteX11" fmla="*/ 153923 w 191261"/>
                <a:gd name="connsiteY11" fmla="*/ 188975 h 211073"/>
                <a:gd name="connsiteX12" fmla="*/ 187451 w 191261"/>
                <a:gd name="connsiteY12" fmla="*/ 160019 h 211073"/>
                <a:gd name="connsiteX13" fmla="*/ 187451 w 191261"/>
                <a:gd name="connsiteY13" fmla="*/ 177545 h 211073"/>
                <a:gd name="connsiteX14" fmla="*/ 152400 w 191261"/>
                <a:gd name="connsiteY14" fmla="*/ 203453 h 211073"/>
                <a:gd name="connsiteX15" fmla="*/ 109727 w 191261"/>
                <a:gd name="connsiteY15" fmla="*/ 211073 h 211073"/>
                <a:gd name="connsiteX16" fmla="*/ 51815 w 191261"/>
                <a:gd name="connsiteY16" fmla="*/ 198119 h 211073"/>
                <a:gd name="connsiteX17" fmla="*/ 12953 w 191261"/>
                <a:gd name="connsiteY17" fmla="*/ 160781 h 211073"/>
                <a:gd name="connsiteX18" fmla="*/ 0 w 191261"/>
                <a:gd name="connsiteY18" fmla="*/ 109727 h 211073"/>
                <a:gd name="connsiteX19" fmla="*/ 14477 w 191261"/>
                <a:gd name="connsiteY19" fmla="*/ 54863 h 211073"/>
                <a:gd name="connsiteX20" fmla="*/ 55625 w 191261"/>
                <a:gd name="connsiteY20" fmla="*/ 14477 h 211073"/>
                <a:gd name="connsiteX21" fmla="*/ 109727 w 191261"/>
                <a:gd name="connsiteY21" fmla="*/ 0 h 211073"/>
                <a:gd name="connsiteX22" fmla="*/ 155447 w 191261"/>
                <a:gd name="connsiteY22" fmla="*/ 9905 h 211073"/>
                <a:gd name="connsiteX23" fmla="*/ 172211 w 191261"/>
                <a:gd name="connsiteY23" fmla="*/ 15239 h 211073"/>
                <a:gd name="connsiteX24" fmla="*/ 180594 w 191261"/>
                <a:gd name="connsiteY24" fmla="*/ 11429 h 211073"/>
                <a:gd name="connsiteX25" fmla="*/ 185165 w 191261"/>
                <a:gd name="connsiteY25" fmla="*/ 0 h 211073"/>
                <a:gd name="connsiteX26" fmla="*/ 191261 w 191261"/>
                <a:gd name="connsiteY26" fmla="*/ 0 h 21107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Lst>
              <a:rect l="l" t="t" r="r" b="b"/>
              <a:pathLst>
                <a:path w="191261" h="211073">
                  <a:moveTo>
                    <a:pt x="191261" y="0"/>
                  </a:moveTo>
                  <a:lnTo>
                    <a:pt x="191261" y="70103"/>
                  </a:lnTo>
                  <a:lnTo>
                    <a:pt x="185165" y="70103"/>
                  </a:lnTo>
                  <a:cubicBezTo>
                    <a:pt x="180594" y="51815"/>
                    <a:pt x="172973" y="38100"/>
                    <a:pt x="160781" y="28193"/>
                  </a:cubicBezTo>
                  <a:cubicBezTo>
                    <a:pt x="148589" y="18287"/>
                    <a:pt x="135635" y="13715"/>
                    <a:pt x="120395" y="13715"/>
                  </a:cubicBezTo>
                  <a:cubicBezTo>
                    <a:pt x="107441" y="13715"/>
                    <a:pt x="96011" y="17525"/>
                    <a:pt x="85344" y="24383"/>
                  </a:cubicBezTo>
                  <a:cubicBezTo>
                    <a:pt x="75437" y="32003"/>
                    <a:pt x="67817" y="41147"/>
                    <a:pt x="62483" y="53339"/>
                  </a:cubicBezTo>
                  <a:cubicBezTo>
                    <a:pt x="56387" y="67817"/>
                    <a:pt x="53339" y="84581"/>
                    <a:pt x="53339" y="102869"/>
                  </a:cubicBezTo>
                  <a:cubicBezTo>
                    <a:pt x="53339" y="121157"/>
                    <a:pt x="55625" y="137159"/>
                    <a:pt x="60197" y="152400"/>
                  </a:cubicBezTo>
                  <a:cubicBezTo>
                    <a:pt x="64769" y="166877"/>
                    <a:pt x="71627" y="178307"/>
                    <a:pt x="81533" y="185927"/>
                  </a:cubicBezTo>
                  <a:cubicBezTo>
                    <a:pt x="91439" y="193547"/>
                    <a:pt x="103631" y="197357"/>
                    <a:pt x="119633" y="197357"/>
                  </a:cubicBezTo>
                  <a:cubicBezTo>
                    <a:pt x="131825" y="197357"/>
                    <a:pt x="144017" y="194309"/>
                    <a:pt x="153923" y="188975"/>
                  </a:cubicBezTo>
                  <a:cubicBezTo>
                    <a:pt x="164591" y="183641"/>
                    <a:pt x="176022" y="173735"/>
                    <a:pt x="187451" y="160019"/>
                  </a:cubicBezTo>
                  <a:lnTo>
                    <a:pt x="187451" y="177545"/>
                  </a:lnTo>
                  <a:cubicBezTo>
                    <a:pt x="176022" y="189737"/>
                    <a:pt x="164591" y="198119"/>
                    <a:pt x="152400" y="203453"/>
                  </a:cubicBezTo>
                  <a:cubicBezTo>
                    <a:pt x="140207" y="208787"/>
                    <a:pt x="125729" y="211073"/>
                    <a:pt x="109727" y="211073"/>
                  </a:cubicBezTo>
                  <a:cubicBezTo>
                    <a:pt x="87629" y="211073"/>
                    <a:pt x="68579" y="207263"/>
                    <a:pt x="51815" y="198119"/>
                  </a:cubicBezTo>
                  <a:cubicBezTo>
                    <a:pt x="35051" y="189737"/>
                    <a:pt x="22097" y="177545"/>
                    <a:pt x="12953" y="160781"/>
                  </a:cubicBezTo>
                  <a:cubicBezTo>
                    <a:pt x="3809" y="144779"/>
                    <a:pt x="0" y="128015"/>
                    <a:pt x="0" y="109727"/>
                  </a:cubicBezTo>
                  <a:cubicBezTo>
                    <a:pt x="0" y="89915"/>
                    <a:pt x="4572" y="72389"/>
                    <a:pt x="14477" y="54863"/>
                  </a:cubicBezTo>
                  <a:cubicBezTo>
                    <a:pt x="25145" y="37337"/>
                    <a:pt x="38100" y="24383"/>
                    <a:pt x="55625" y="14477"/>
                  </a:cubicBezTo>
                  <a:cubicBezTo>
                    <a:pt x="72389" y="5333"/>
                    <a:pt x="90677" y="0"/>
                    <a:pt x="109727" y="0"/>
                  </a:cubicBezTo>
                  <a:cubicBezTo>
                    <a:pt x="124205" y="0"/>
                    <a:pt x="139445" y="3047"/>
                    <a:pt x="155447" y="9905"/>
                  </a:cubicBezTo>
                  <a:cubicBezTo>
                    <a:pt x="163829" y="12953"/>
                    <a:pt x="169925" y="15239"/>
                    <a:pt x="172211" y="15239"/>
                  </a:cubicBezTo>
                  <a:cubicBezTo>
                    <a:pt x="176022" y="15239"/>
                    <a:pt x="178307" y="13715"/>
                    <a:pt x="180594" y="11429"/>
                  </a:cubicBezTo>
                  <a:cubicBezTo>
                    <a:pt x="182879" y="9143"/>
                    <a:pt x="184403" y="5333"/>
                    <a:pt x="185165" y="0"/>
                  </a:cubicBezTo>
                  <a:lnTo>
                    <a:pt x="191261"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21" name="Freeform 3"/>
            <p:cNvSpPr/>
            <p:nvPr/>
          </p:nvSpPr>
          <p:spPr>
            <a:xfrm>
              <a:off x="3590818" y="3518915"/>
              <a:ext cx="190486" cy="211220"/>
            </a:xfrm>
            <a:custGeom>
              <a:avLst/>
              <a:gdLst>
                <a:gd name="connsiteX0" fmla="*/ 191261 w 191262"/>
                <a:gd name="connsiteY0" fmla="*/ 0 h 211074"/>
                <a:gd name="connsiteX1" fmla="*/ 191261 w 191262"/>
                <a:gd name="connsiteY1" fmla="*/ 70104 h 211074"/>
                <a:gd name="connsiteX2" fmla="*/ 185928 w 191262"/>
                <a:gd name="connsiteY2" fmla="*/ 70104 h 211074"/>
                <a:gd name="connsiteX3" fmla="*/ 161544 w 191262"/>
                <a:gd name="connsiteY3" fmla="*/ 28194 h 211074"/>
                <a:gd name="connsiteX4" fmla="*/ 121158 w 191262"/>
                <a:gd name="connsiteY4" fmla="*/ 13716 h 211074"/>
                <a:gd name="connsiteX5" fmla="*/ 86105 w 191262"/>
                <a:gd name="connsiteY5" fmla="*/ 24384 h 211074"/>
                <a:gd name="connsiteX6" fmla="*/ 63246 w 191262"/>
                <a:gd name="connsiteY6" fmla="*/ 52578 h 211074"/>
                <a:gd name="connsiteX7" fmla="*/ 54102 w 191262"/>
                <a:gd name="connsiteY7" fmla="*/ 102870 h 211074"/>
                <a:gd name="connsiteX8" fmla="*/ 60197 w 191262"/>
                <a:gd name="connsiteY8" fmla="*/ 152400 h 211074"/>
                <a:gd name="connsiteX9" fmla="*/ 82296 w 191262"/>
                <a:gd name="connsiteY9" fmla="*/ 185928 h 211074"/>
                <a:gd name="connsiteX10" fmla="*/ 119634 w 191262"/>
                <a:gd name="connsiteY10" fmla="*/ 197358 h 211074"/>
                <a:gd name="connsiteX11" fmla="*/ 154685 w 191262"/>
                <a:gd name="connsiteY11" fmla="*/ 188976 h 211074"/>
                <a:gd name="connsiteX12" fmla="*/ 188214 w 191262"/>
                <a:gd name="connsiteY12" fmla="*/ 160020 h 211074"/>
                <a:gd name="connsiteX13" fmla="*/ 188214 w 191262"/>
                <a:gd name="connsiteY13" fmla="*/ 177546 h 211074"/>
                <a:gd name="connsiteX14" fmla="*/ 153161 w 191262"/>
                <a:gd name="connsiteY14" fmla="*/ 203454 h 211074"/>
                <a:gd name="connsiteX15" fmla="*/ 109728 w 191262"/>
                <a:gd name="connsiteY15" fmla="*/ 211074 h 211074"/>
                <a:gd name="connsiteX16" fmla="*/ 52578 w 191262"/>
                <a:gd name="connsiteY16" fmla="*/ 198120 h 211074"/>
                <a:gd name="connsiteX17" fmla="*/ 13715 w 191262"/>
                <a:gd name="connsiteY17" fmla="*/ 160782 h 211074"/>
                <a:gd name="connsiteX18" fmla="*/ 0 w 191262"/>
                <a:gd name="connsiteY18" fmla="*/ 109728 h 211074"/>
                <a:gd name="connsiteX19" fmla="*/ 15240 w 191262"/>
                <a:gd name="connsiteY19" fmla="*/ 54864 h 211074"/>
                <a:gd name="connsiteX20" fmla="*/ 56388 w 191262"/>
                <a:gd name="connsiteY20" fmla="*/ 14478 h 211074"/>
                <a:gd name="connsiteX21" fmla="*/ 110490 w 191262"/>
                <a:gd name="connsiteY21" fmla="*/ 0 h 211074"/>
                <a:gd name="connsiteX22" fmla="*/ 155447 w 191262"/>
                <a:gd name="connsiteY22" fmla="*/ 9144 h 211074"/>
                <a:gd name="connsiteX23" fmla="*/ 172973 w 191262"/>
                <a:gd name="connsiteY23" fmla="*/ 14478 h 211074"/>
                <a:gd name="connsiteX24" fmla="*/ 181355 w 191262"/>
                <a:gd name="connsiteY24" fmla="*/ 11430 h 211074"/>
                <a:gd name="connsiteX25" fmla="*/ 185928 w 191262"/>
                <a:gd name="connsiteY25" fmla="*/ 0 h 211074"/>
                <a:gd name="connsiteX26" fmla="*/ 191261 w 191262"/>
                <a:gd name="connsiteY26" fmla="*/ 0 h 21107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Lst>
              <a:rect l="l" t="t" r="r" b="b"/>
              <a:pathLst>
                <a:path w="191262" h="211074">
                  <a:moveTo>
                    <a:pt x="191261" y="0"/>
                  </a:moveTo>
                  <a:lnTo>
                    <a:pt x="191261" y="70104"/>
                  </a:lnTo>
                  <a:lnTo>
                    <a:pt x="185928" y="70104"/>
                  </a:lnTo>
                  <a:cubicBezTo>
                    <a:pt x="181355" y="51816"/>
                    <a:pt x="172973" y="38100"/>
                    <a:pt x="161544" y="28194"/>
                  </a:cubicBezTo>
                  <a:cubicBezTo>
                    <a:pt x="149352" y="18288"/>
                    <a:pt x="135635" y="13716"/>
                    <a:pt x="121158" y="13716"/>
                  </a:cubicBezTo>
                  <a:cubicBezTo>
                    <a:pt x="108203" y="13716"/>
                    <a:pt x="96773" y="17526"/>
                    <a:pt x="86105" y="24384"/>
                  </a:cubicBezTo>
                  <a:cubicBezTo>
                    <a:pt x="75438" y="32004"/>
                    <a:pt x="67817" y="41148"/>
                    <a:pt x="63246" y="52578"/>
                  </a:cubicBezTo>
                  <a:cubicBezTo>
                    <a:pt x="57150" y="67818"/>
                    <a:pt x="54102" y="84582"/>
                    <a:pt x="54102" y="102870"/>
                  </a:cubicBezTo>
                  <a:cubicBezTo>
                    <a:pt x="54102" y="121158"/>
                    <a:pt x="56388" y="137160"/>
                    <a:pt x="60197" y="152400"/>
                  </a:cubicBezTo>
                  <a:cubicBezTo>
                    <a:pt x="64770" y="166878"/>
                    <a:pt x="72390" y="178308"/>
                    <a:pt x="82296" y="185928"/>
                  </a:cubicBezTo>
                  <a:cubicBezTo>
                    <a:pt x="91440" y="193548"/>
                    <a:pt x="104394" y="197358"/>
                    <a:pt x="119634" y="197358"/>
                  </a:cubicBezTo>
                  <a:cubicBezTo>
                    <a:pt x="132588" y="197358"/>
                    <a:pt x="144017" y="194310"/>
                    <a:pt x="154685" y="188976"/>
                  </a:cubicBezTo>
                  <a:cubicBezTo>
                    <a:pt x="165353" y="183642"/>
                    <a:pt x="176784" y="173736"/>
                    <a:pt x="188214" y="160020"/>
                  </a:cubicBezTo>
                  <a:lnTo>
                    <a:pt x="188214" y="177546"/>
                  </a:lnTo>
                  <a:cubicBezTo>
                    <a:pt x="176784" y="189738"/>
                    <a:pt x="165353" y="198120"/>
                    <a:pt x="153161" y="203454"/>
                  </a:cubicBezTo>
                  <a:cubicBezTo>
                    <a:pt x="140208" y="208788"/>
                    <a:pt x="126491" y="211074"/>
                    <a:pt x="109728" y="211074"/>
                  </a:cubicBezTo>
                  <a:cubicBezTo>
                    <a:pt x="88391" y="211074"/>
                    <a:pt x="69341" y="207264"/>
                    <a:pt x="52578" y="198120"/>
                  </a:cubicBezTo>
                  <a:cubicBezTo>
                    <a:pt x="35814" y="189738"/>
                    <a:pt x="22859" y="177546"/>
                    <a:pt x="13715" y="160782"/>
                  </a:cubicBezTo>
                  <a:cubicBezTo>
                    <a:pt x="4572" y="144780"/>
                    <a:pt x="0" y="128016"/>
                    <a:pt x="0" y="109728"/>
                  </a:cubicBezTo>
                  <a:cubicBezTo>
                    <a:pt x="0" y="89916"/>
                    <a:pt x="5334" y="71628"/>
                    <a:pt x="15240" y="54864"/>
                  </a:cubicBezTo>
                  <a:cubicBezTo>
                    <a:pt x="25146" y="37338"/>
                    <a:pt x="38861" y="24384"/>
                    <a:pt x="56388" y="14478"/>
                  </a:cubicBezTo>
                  <a:cubicBezTo>
                    <a:pt x="73152" y="5334"/>
                    <a:pt x="91440" y="0"/>
                    <a:pt x="110490" y="0"/>
                  </a:cubicBezTo>
                  <a:cubicBezTo>
                    <a:pt x="124967" y="0"/>
                    <a:pt x="139446" y="3048"/>
                    <a:pt x="155447" y="9144"/>
                  </a:cubicBezTo>
                  <a:cubicBezTo>
                    <a:pt x="164591" y="12954"/>
                    <a:pt x="170688" y="14478"/>
                    <a:pt x="172973" y="14478"/>
                  </a:cubicBezTo>
                  <a:cubicBezTo>
                    <a:pt x="176022" y="14478"/>
                    <a:pt x="179070" y="13716"/>
                    <a:pt x="181355" y="11430"/>
                  </a:cubicBezTo>
                  <a:cubicBezTo>
                    <a:pt x="183641" y="9144"/>
                    <a:pt x="185165" y="5334"/>
                    <a:pt x="185928" y="0"/>
                  </a:cubicBezTo>
                  <a:lnTo>
                    <a:pt x="191261"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22" name="Freeform 3"/>
            <p:cNvSpPr/>
            <p:nvPr/>
          </p:nvSpPr>
          <p:spPr>
            <a:xfrm>
              <a:off x="3803527" y="3523680"/>
              <a:ext cx="225409" cy="201690"/>
            </a:xfrm>
            <a:custGeom>
              <a:avLst/>
              <a:gdLst>
                <a:gd name="connsiteX0" fmla="*/ 76962 w 224790"/>
                <a:gd name="connsiteY0" fmla="*/ 105155 h 201930"/>
                <a:gd name="connsiteX1" fmla="*/ 76962 w 224790"/>
                <a:gd name="connsiteY1" fmla="*/ 167640 h 201930"/>
                <a:gd name="connsiteX2" fmla="*/ 78486 w 224790"/>
                <a:gd name="connsiteY2" fmla="*/ 186690 h 201930"/>
                <a:gd name="connsiteX3" fmla="*/ 85344 w 224790"/>
                <a:gd name="connsiteY3" fmla="*/ 193547 h 201930"/>
                <a:gd name="connsiteX4" fmla="*/ 99060 w 224790"/>
                <a:gd name="connsiteY4" fmla="*/ 196596 h 201930"/>
                <a:gd name="connsiteX5" fmla="*/ 105155 w 224790"/>
                <a:gd name="connsiteY5" fmla="*/ 196596 h 201930"/>
                <a:gd name="connsiteX6" fmla="*/ 105155 w 224790"/>
                <a:gd name="connsiteY6" fmla="*/ 201929 h 201930"/>
                <a:gd name="connsiteX7" fmla="*/ 0 w 224790"/>
                <a:gd name="connsiteY7" fmla="*/ 201929 h 201930"/>
                <a:gd name="connsiteX8" fmla="*/ 0 w 224790"/>
                <a:gd name="connsiteY8" fmla="*/ 196596 h 201930"/>
                <a:gd name="connsiteX9" fmla="*/ 6858 w 224790"/>
                <a:gd name="connsiteY9" fmla="*/ 196596 h 201930"/>
                <a:gd name="connsiteX10" fmla="*/ 20574 w 224790"/>
                <a:gd name="connsiteY10" fmla="*/ 193547 h 201930"/>
                <a:gd name="connsiteX11" fmla="*/ 26670 w 224790"/>
                <a:gd name="connsiteY11" fmla="*/ 185927 h 201930"/>
                <a:gd name="connsiteX12" fmla="*/ 28194 w 224790"/>
                <a:gd name="connsiteY12" fmla="*/ 167640 h 201930"/>
                <a:gd name="connsiteX13" fmla="*/ 28194 w 224790"/>
                <a:gd name="connsiteY13" fmla="*/ 35052 h 201930"/>
                <a:gd name="connsiteX14" fmla="*/ 26670 w 224790"/>
                <a:gd name="connsiteY14" fmla="*/ 15240 h 201930"/>
                <a:gd name="connsiteX15" fmla="*/ 19812 w 224790"/>
                <a:gd name="connsiteY15" fmla="*/ 8382 h 201930"/>
                <a:gd name="connsiteX16" fmla="*/ 6858 w 224790"/>
                <a:gd name="connsiteY16" fmla="*/ 6096 h 201930"/>
                <a:gd name="connsiteX17" fmla="*/ 0 w 224790"/>
                <a:gd name="connsiteY17" fmla="*/ 6096 h 201930"/>
                <a:gd name="connsiteX18" fmla="*/ 0 w 224790"/>
                <a:gd name="connsiteY18" fmla="*/ 0 h 201930"/>
                <a:gd name="connsiteX19" fmla="*/ 105155 w 224790"/>
                <a:gd name="connsiteY19" fmla="*/ 0 h 201930"/>
                <a:gd name="connsiteX20" fmla="*/ 105155 w 224790"/>
                <a:gd name="connsiteY20" fmla="*/ 6096 h 201930"/>
                <a:gd name="connsiteX21" fmla="*/ 99060 w 224790"/>
                <a:gd name="connsiteY21" fmla="*/ 6096 h 201930"/>
                <a:gd name="connsiteX22" fmla="*/ 84582 w 224790"/>
                <a:gd name="connsiteY22" fmla="*/ 9144 h 201930"/>
                <a:gd name="connsiteX23" fmla="*/ 78486 w 224790"/>
                <a:gd name="connsiteY23" fmla="*/ 16002 h 201930"/>
                <a:gd name="connsiteX24" fmla="*/ 76962 w 224790"/>
                <a:gd name="connsiteY24" fmla="*/ 35052 h 201930"/>
                <a:gd name="connsiteX25" fmla="*/ 76962 w 224790"/>
                <a:gd name="connsiteY25" fmla="*/ 92202 h 201930"/>
                <a:gd name="connsiteX26" fmla="*/ 147828 w 224790"/>
                <a:gd name="connsiteY26" fmla="*/ 92202 h 201930"/>
                <a:gd name="connsiteX27" fmla="*/ 147828 w 224790"/>
                <a:gd name="connsiteY27" fmla="*/ 35052 h 201930"/>
                <a:gd name="connsiteX28" fmla="*/ 146304 w 224790"/>
                <a:gd name="connsiteY28" fmla="*/ 15240 h 201930"/>
                <a:gd name="connsiteX29" fmla="*/ 139446 w 224790"/>
                <a:gd name="connsiteY29" fmla="*/ 8382 h 201930"/>
                <a:gd name="connsiteX30" fmla="*/ 126492 w 224790"/>
                <a:gd name="connsiteY30" fmla="*/ 6096 h 201930"/>
                <a:gd name="connsiteX31" fmla="*/ 119634 w 224790"/>
                <a:gd name="connsiteY31" fmla="*/ 6096 h 201930"/>
                <a:gd name="connsiteX32" fmla="*/ 119634 w 224790"/>
                <a:gd name="connsiteY32" fmla="*/ 0 h 201930"/>
                <a:gd name="connsiteX33" fmla="*/ 224790 w 224790"/>
                <a:gd name="connsiteY33" fmla="*/ 0 h 201930"/>
                <a:gd name="connsiteX34" fmla="*/ 224790 w 224790"/>
                <a:gd name="connsiteY34" fmla="*/ 6096 h 201930"/>
                <a:gd name="connsiteX35" fmla="*/ 218694 w 224790"/>
                <a:gd name="connsiteY35" fmla="*/ 6096 h 201930"/>
                <a:gd name="connsiteX36" fmla="*/ 204216 w 224790"/>
                <a:gd name="connsiteY36" fmla="*/ 9144 h 201930"/>
                <a:gd name="connsiteX37" fmla="*/ 198120 w 224790"/>
                <a:gd name="connsiteY37" fmla="*/ 16002 h 201930"/>
                <a:gd name="connsiteX38" fmla="*/ 196596 w 224790"/>
                <a:gd name="connsiteY38" fmla="*/ 35052 h 201930"/>
                <a:gd name="connsiteX39" fmla="*/ 196596 w 224790"/>
                <a:gd name="connsiteY39" fmla="*/ 167640 h 201930"/>
                <a:gd name="connsiteX40" fmla="*/ 198120 w 224790"/>
                <a:gd name="connsiteY40" fmla="*/ 186690 h 201930"/>
                <a:gd name="connsiteX41" fmla="*/ 204978 w 224790"/>
                <a:gd name="connsiteY41" fmla="*/ 193547 h 201930"/>
                <a:gd name="connsiteX42" fmla="*/ 218694 w 224790"/>
                <a:gd name="connsiteY42" fmla="*/ 196596 h 201930"/>
                <a:gd name="connsiteX43" fmla="*/ 224790 w 224790"/>
                <a:gd name="connsiteY43" fmla="*/ 196596 h 201930"/>
                <a:gd name="connsiteX44" fmla="*/ 224790 w 224790"/>
                <a:gd name="connsiteY44" fmla="*/ 201929 h 201930"/>
                <a:gd name="connsiteX45" fmla="*/ 119634 w 224790"/>
                <a:gd name="connsiteY45" fmla="*/ 201929 h 201930"/>
                <a:gd name="connsiteX46" fmla="*/ 119634 w 224790"/>
                <a:gd name="connsiteY46" fmla="*/ 196596 h 201930"/>
                <a:gd name="connsiteX47" fmla="*/ 126492 w 224790"/>
                <a:gd name="connsiteY47" fmla="*/ 196596 h 201930"/>
                <a:gd name="connsiteX48" fmla="*/ 140208 w 224790"/>
                <a:gd name="connsiteY48" fmla="*/ 193547 h 201930"/>
                <a:gd name="connsiteX49" fmla="*/ 146304 w 224790"/>
                <a:gd name="connsiteY49" fmla="*/ 185927 h 201930"/>
                <a:gd name="connsiteX50" fmla="*/ 147828 w 224790"/>
                <a:gd name="connsiteY50" fmla="*/ 167640 h 201930"/>
                <a:gd name="connsiteX51" fmla="*/ 147828 w 224790"/>
                <a:gd name="connsiteY51" fmla="*/ 105155 h 201930"/>
                <a:gd name="connsiteX52" fmla="*/ 76962 w 224790"/>
                <a:gd name="connsiteY52" fmla="*/ 105155 h 2019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Lst>
              <a:rect l="l" t="t" r="r" b="b"/>
              <a:pathLst>
                <a:path w="224790" h="201930">
                  <a:moveTo>
                    <a:pt x="76962" y="105155"/>
                  </a:moveTo>
                  <a:lnTo>
                    <a:pt x="76962" y="167640"/>
                  </a:lnTo>
                  <a:cubicBezTo>
                    <a:pt x="76962" y="177546"/>
                    <a:pt x="77724" y="184403"/>
                    <a:pt x="78486" y="186690"/>
                  </a:cubicBezTo>
                  <a:cubicBezTo>
                    <a:pt x="80010" y="189738"/>
                    <a:pt x="81534" y="192023"/>
                    <a:pt x="85344" y="193547"/>
                  </a:cubicBezTo>
                  <a:cubicBezTo>
                    <a:pt x="88392" y="195833"/>
                    <a:pt x="92964" y="196596"/>
                    <a:pt x="99060" y="196596"/>
                  </a:cubicBezTo>
                  <a:lnTo>
                    <a:pt x="105155" y="196596"/>
                  </a:lnTo>
                  <a:lnTo>
                    <a:pt x="105155" y="201929"/>
                  </a:lnTo>
                  <a:lnTo>
                    <a:pt x="0" y="201929"/>
                  </a:lnTo>
                  <a:lnTo>
                    <a:pt x="0" y="196596"/>
                  </a:lnTo>
                  <a:lnTo>
                    <a:pt x="6858" y="196596"/>
                  </a:lnTo>
                  <a:cubicBezTo>
                    <a:pt x="12192" y="196596"/>
                    <a:pt x="16764" y="195833"/>
                    <a:pt x="20574" y="193547"/>
                  </a:cubicBezTo>
                  <a:cubicBezTo>
                    <a:pt x="23622" y="192023"/>
                    <a:pt x="25146" y="189738"/>
                    <a:pt x="26670" y="185927"/>
                  </a:cubicBezTo>
                  <a:cubicBezTo>
                    <a:pt x="27432" y="183641"/>
                    <a:pt x="28194" y="177546"/>
                    <a:pt x="28194" y="167640"/>
                  </a:cubicBezTo>
                  <a:lnTo>
                    <a:pt x="28194" y="35052"/>
                  </a:lnTo>
                  <a:cubicBezTo>
                    <a:pt x="28194" y="24383"/>
                    <a:pt x="27432" y="18288"/>
                    <a:pt x="26670" y="15240"/>
                  </a:cubicBezTo>
                  <a:cubicBezTo>
                    <a:pt x="25908" y="12953"/>
                    <a:pt x="23622" y="10667"/>
                    <a:pt x="19812" y="8382"/>
                  </a:cubicBezTo>
                  <a:cubicBezTo>
                    <a:pt x="16764" y="6858"/>
                    <a:pt x="12192" y="6096"/>
                    <a:pt x="6858" y="6096"/>
                  </a:cubicBezTo>
                  <a:lnTo>
                    <a:pt x="0" y="6096"/>
                  </a:lnTo>
                  <a:lnTo>
                    <a:pt x="0" y="0"/>
                  </a:lnTo>
                  <a:lnTo>
                    <a:pt x="105155" y="0"/>
                  </a:lnTo>
                  <a:lnTo>
                    <a:pt x="105155" y="6096"/>
                  </a:lnTo>
                  <a:lnTo>
                    <a:pt x="99060" y="6096"/>
                  </a:lnTo>
                  <a:cubicBezTo>
                    <a:pt x="92964" y="6096"/>
                    <a:pt x="88392" y="6858"/>
                    <a:pt x="84582" y="9144"/>
                  </a:cubicBezTo>
                  <a:cubicBezTo>
                    <a:pt x="82296" y="10667"/>
                    <a:pt x="80010" y="12953"/>
                    <a:pt x="78486" y="16002"/>
                  </a:cubicBezTo>
                  <a:cubicBezTo>
                    <a:pt x="77724" y="18288"/>
                    <a:pt x="76962" y="24383"/>
                    <a:pt x="76962" y="35052"/>
                  </a:cubicBezTo>
                  <a:lnTo>
                    <a:pt x="76962" y="92202"/>
                  </a:lnTo>
                  <a:lnTo>
                    <a:pt x="147828" y="92202"/>
                  </a:lnTo>
                  <a:lnTo>
                    <a:pt x="147828" y="35052"/>
                  </a:lnTo>
                  <a:cubicBezTo>
                    <a:pt x="147828" y="24383"/>
                    <a:pt x="147828" y="18288"/>
                    <a:pt x="146304" y="15240"/>
                  </a:cubicBezTo>
                  <a:cubicBezTo>
                    <a:pt x="145542" y="12953"/>
                    <a:pt x="143255" y="10667"/>
                    <a:pt x="139446" y="8382"/>
                  </a:cubicBezTo>
                  <a:cubicBezTo>
                    <a:pt x="136398" y="6858"/>
                    <a:pt x="131826" y="6096"/>
                    <a:pt x="126492" y="6096"/>
                  </a:cubicBezTo>
                  <a:lnTo>
                    <a:pt x="119634" y="6096"/>
                  </a:lnTo>
                  <a:lnTo>
                    <a:pt x="119634" y="0"/>
                  </a:lnTo>
                  <a:lnTo>
                    <a:pt x="224790" y="0"/>
                  </a:lnTo>
                  <a:lnTo>
                    <a:pt x="224790" y="6096"/>
                  </a:lnTo>
                  <a:lnTo>
                    <a:pt x="218694" y="6096"/>
                  </a:lnTo>
                  <a:cubicBezTo>
                    <a:pt x="212598" y="6096"/>
                    <a:pt x="208026" y="6858"/>
                    <a:pt x="204216" y="9144"/>
                  </a:cubicBezTo>
                  <a:cubicBezTo>
                    <a:pt x="201930" y="10667"/>
                    <a:pt x="199644" y="12953"/>
                    <a:pt x="198120" y="16002"/>
                  </a:cubicBezTo>
                  <a:cubicBezTo>
                    <a:pt x="197358" y="18288"/>
                    <a:pt x="196596" y="24383"/>
                    <a:pt x="196596" y="35052"/>
                  </a:cubicBezTo>
                  <a:lnTo>
                    <a:pt x="196596" y="167640"/>
                  </a:lnTo>
                  <a:cubicBezTo>
                    <a:pt x="196596" y="177546"/>
                    <a:pt x="197358" y="184403"/>
                    <a:pt x="198120" y="186690"/>
                  </a:cubicBezTo>
                  <a:cubicBezTo>
                    <a:pt x="199644" y="189738"/>
                    <a:pt x="201930" y="192023"/>
                    <a:pt x="204978" y="193547"/>
                  </a:cubicBezTo>
                  <a:cubicBezTo>
                    <a:pt x="208026" y="195833"/>
                    <a:pt x="212598" y="196596"/>
                    <a:pt x="218694" y="196596"/>
                  </a:cubicBezTo>
                  <a:lnTo>
                    <a:pt x="224790" y="196596"/>
                  </a:lnTo>
                  <a:lnTo>
                    <a:pt x="224790" y="201929"/>
                  </a:lnTo>
                  <a:lnTo>
                    <a:pt x="119634" y="201929"/>
                  </a:lnTo>
                  <a:lnTo>
                    <a:pt x="119634" y="196596"/>
                  </a:lnTo>
                  <a:lnTo>
                    <a:pt x="126492" y="196596"/>
                  </a:lnTo>
                  <a:cubicBezTo>
                    <a:pt x="131826" y="196596"/>
                    <a:pt x="137160" y="195833"/>
                    <a:pt x="140208" y="193547"/>
                  </a:cubicBezTo>
                  <a:cubicBezTo>
                    <a:pt x="143255" y="192023"/>
                    <a:pt x="144780" y="189738"/>
                    <a:pt x="146304" y="185927"/>
                  </a:cubicBezTo>
                  <a:cubicBezTo>
                    <a:pt x="147828" y="183641"/>
                    <a:pt x="147828" y="177546"/>
                    <a:pt x="147828" y="167640"/>
                  </a:cubicBezTo>
                  <a:lnTo>
                    <a:pt x="147828" y="105155"/>
                  </a:lnTo>
                  <a:lnTo>
                    <a:pt x="76962" y="1051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23" name="Freeform 3"/>
            <p:cNvSpPr/>
            <p:nvPr/>
          </p:nvSpPr>
          <p:spPr>
            <a:xfrm>
              <a:off x="3159049" y="3611026"/>
              <a:ext cx="403196" cy="31762"/>
            </a:xfrm>
            <a:custGeom>
              <a:avLst/>
              <a:gdLst>
                <a:gd name="connsiteX0" fmla="*/ 15240 w 403098"/>
                <a:gd name="connsiteY0" fmla="*/ 0 h 31242"/>
                <a:gd name="connsiteX1" fmla="*/ 387095 w 403098"/>
                <a:gd name="connsiteY1" fmla="*/ 0 h 31242"/>
                <a:gd name="connsiteX2" fmla="*/ 403098 w 403098"/>
                <a:gd name="connsiteY2" fmla="*/ 16002 h 31242"/>
                <a:gd name="connsiteX3" fmla="*/ 387095 w 403098"/>
                <a:gd name="connsiteY3" fmla="*/ 31241 h 31242"/>
                <a:gd name="connsiteX4" fmla="*/ 15240 w 403098"/>
                <a:gd name="connsiteY4" fmla="*/ 31241 h 31242"/>
                <a:gd name="connsiteX5" fmla="*/ 0 w 403098"/>
                <a:gd name="connsiteY5" fmla="*/ 16002 h 31242"/>
                <a:gd name="connsiteX6" fmla="*/ 15240 w 403098"/>
                <a:gd name="connsiteY6" fmla="*/ 0 h 312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403098" h="31242">
                  <a:moveTo>
                    <a:pt x="15240" y="0"/>
                  </a:moveTo>
                  <a:lnTo>
                    <a:pt x="387095" y="0"/>
                  </a:lnTo>
                  <a:cubicBezTo>
                    <a:pt x="395477" y="0"/>
                    <a:pt x="403098" y="6858"/>
                    <a:pt x="403098" y="16002"/>
                  </a:cubicBezTo>
                  <a:cubicBezTo>
                    <a:pt x="403098" y="24384"/>
                    <a:pt x="395477" y="31241"/>
                    <a:pt x="387095" y="31241"/>
                  </a:cubicBezTo>
                  <a:lnTo>
                    <a:pt x="15240" y="31241"/>
                  </a:lnTo>
                  <a:cubicBezTo>
                    <a:pt x="6858" y="31241"/>
                    <a:pt x="0" y="24384"/>
                    <a:pt x="0" y="16002"/>
                  </a:cubicBezTo>
                  <a:cubicBezTo>
                    <a:pt x="0" y="6858"/>
                    <a:pt x="6858" y="0"/>
                    <a:pt x="15240" y="0"/>
                  </a:cubicBez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24" name="Freeform 3"/>
            <p:cNvSpPr/>
            <p:nvPr/>
          </p:nvSpPr>
          <p:spPr>
            <a:xfrm>
              <a:off x="3159049" y="3688844"/>
              <a:ext cx="403196" cy="31762"/>
            </a:xfrm>
            <a:custGeom>
              <a:avLst/>
              <a:gdLst>
                <a:gd name="connsiteX0" fmla="*/ 15240 w 403098"/>
                <a:gd name="connsiteY0" fmla="*/ 0 h 31242"/>
                <a:gd name="connsiteX1" fmla="*/ 387095 w 403098"/>
                <a:gd name="connsiteY1" fmla="*/ 0 h 31242"/>
                <a:gd name="connsiteX2" fmla="*/ 403098 w 403098"/>
                <a:gd name="connsiteY2" fmla="*/ 16002 h 31242"/>
                <a:gd name="connsiteX3" fmla="*/ 387095 w 403098"/>
                <a:gd name="connsiteY3" fmla="*/ 31242 h 31242"/>
                <a:gd name="connsiteX4" fmla="*/ 15240 w 403098"/>
                <a:gd name="connsiteY4" fmla="*/ 31242 h 31242"/>
                <a:gd name="connsiteX5" fmla="*/ 0 w 403098"/>
                <a:gd name="connsiteY5" fmla="*/ 16002 h 31242"/>
                <a:gd name="connsiteX6" fmla="*/ 15240 w 403098"/>
                <a:gd name="connsiteY6" fmla="*/ 0 h 312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403098" h="31242">
                  <a:moveTo>
                    <a:pt x="15240" y="0"/>
                  </a:moveTo>
                  <a:lnTo>
                    <a:pt x="387095" y="0"/>
                  </a:lnTo>
                  <a:cubicBezTo>
                    <a:pt x="395477" y="0"/>
                    <a:pt x="403098" y="7620"/>
                    <a:pt x="403098" y="16002"/>
                  </a:cubicBezTo>
                  <a:cubicBezTo>
                    <a:pt x="403098" y="24384"/>
                    <a:pt x="395477" y="31242"/>
                    <a:pt x="387095" y="31242"/>
                  </a:cubicBezTo>
                  <a:lnTo>
                    <a:pt x="15240" y="31242"/>
                  </a:lnTo>
                  <a:cubicBezTo>
                    <a:pt x="6858" y="31242"/>
                    <a:pt x="0" y="24384"/>
                    <a:pt x="0" y="16002"/>
                  </a:cubicBezTo>
                  <a:cubicBezTo>
                    <a:pt x="0" y="7620"/>
                    <a:pt x="6858" y="0"/>
                    <a:pt x="15240" y="0"/>
                  </a:cubicBez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25" name="Freeform 3"/>
            <p:cNvSpPr/>
            <p:nvPr/>
          </p:nvSpPr>
          <p:spPr>
            <a:xfrm>
              <a:off x="3584468" y="4168456"/>
              <a:ext cx="217472" cy="201690"/>
            </a:xfrm>
            <a:custGeom>
              <a:avLst/>
              <a:gdLst>
                <a:gd name="connsiteX0" fmla="*/ 127254 w 216408"/>
                <a:gd name="connsiteY0" fmla="*/ 83057 h 201167"/>
                <a:gd name="connsiteX1" fmla="*/ 182880 w 216408"/>
                <a:gd name="connsiteY1" fmla="*/ 166115 h 201167"/>
                <a:gd name="connsiteX2" fmla="*/ 202692 w 216408"/>
                <a:gd name="connsiteY2" fmla="*/ 190500 h 201167"/>
                <a:gd name="connsiteX3" fmla="*/ 216408 w 216408"/>
                <a:gd name="connsiteY3" fmla="*/ 195833 h 201167"/>
                <a:gd name="connsiteX4" fmla="*/ 216408 w 216408"/>
                <a:gd name="connsiteY4" fmla="*/ 201167 h 201167"/>
                <a:gd name="connsiteX5" fmla="*/ 118110 w 216408"/>
                <a:gd name="connsiteY5" fmla="*/ 201167 h 201167"/>
                <a:gd name="connsiteX6" fmla="*/ 118110 w 216408"/>
                <a:gd name="connsiteY6" fmla="*/ 195833 h 201167"/>
                <a:gd name="connsiteX7" fmla="*/ 133350 w 216408"/>
                <a:gd name="connsiteY7" fmla="*/ 192785 h 201167"/>
                <a:gd name="connsiteX8" fmla="*/ 136398 w 216408"/>
                <a:gd name="connsiteY8" fmla="*/ 185927 h 201167"/>
                <a:gd name="connsiteX9" fmla="*/ 135636 w 216408"/>
                <a:gd name="connsiteY9" fmla="*/ 181355 h 201167"/>
                <a:gd name="connsiteX10" fmla="*/ 124968 w 216408"/>
                <a:gd name="connsiteY10" fmla="*/ 164591 h 201167"/>
                <a:gd name="connsiteX11" fmla="*/ 95250 w 216408"/>
                <a:gd name="connsiteY11" fmla="*/ 121157 h 201167"/>
                <a:gd name="connsiteX12" fmla="*/ 64770 w 216408"/>
                <a:gd name="connsiteY12" fmla="*/ 158495 h 201167"/>
                <a:gd name="connsiteX13" fmla="*/ 51054 w 216408"/>
                <a:gd name="connsiteY13" fmla="*/ 181355 h 201167"/>
                <a:gd name="connsiteX14" fmla="*/ 54102 w 216408"/>
                <a:gd name="connsiteY14" fmla="*/ 189738 h 201167"/>
                <a:gd name="connsiteX15" fmla="*/ 64770 w 216408"/>
                <a:gd name="connsiteY15" fmla="*/ 195071 h 201167"/>
                <a:gd name="connsiteX16" fmla="*/ 77724 w 216408"/>
                <a:gd name="connsiteY16" fmla="*/ 195833 h 201167"/>
                <a:gd name="connsiteX17" fmla="*/ 77724 w 216408"/>
                <a:gd name="connsiteY17" fmla="*/ 201167 h 201167"/>
                <a:gd name="connsiteX18" fmla="*/ 0 w 216408"/>
                <a:gd name="connsiteY18" fmla="*/ 201167 h 201167"/>
                <a:gd name="connsiteX19" fmla="*/ 0 w 216408"/>
                <a:gd name="connsiteY19" fmla="*/ 195833 h 201167"/>
                <a:gd name="connsiteX20" fmla="*/ 21336 w 216408"/>
                <a:gd name="connsiteY20" fmla="*/ 188976 h 201167"/>
                <a:gd name="connsiteX21" fmla="*/ 48768 w 216408"/>
                <a:gd name="connsiteY21" fmla="*/ 160019 h 201167"/>
                <a:gd name="connsiteX22" fmla="*/ 89154 w 216408"/>
                <a:gd name="connsiteY22" fmla="*/ 111251 h 201167"/>
                <a:gd name="connsiteX23" fmla="*/ 37338 w 216408"/>
                <a:gd name="connsiteY23" fmla="*/ 35813 h 201167"/>
                <a:gd name="connsiteX24" fmla="*/ 22860 w 216408"/>
                <a:gd name="connsiteY24" fmla="*/ 15239 h 201167"/>
                <a:gd name="connsiteX25" fmla="*/ 15240 w 216408"/>
                <a:gd name="connsiteY25" fmla="*/ 8382 h 201167"/>
                <a:gd name="connsiteX26" fmla="*/ 4572 w 216408"/>
                <a:gd name="connsiteY26" fmla="*/ 5333 h 201167"/>
                <a:gd name="connsiteX27" fmla="*/ 4572 w 216408"/>
                <a:gd name="connsiteY27" fmla="*/ 0 h 201167"/>
                <a:gd name="connsiteX28" fmla="*/ 104394 w 216408"/>
                <a:gd name="connsiteY28" fmla="*/ 0 h 201167"/>
                <a:gd name="connsiteX29" fmla="*/ 104394 w 216408"/>
                <a:gd name="connsiteY29" fmla="*/ 5333 h 201167"/>
                <a:gd name="connsiteX30" fmla="*/ 99822 w 216408"/>
                <a:gd name="connsiteY30" fmla="*/ 5333 h 201167"/>
                <a:gd name="connsiteX31" fmla="*/ 87630 w 216408"/>
                <a:gd name="connsiteY31" fmla="*/ 8382 h 201167"/>
                <a:gd name="connsiteX32" fmla="*/ 83820 w 216408"/>
                <a:gd name="connsiteY32" fmla="*/ 15239 h 201167"/>
                <a:gd name="connsiteX33" fmla="*/ 85344 w 216408"/>
                <a:gd name="connsiteY33" fmla="*/ 20573 h 201167"/>
                <a:gd name="connsiteX34" fmla="*/ 95250 w 216408"/>
                <a:gd name="connsiteY34" fmla="*/ 35813 h 201167"/>
                <a:gd name="connsiteX35" fmla="*/ 120396 w 216408"/>
                <a:gd name="connsiteY35" fmla="*/ 73913 h 201167"/>
                <a:gd name="connsiteX36" fmla="*/ 141732 w 216408"/>
                <a:gd name="connsiteY36" fmla="*/ 48005 h 201167"/>
                <a:gd name="connsiteX37" fmla="*/ 158496 w 216408"/>
                <a:gd name="connsiteY37" fmla="*/ 19811 h 201167"/>
                <a:gd name="connsiteX38" fmla="*/ 156210 w 216408"/>
                <a:gd name="connsiteY38" fmla="*/ 12191 h 201167"/>
                <a:gd name="connsiteX39" fmla="*/ 149352 w 216408"/>
                <a:gd name="connsiteY39" fmla="*/ 6857 h 201167"/>
                <a:gd name="connsiteX40" fmla="*/ 135636 w 216408"/>
                <a:gd name="connsiteY40" fmla="*/ 5333 h 201167"/>
                <a:gd name="connsiteX41" fmla="*/ 135636 w 216408"/>
                <a:gd name="connsiteY41" fmla="*/ 0 h 201167"/>
                <a:gd name="connsiteX42" fmla="*/ 210312 w 216408"/>
                <a:gd name="connsiteY42" fmla="*/ 0 h 201167"/>
                <a:gd name="connsiteX43" fmla="*/ 210312 w 216408"/>
                <a:gd name="connsiteY43" fmla="*/ 5333 h 201167"/>
                <a:gd name="connsiteX44" fmla="*/ 195834 w 216408"/>
                <a:gd name="connsiteY44" fmla="*/ 7619 h 201167"/>
                <a:gd name="connsiteX45" fmla="*/ 184404 w 216408"/>
                <a:gd name="connsiteY45" fmla="*/ 15239 h 201167"/>
                <a:gd name="connsiteX46" fmla="*/ 165354 w 216408"/>
                <a:gd name="connsiteY46" fmla="*/ 37338 h 201167"/>
                <a:gd name="connsiteX47" fmla="*/ 127254 w 216408"/>
                <a:gd name="connsiteY47" fmla="*/ 83057 h 20116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Lst>
              <a:rect l="l" t="t" r="r" b="b"/>
              <a:pathLst>
                <a:path w="216408" h="201167">
                  <a:moveTo>
                    <a:pt x="127254" y="83057"/>
                  </a:moveTo>
                  <a:lnTo>
                    <a:pt x="182880" y="166115"/>
                  </a:lnTo>
                  <a:cubicBezTo>
                    <a:pt x="192024" y="179832"/>
                    <a:pt x="198120" y="187451"/>
                    <a:pt x="202692" y="190500"/>
                  </a:cubicBezTo>
                  <a:cubicBezTo>
                    <a:pt x="206502" y="193547"/>
                    <a:pt x="211074" y="195071"/>
                    <a:pt x="216408" y="195833"/>
                  </a:cubicBezTo>
                  <a:lnTo>
                    <a:pt x="216408" y="201167"/>
                  </a:lnTo>
                  <a:lnTo>
                    <a:pt x="118110" y="201167"/>
                  </a:lnTo>
                  <a:lnTo>
                    <a:pt x="118110" y="195833"/>
                  </a:lnTo>
                  <a:cubicBezTo>
                    <a:pt x="125730" y="195071"/>
                    <a:pt x="131064" y="194309"/>
                    <a:pt x="133350" y="192785"/>
                  </a:cubicBezTo>
                  <a:cubicBezTo>
                    <a:pt x="135636" y="190500"/>
                    <a:pt x="136398" y="188213"/>
                    <a:pt x="136398" y="185927"/>
                  </a:cubicBezTo>
                  <a:cubicBezTo>
                    <a:pt x="136398" y="184403"/>
                    <a:pt x="136398" y="182117"/>
                    <a:pt x="135636" y="181355"/>
                  </a:cubicBezTo>
                  <a:cubicBezTo>
                    <a:pt x="134112" y="178307"/>
                    <a:pt x="130302" y="172211"/>
                    <a:pt x="124968" y="164591"/>
                  </a:cubicBezTo>
                  <a:lnTo>
                    <a:pt x="95250" y="121157"/>
                  </a:lnTo>
                  <a:lnTo>
                    <a:pt x="64770" y="158495"/>
                  </a:lnTo>
                  <a:cubicBezTo>
                    <a:pt x="55626" y="169926"/>
                    <a:pt x="51054" y="177545"/>
                    <a:pt x="51054" y="181355"/>
                  </a:cubicBezTo>
                  <a:cubicBezTo>
                    <a:pt x="51054" y="184403"/>
                    <a:pt x="51816" y="187451"/>
                    <a:pt x="54102" y="189738"/>
                  </a:cubicBezTo>
                  <a:cubicBezTo>
                    <a:pt x="57150" y="192023"/>
                    <a:pt x="60198" y="194309"/>
                    <a:pt x="64770" y="195071"/>
                  </a:cubicBezTo>
                  <a:cubicBezTo>
                    <a:pt x="67056" y="195833"/>
                    <a:pt x="71628" y="195833"/>
                    <a:pt x="77724" y="195833"/>
                  </a:cubicBezTo>
                  <a:lnTo>
                    <a:pt x="77724" y="201167"/>
                  </a:lnTo>
                  <a:lnTo>
                    <a:pt x="0" y="201167"/>
                  </a:lnTo>
                  <a:lnTo>
                    <a:pt x="0" y="195833"/>
                  </a:lnTo>
                  <a:cubicBezTo>
                    <a:pt x="9144" y="194309"/>
                    <a:pt x="16002" y="192023"/>
                    <a:pt x="21336" y="188976"/>
                  </a:cubicBezTo>
                  <a:cubicBezTo>
                    <a:pt x="27432" y="184403"/>
                    <a:pt x="37338" y="174497"/>
                    <a:pt x="48768" y="160019"/>
                  </a:cubicBezTo>
                  <a:lnTo>
                    <a:pt x="89154" y="111251"/>
                  </a:lnTo>
                  <a:lnTo>
                    <a:pt x="37338" y="35813"/>
                  </a:lnTo>
                  <a:cubicBezTo>
                    <a:pt x="28956" y="23621"/>
                    <a:pt x="24384" y="16763"/>
                    <a:pt x="22860" y="15239"/>
                  </a:cubicBezTo>
                  <a:cubicBezTo>
                    <a:pt x="20574" y="12191"/>
                    <a:pt x="17526" y="9905"/>
                    <a:pt x="15240" y="8382"/>
                  </a:cubicBezTo>
                  <a:cubicBezTo>
                    <a:pt x="12954" y="6857"/>
                    <a:pt x="9144" y="6095"/>
                    <a:pt x="4572" y="5333"/>
                  </a:cubicBezTo>
                  <a:lnTo>
                    <a:pt x="4572" y="0"/>
                  </a:lnTo>
                  <a:lnTo>
                    <a:pt x="104394" y="0"/>
                  </a:lnTo>
                  <a:lnTo>
                    <a:pt x="104394" y="5333"/>
                  </a:lnTo>
                  <a:lnTo>
                    <a:pt x="99822" y="5333"/>
                  </a:lnTo>
                  <a:cubicBezTo>
                    <a:pt x="93726" y="5333"/>
                    <a:pt x="89916" y="6095"/>
                    <a:pt x="87630" y="8382"/>
                  </a:cubicBezTo>
                  <a:cubicBezTo>
                    <a:pt x="85344" y="9905"/>
                    <a:pt x="83820" y="12191"/>
                    <a:pt x="83820" y="15239"/>
                  </a:cubicBezTo>
                  <a:cubicBezTo>
                    <a:pt x="83820" y="16763"/>
                    <a:pt x="84582" y="19050"/>
                    <a:pt x="85344" y="20573"/>
                  </a:cubicBezTo>
                  <a:lnTo>
                    <a:pt x="95250" y="35813"/>
                  </a:lnTo>
                  <a:lnTo>
                    <a:pt x="120396" y="73913"/>
                  </a:lnTo>
                  <a:lnTo>
                    <a:pt x="141732" y="48005"/>
                  </a:lnTo>
                  <a:cubicBezTo>
                    <a:pt x="152400" y="35051"/>
                    <a:pt x="158496" y="25145"/>
                    <a:pt x="158496" y="19811"/>
                  </a:cubicBezTo>
                  <a:cubicBezTo>
                    <a:pt x="158496" y="17526"/>
                    <a:pt x="157734" y="14477"/>
                    <a:pt x="156210" y="12191"/>
                  </a:cubicBezTo>
                  <a:cubicBezTo>
                    <a:pt x="154686" y="9905"/>
                    <a:pt x="152400" y="8382"/>
                    <a:pt x="149352" y="6857"/>
                  </a:cubicBezTo>
                  <a:cubicBezTo>
                    <a:pt x="146304" y="6095"/>
                    <a:pt x="141732" y="5333"/>
                    <a:pt x="135636" y="5333"/>
                  </a:cubicBezTo>
                  <a:lnTo>
                    <a:pt x="135636" y="0"/>
                  </a:lnTo>
                  <a:lnTo>
                    <a:pt x="210312" y="0"/>
                  </a:lnTo>
                  <a:lnTo>
                    <a:pt x="210312" y="5333"/>
                  </a:lnTo>
                  <a:cubicBezTo>
                    <a:pt x="204216" y="5333"/>
                    <a:pt x="199644" y="6095"/>
                    <a:pt x="195834" y="7619"/>
                  </a:cubicBezTo>
                  <a:cubicBezTo>
                    <a:pt x="192786" y="8382"/>
                    <a:pt x="188976" y="11429"/>
                    <a:pt x="184404" y="15239"/>
                  </a:cubicBezTo>
                  <a:cubicBezTo>
                    <a:pt x="182118" y="17526"/>
                    <a:pt x="175260" y="24383"/>
                    <a:pt x="165354" y="37338"/>
                  </a:cubicBezTo>
                  <a:lnTo>
                    <a:pt x="127254" y="83057"/>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26" name="Freeform 3"/>
            <p:cNvSpPr/>
            <p:nvPr/>
          </p:nvSpPr>
          <p:spPr>
            <a:xfrm>
              <a:off x="3671775" y="3758721"/>
              <a:ext cx="31748" cy="389088"/>
            </a:xfrm>
            <a:custGeom>
              <a:avLst/>
              <a:gdLst>
                <a:gd name="connsiteX0" fmla="*/ 31241 w 31241"/>
                <a:gd name="connsiteY0" fmla="*/ 16001 h 388620"/>
                <a:gd name="connsiteX1" fmla="*/ 31241 w 31241"/>
                <a:gd name="connsiteY1" fmla="*/ 373379 h 388620"/>
                <a:gd name="connsiteX2" fmla="*/ 15239 w 31241"/>
                <a:gd name="connsiteY2" fmla="*/ 388619 h 388620"/>
                <a:gd name="connsiteX3" fmla="*/ 0 w 31241"/>
                <a:gd name="connsiteY3" fmla="*/ 373379 h 388620"/>
                <a:gd name="connsiteX4" fmla="*/ 0 w 31241"/>
                <a:gd name="connsiteY4" fmla="*/ 16001 h 388620"/>
                <a:gd name="connsiteX5" fmla="*/ 15239 w 31241"/>
                <a:gd name="connsiteY5" fmla="*/ 0 h 388620"/>
                <a:gd name="connsiteX6" fmla="*/ 31241 w 31241"/>
                <a:gd name="connsiteY6" fmla="*/ 16001 h 3886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241" h="388620">
                  <a:moveTo>
                    <a:pt x="31241" y="16001"/>
                  </a:moveTo>
                  <a:lnTo>
                    <a:pt x="31241" y="373379"/>
                  </a:lnTo>
                  <a:cubicBezTo>
                    <a:pt x="31241" y="381761"/>
                    <a:pt x="24383" y="388619"/>
                    <a:pt x="15239" y="388619"/>
                  </a:cubicBezTo>
                  <a:cubicBezTo>
                    <a:pt x="6857" y="388619"/>
                    <a:pt x="0" y="381761"/>
                    <a:pt x="0" y="373379"/>
                  </a:cubicBezTo>
                  <a:lnTo>
                    <a:pt x="0" y="16001"/>
                  </a:lnTo>
                  <a:cubicBezTo>
                    <a:pt x="0" y="6857"/>
                    <a:pt x="6857" y="0"/>
                    <a:pt x="15239" y="0"/>
                  </a:cubicBezTo>
                  <a:cubicBezTo>
                    <a:pt x="24383" y="0"/>
                    <a:pt x="31241" y="6857"/>
                    <a:pt x="31241" y="16001"/>
                  </a:cubicBez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27" name="Freeform 3"/>
            <p:cNvSpPr/>
            <p:nvPr/>
          </p:nvSpPr>
          <p:spPr>
            <a:xfrm>
              <a:off x="3327312" y="3960412"/>
              <a:ext cx="163501" cy="409734"/>
            </a:xfrm>
            <a:custGeom>
              <a:avLst/>
              <a:gdLst>
                <a:gd name="connsiteX0" fmla="*/ 57835 w 163753"/>
                <a:gd name="connsiteY0" fmla="*/ 14477 h 409955"/>
                <a:gd name="connsiteX1" fmla="*/ 50215 w 163753"/>
                <a:gd name="connsiteY1" fmla="*/ 27432 h 409955"/>
                <a:gd name="connsiteX2" fmla="*/ 50977 w 163753"/>
                <a:gd name="connsiteY2" fmla="*/ 26670 h 409955"/>
                <a:gd name="connsiteX3" fmla="*/ 44119 w 163753"/>
                <a:gd name="connsiteY3" fmla="*/ 40385 h 409955"/>
                <a:gd name="connsiteX4" fmla="*/ 44881 w 163753"/>
                <a:gd name="connsiteY4" fmla="*/ 39623 h 409955"/>
                <a:gd name="connsiteX5" fmla="*/ 38785 w 163753"/>
                <a:gd name="connsiteY5" fmla="*/ 53339 h 409955"/>
                <a:gd name="connsiteX6" fmla="*/ 39547 w 163753"/>
                <a:gd name="connsiteY6" fmla="*/ 52577 h 409955"/>
                <a:gd name="connsiteX7" fmla="*/ 34213 w 163753"/>
                <a:gd name="connsiteY7" fmla="*/ 66294 h 409955"/>
                <a:gd name="connsiteX8" fmla="*/ 34975 w 163753"/>
                <a:gd name="connsiteY8" fmla="*/ 65532 h 409955"/>
                <a:gd name="connsiteX9" fmla="*/ 30403 w 163753"/>
                <a:gd name="connsiteY9" fmla="*/ 79247 h 409955"/>
                <a:gd name="connsiteX10" fmla="*/ 30403 w 163753"/>
                <a:gd name="connsiteY10" fmla="*/ 78485 h 409955"/>
                <a:gd name="connsiteX11" fmla="*/ 27355 w 163753"/>
                <a:gd name="connsiteY11" fmla="*/ 92202 h 409955"/>
                <a:gd name="connsiteX12" fmla="*/ 27355 w 163753"/>
                <a:gd name="connsiteY12" fmla="*/ 91439 h 409955"/>
                <a:gd name="connsiteX13" fmla="*/ 24307 w 163753"/>
                <a:gd name="connsiteY13" fmla="*/ 105917 h 409955"/>
                <a:gd name="connsiteX14" fmla="*/ 25069 w 163753"/>
                <a:gd name="connsiteY14" fmla="*/ 105155 h 409955"/>
                <a:gd name="connsiteX15" fmla="*/ 22783 w 163753"/>
                <a:gd name="connsiteY15" fmla="*/ 118871 h 409955"/>
                <a:gd name="connsiteX16" fmla="*/ 21259 w 163753"/>
                <a:gd name="connsiteY16" fmla="*/ 132588 h 409955"/>
                <a:gd name="connsiteX17" fmla="*/ 21259 w 163753"/>
                <a:gd name="connsiteY17" fmla="*/ 131826 h 409955"/>
                <a:gd name="connsiteX18" fmla="*/ 20497 w 163753"/>
                <a:gd name="connsiteY18" fmla="*/ 145541 h 409955"/>
                <a:gd name="connsiteX19" fmla="*/ 20497 w 163753"/>
                <a:gd name="connsiteY19" fmla="*/ 159258 h 409955"/>
                <a:gd name="connsiteX20" fmla="*/ 20497 w 163753"/>
                <a:gd name="connsiteY20" fmla="*/ 158495 h 409955"/>
                <a:gd name="connsiteX21" fmla="*/ 21259 w 163753"/>
                <a:gd name="connsiteY21" fmla="*/ 172211 h 409955"/>
                <a:gd name="connsiteX22" fmla="*/ 22783 w 163753"/>
                <a:gd name="connsiteY22" fmla="*/ 185927 h 409955"/>
                <a:gd name="connsiteX23" fmla="*/ 22783 w 163753"/>
                <a:gd name="connsiteY23" fmla="*/ 185165 h 409955"/>
                <a:gd name="connsiteX24" fmla="*/ 25069 w 163753"/>
                <a:gd name="connsiteY24" fmla="*/ 198882 h 409955"/>
                <a:gd name="connsiteX25" fmla="*/ 25069 w 163753"/>
                <a:gd name="connsiteY25" fmla="*/ 198120 h 409955"/>
                <a:gd name="connsiteX26" fmla="*/ 27355 w 163753"/>
                <a:gd name="connsiteY26" fmla="*/ 211835 h 409955"/>
                <a:gd name="connsiteX27" fmla="*/ 27355 w 163753"/>
                <a:gd name="connsiteY27" fmla="*/ 211073 h 409955"/>
                <a:gd name="connsiteX28" fmla="*/ 30403 w 163753"/>
                <a:gd name="connsiteY28" fmla="*/ 224789 h 409955"/>
                <a:gd name="connsiteX29" fmla="*/ 30403 w 163753"/>
                <a:gd name="connsiteY29" fmla="*/ 224027 h 409955"/>
                <a:gd name="connsiteX30" fmla="*/ 34213 w 163753"/>
                <a:gd name="connsiteY30" fmla="*/ 237744 h 409955"/>
                <a:gd name="connsiteX31" fmla="*/ 34213 w 163753"/>
                <a:gd name="connsiteY31" fmla="*/ 236982 h 409955"/>
                <a:gd name="connsiteX32" fmla="*/ 38785 w 163753"/>
                <a:gd name="connsiteY32" fmla="*/ 249935 h 409955"/>
                <a:gd name="connsiteX33" fmla="*/ 44119 w 163753"/>
                <a:gd name="connsiteY33" fmla="*/ 262127 h 409955"/>
                <a:gd name="connsiteX34" fmla="*/ 43357 w 163753"/>
                <a:gd name="connsiteY34" fmla="*/ 262127 h 409955"/>
                <a:gd name="connsiteX35" fmla="*/ 55549 w 163753"/>
                <a:gd name="connsiteY35" fmla="*/ 286511 h 409955"/>
                <a:gd name="connsiteX36" fmla="*/ 55549 w 163753"/>
                <a:gd name="connsiteY36" fmla="*/ 285750 h 409955"/>
                <a:gd name="connsiteX37" fmla="*/ 62407 w 163753"/>
                <a:gd name="connsiteY37" fmla="*/ 297941 h 409955"/>
                <a:gd name="connsiteX38" fmla="*/ 61645 w 163753"/>
                <a:gd name="connsiteY38" fmla="*/ 297179 h 409955"/>
                <a:gd name="connsiteX39" fmla="*/ 69265 w 163753"/>
                <a:gd name="connsiteY39" fmla="*/ 308609 h 409955"/>
                <a:gd name="connsiteX40" fmla="*/ 77647 w 163753"/>
                <a:gd name="connsiteY40" fmla="*/ 320039 h 409955"/>
                <a:gd name="connsiteX41" fmla="*/ 76885 w 163753"/>
                <a:gd name="connsiteY41" fmla="*/ 319277 h 409955"/>
                <a:gd name="connsiteX42" fmla="*/ 86029 w 163753"/>
                <a:gd name="connsiteY42" fmla="*/ 330708 h 409955"/>
                <a:gd name="connsiteX43" fmla="*/ 85267 w 163753"/>
                <a:gd name="connsiteY43" fmla="*/ 329945 h 409955"/>
                <a:gd name="connsiteX44" fmla="*/ 95173 w 163753"/>
                <a:gd name="connsiteY44" fmla="*/ 340614 h 409955"/>
                <a:gd name="connsiteX45" fmla="*/ 94411 w 163753"/>
                <a:gd name="connsiteY45" fmla="*/ 339852 h 409955"/>
                <a:gd name="connsiteX46" fmla="*/ 104317 w 163753"/>
                <a:gd name="connsiteY46" fmla="*/ 350520 h 409955"/>
                <a:gd name="connsiteX47" fmla="*/ 104317 w 163753"/>
                <a:gd name="connsiteY47" fmla="*/ 349758 h 409955"/>
                <a:gd name="connsiteX48" fmla="*/ 114223 w 163753"/>
                <a:gd name="connsiteY48" fmla="*/ 359664 h 409955"/>
                <a:gd name="connsiteX49" fmla="*/ 114223 w 163753"/>
                <a:gd name="connsiteY49" fmla="*/ 358902 h 409955"/>
                <a:gd name="connsiteX50" fmla="*/ 124891 w 163753"/>
                <a:gd name="connsiteY50" fmla="*/ 368808 h 409955"/>
                <a:gd name="connsiteX51" fmla="*/ 124891 w 163753"/>
                <a:gd name="connsiteY51" fmla="*/ 368045 h 409955"/>
                <a:gd name="connsiteX52" fmla="*/ 136321 w 163753"/>
                <a:gd name="connsiteY52" fmla="*/ 377189 h 409955"/>
                <a:gd name="connsiteX53" fmla="*/ 135559 w 163753"/>
                <a:gd name="connsiteY53" fmla="*/ 376427 h 409955"/>
                <a:gd name="connsiteX54" fmla="*/ 147751 w 163753"/>
                <a:gd name="connsiteY54" fmla="*/ 384809 h 409955"/>
                <a:gd name="connsiteX55" fmla="*/ 159943 w 163753"/>
                <a:gd name="connsiteY55" fmla="*/ 392429 h 409955"/>
                <a:gd name="connsiteX56" fmla="*/ 163753 w 163753"/>
                <a:gd name="connsiteY56" fmla="*/ 406145 h 409955"/>
                <a:gd name="connsiteX57" fmla="*/ 149275 w 163753"/>
                <a:gd name="connsiteY57" fmla="*/ 409955 h 409955"/>
                <a:gd name="connsiteX58" fmla="*/ 137083 w 163753"/>
                <a:gd name="connsiteY58" fmla="*/ 402335 h 409955"/>
                <a:gd name="connsiteX59" fmla="*/ 136321 w 163753"/>
                <a:gd name="connsiteY59" fmla="*/ 402335 h 409955"/>
                <a:gd name="connsiteX60" fmla="*/ 124129 w 163753"/>
                <a:gd name="connsiteY60" fmla="*/ 393953 h 409955"/>
                <a:gd name="connsiteX61" fmla="*/ 124129 w 163753"/>
                <a:gd name="connsiteY61" fmla="*/ 393191 h 409955"/>
                <a:gd name="connsiteX62" fmla="*/ 111937 w 163753"/>
                <a:gd name="connsiteY62" fmla="*/ 384809 h 409955"/>
                <a:gd name="connsiteX63" fmla="*/ 111937 w 163753"/>
                <a:gd name="connsiteY63" fmla="*/ 384047 h 409955"/>
                <a:gd name="connsiteX64" fmla="*/ 100507 w 163753"/>
                <a:gd name="connsiteY64" fmla="*/ 374903 h 409955"/>
                <a:gd name="connsiteX65" fmla="*/ 89839 w 163753"/>
                <a:gd name="connsiteY65" fmla="*/ 364997 h 409955"/>
                <a:gd name="connsiteX66" fmla="*/ 79171 w 163753"/>
                <a:gd name="connsiteY66" fmla="*/ 354329 h 409955"/>
                <a:gd name="connsiteX67" fmla="*/ 44881 w 163753"/>
                <a:gd name="connsiteY67" fmla="*/ 308609 h 409955"/>
                <a:gd name="connsiteX68" fmla="*/ 44119 w 163753"/>
                <a:gd name="connsiteY68" fmla="*/ 308609 h 409955"/>
                <a:gd name="connsiteX69" fmla="*/ 39547 w 163753"/>
                <a:gd name="connsiteY69" fmla="*/ 4571 h 409955"/>
                <a:gd name="connsiteX70" fmla="*/ 53263 w 163753"/>
                <a:gd name="connsiteY70" fmla="*/ 0 h 409955"/>
                <a:gd name="connsiteX71" fmla="*/ 57835 w 163753"/>
                <a:gd name="connsiteY71" fmla="*/ 14477 h 40995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Lst>
              <a:rect l="l" t="t" r="r" b="b"/>
              <a:pathLst>
                <a:path w="163753" h="409955">
                  <a:moveTo>
                    <a:pt x="57835" y="14477"/>
                  </a:moveTo>
                  <a:lnTo>
                    <a:pt x="50215" y="27432"/>
                  </a:lnTo>
                  <a:lnTo>
                    <a:pt x="50977" y="26670"/>
                  </a:lnTo>
                  <a:lnTo>
                    <a:pt x="44119" y="40385"/>
                  </a:lnTo>
                  <a:lnTo>
                    <a:pt x="44881" y="39623"/>
                  </a:lnTo>
                  <a:lnTo>
                    <a:pt x="38785" y="53339"/>
                  </a:lnTo>
                  <a:lnTo>
                    <a:pt x="39547" y="52577"/>
                  </a:lnTo>
                  <a:lnTo>
                    <a:pt x="34213" y="66294"/>
                  </a:lnTo>
                  <a:lnTo>
                    <a:pt x="34975" y="65532"/>
                  </a:lnTo>
                  <a:lnTo>
                    <a:pt x="30403" y="79247"/>
                  </a:lnTo>
                  <a:lnTo>
                    <a:pt x="30403" y="78485"/>
                  </a:lnTo>
                  <a:lnTo>
                    <a:pt x="27355" y="92202"/>
                  </a:lnTo>
                  <a:lnTo>
                    <a:pt x="27355" y="91439"/>
                  </a:lnTo>
                  <a:lnTo>
                    <a:pt x="24307" y="105917"/>
                  </a:lnTo>
                  <a:lnTo>
                    <a:pt x="25069" y="105155"/>
                  </a:lnTo>
                  <a:lnTo>
                    <a:pt x="22783" y="118871"/>
                  </a:lnTo>
                  <a:lnTo>
                    <a:pt x="21259" y="132588"/>
                  </a:lnTo>
                  <a:lnTo>
                    <a:pt x="21259" y="131826"/>
                  </a:lnTo>
                  <a:lnTo>
                    <a:pt x="20497" y="145541"/>
                  </a:lnTo>
                  <a:lnTo>
                    <a:pt x="20497" y="159258"/>
                  </a:lnTo>
                  <a:lnTo>
                    <a:pt x="20497" y="158495"/>
                  </a:lnTo>
                  <a:lnTo>
                    <a:pt x="21259" y="172211"/>
                  </a:lnTo>
                  <a:lnTo>
                    <a:pt x="22783" y="185927"/>
                  </a:lnTo>
                  <a:lnTo>
                    <a:pt x="22783" y="185165"/>
                  </a:lnTo>
                  <a:lnTo>
                    <a:pt x="25069" y="198882"/>
                  </a:lnTo>
                  <a:lnTo>
                    <a:pt x="25069" y="198120"/>
                  </a:lnTo>
                  <a:lnTo>
                    <a:pt x="27355" y="211835"/>
                  </a:lnTo>
                  <a:lnTo>
                    <a:pt x="27355" y="211073"/>
                  </a:lnTo>
                  <a:lnTo>
                    <a:pt x="30403" y="224789"/>
                  </a:lnTo>
                  <a:lnTo>
                    <a:pt x="30403" y="224027"/>
                  </a:lnTo>
                  <a:lnTo>
                    <a:pt x="34213" y="237744"/>
                  </a:lnTo>
                  <a:lnTo>
                    <a:pt x="34213" y="236982"/>
                  </a:lnTo>
                  <a:lnTo>
                    <a:pt x="38785" y="249935"/>
                  </a:lnTo>
                  <a:lnTo>
                    <a:pt x="44119" y="262127"/>
                  </a:lnTo>
                  <a:lnTo>
                    <a:pt x="43357" y="262127"/>
                  </a:lnTo>
                  <a:lnTo>
                    <a:pt x="55549" y="286511"/>
                  </a:lnTo>
                  <a:lnTo>
                    <a:pt x="55549" y="285750"/>
                  </a:lnTo>
                  <a:lnTo>
                    <a:pt x="62407" y="297941"/>
                  </a:lnTo>
                  <a:lnTo>
                    <a:pt x="61645" y="297179"/>
                  </a:lnTo>
                  <a:lnTo>
                    <a:pt x="69265" y="308609"/>
                  </a:lnTo>
                  <a:lnTo>
                    <a:pt x="77647" y="320039"/>
                  </a:lnTo>
                  <a:lnTo>
                    <a:pt x="76885" y="319277"/>
                  </a:lnTo>
                  <a:lnTo>
                    <a:pt x="86029" y="330708"/>
                  </a:lnTo>
                  <a:lnTo>
                    <a:pt x="85267" y="329945"/>
                  </a:lnTo>
                  <a:lnTo>
                    <a:pt x="95173" y="340614"/>
                  </a:lnTo>
                  <a:lnTo>
                    <a:pt x="94411" y="339852"/>
                  </a:lnTo>
                  <a:lnTo>
                    <a:pt x="104317" y="350520"/>
                  </a:lnTo>
                  <a:lnTo>
                    <a:pt x="104317" y="349758"/>
                  </a:lnTo>
                  <a:lnTo>
                    <a:pt x="114223" y="359664"/>
                  </a:lnTo>
                  <a:lnTo>
                    <a:pt x="114223" y="358902"/>
                  </a:lnTo>
                  <a:lnTo>
                    <a:pt x="124891" y="368808"/>
                  </a:lnTo>
                  <a:lnTo>
                    <a:pt x="124891" y="368045"/>
                  </a:lnTo>
                  <a:lnTo>
                    <a:pt x="136321" y="377189"/>
                  </a:lnTo>
                  <a:lnTo>
                    <a:pt x="135559" y="376427"/>
                  </a:lnTo>
                  <a:lnTo>
                    <a:pt x="147751" y="384809"/>
                  </a:lnTo>
                  <a:lnTo>
                    <a:pt x="159943" y="392429"/>
                  </a:lnTo>
                  <a:cubicBezTo>
                    <a:pt x="165277" y="395477"/>
                    <a:pt x="166801" y="401573"/>
                    <a:pt x="163753" y="406145"/>
                  </a:cubicBezTo>
                  <a:cubicBezTo>
                    <a:pt x="160705" y="411479"/>
                    <a:pt x="154609" y="413003"/>
                    <a:pt x="149275" y="409955"/>
                  </a:cubicBezTo>
                  <a:lnTo>
                    <a:pt x="137083" y="402335"/>
                  </a:lnTo>
                  <a:lnTo>
                    <a:pt x="136321" y="402335"/>
                  </a:lnTo>
                  <a:lnTo>
                    <a:pt x="124129" y="393953"/>
                  </a:lnTo>
                  <a:lnTo>
                    <a:pt x="124129" y="393191"/>
                  </a:lnTo>
                  <a:lnTo>
                    <a:pt x="111937" y="384809"/>
                  </a:lnTo>
                  <a:lnTo>
                    <a:pt x="111937" y="384047"/>
                  </a:lnTo>
                  <a:lnTo>
                    <a:pt x="100507" y="374903"/>
                  </a:lnTo>
                  <a:lnTo>
                    <a:pt x="89839" y="364997"/>
                  </a:lnTo>
                  <a:lnTo>
                    <a:pt x="79171" y="354329"/>
                  </a:lnTo>
                  <a:cubicBezTo>
                    <a:pt x="66052" y="339635"/>
                    <a:pt x="55016" y="325234"/>
                    <a:pt x="44881" y="308609"/>
                  </a:cubicBezTo>
                  <a:lnTo>
                    <a:pt x="44119" y="308609"/>
                  </a:lnTo>
                  <a:cubicBezTo>
                    <a:pt x="-12496" y="215429"/>
                    <a:pt x="-15392" y="98805"/>
                    <a:pt x="39547" y="4571"/>
                  </a:cubicBezTo>
                  <a:cubicBezTo>
                    <a:pt x="41833" y="-761"/>
                    <a:pt x="47929" y="-2285"/>
                    <a:pt x="53263" y="0"/>
                  </a:cubicBezTo>
                  <a:cubicBezTo>
                    <a:pt x="58597" y="3047"/>
                    <a:pt x="60121" y="9144"/>
                    <a:pt x="57835" y="14477"/>
                  </a:cubicBez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28" name="Freeform 3"/>
            <p:cNvSpPr/>
            <p:nvPr/>
          </p:nvSpPr>
          <p:spPr>
            <a:xfrm>
              <a:off x="3332074" y="3865125"/>
              <a:ext cx="147626" cy="150872"/>
            </a:xfrm>
            <a:custGeom>
              <a:avLst/>
              <a:gdLst>
                <a:gd name="connsiteX0" fmla="*/ 148589 w 148590"/>
                <a:gd name="connsiteY0" fmla="*/ 0 h 150876"/>
                <a:gd name="connsiteX1" fmla="*/ 59435 w 148590"/>
                <a:gd name="connsiteY1" fmla="*/ 150876 h 150876"/>
                <a:gd name="connsiteX2" fmla="*/ 0 w 148590"/>
                <a:gd name="connsiteY2" fmla="*/ 89915 h 150876"/>
                <a:gd name="connsiteX3" fmla="*/ 148589 w 148590"/>
                <a:gd name="connsiteY3" fmla="*/ 0 h 150876"/>
              </a:gdLst>
              <a:ahLst/>
              <a:cxnLst>
                <a:cxn ang="0">
                  <a:pos x="connsiteX0" y="connsiteY0"/>
                </a:cxn>
                <a:cxn ang="1">
                  <a:pos x="connsiteX1" y="connsiteY1"/>
                </a:cxn>
                <a:cxn ang="2">
                  <a:pos x="connsiteX2" y="connsiteY2"/>
                </a:cxn>
                <a:cxn ang="3">
                  <a:pos x="connsiteX3" y="connsiteY3"/>
                </a:cxn>
              </a:cxnLst>
              <a:rect l="l" t="t" r="r" b="b"/>
              <a:pathLst>
                <a:path w="148590" h="150876">
                  <a:moveTo>
                    <a:pt x="148589" y="0"/>
                  </a:moveTo>
                  <a:cubicBezTo>
                    <a:pt x="119710" y="50736"/>
                    <a:pt x="88493" y="100355"/>
                    <a:pt x="59435" y="150876"/>
                  </a:cubicBezTo>
                  <a:cubicBezTo>
                    <a:pt x="54521" y="107683"/>
                    <a:pt x="43268" y="95757"/>
                    <a:pt x="0" y="89915"/>
                  </a:cubicBezTo>
                  <a:cubicBezTo>
                    <a:pt x="48247" y="58597"/>
                    <a:pt x="99821" y="30746"/>
                    <a:pt x="148589" y="0"/>
                  </a:cubicBezTo>
                </a:path>
              </a:pathLst>
            </a:custGeom>
            <a:solidFill>
              <a:srgbClr val="FFFF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29" name="Freeform 3"/>
            <p:cNvSpPr/>
            <p:nvPr/>
          </p:nvSpPr>
          <p:spPr>
            <a:xfrm>
              <a:off x="3324137" y="3855596"/>
              <a:ext cx="165088" cy="165164"/>
            </a:xfrm>
            <a:custGeom>
              <a:avLst/>
              <a:gdLst>
                <a:gd name="connsiteX0" fmla="*/ 164591 w 164592"/>
                <a:gd name="connsiteY0" fmla="*/ 14477 h 165353"/>
                <a:gd name="connsiteX1" fmla="*/ 163067 w 164592"/>
                <a:gd name="connsiteY1" fmla="*/ 16001 h 165353"/>
                <a:gd name="connsiteX2" fmla="*/ 162305 w 164592"/>
                <a:gd name="connsiteY2" fmla="*/ 18288 h 165353"/>
                <a:gd name="connsiteX3" fmla="*/ 160782 w 164592"/>
                <a:gd name="connsiteY3" fmla="*/ 21335 h 165353"/>
                <a:gd name="connsiteX4" fmla="*/ 158496 w 164592"/>
                <a:gd name="connsiteY4" fmla="*/ 24383 h 165353"/>
                <a:gd name="connsiteX5" fmla="*/ 156210 w 164592"/>
                <a:gd name="connsiteY5" fmla="*/ 28194 h 165353"/>
                <a:gd name="connsiteX6" fmla="*/ 153923 w 164592"/>
                <a:gd name="connsiteY6" fmla="*/ 32765 h 165353"/>
                <a:gd name="connsiteX7" fmla="*/ 153161 w 164592"/>
                <a:gd name="connsiteY7" fmla="*/ 32765 h 165353"/>
                <a:gd name="connsiteX8" fmla="*/ 150876 w 164592"/>
                <a:gd name="connsiteY8" fmla="*/ 38100 h 165353"/>
                <a:gd name="connsiteX9" fmla="*/ 150114 w 164592"/>
                <a:gd name="connsiteY9" fmla="*/ 38100 h 165353"/>
                <a:gd name="connsiteX10" fmla="*/ 96011 w 164592"/>
                <a:gd name="connsiteY10" fmla="*/ 130301 h 165353"/>
                <a:gd name="connsiteX11" fmla="*/ 81534 w 164592"/>
                <a:gd name="connsiteY11" fmla="*/ 155447 h 165353"/>
                <a:gd name="connsiteX12" fmla="*/ 79247 w 164592"/>
                <a:gd name="connsiteY12" fmla="*/ 158495 h 165353"/>
                <a:gd name="connsiteX13" fmla="*/ 77723 w 164592"/>
                <a:gd name="connsiteY13" fmla="*/ 161544 h 165353"/>
                <a:gd name="connsiteX14" fmla="*/ 76200 w 164592"/>
                <a:gd name="connsiteY14" fmla="*/ 163829 h 165353"/>
                <a:gd name="connsiteX15" fmla="*/ 75438 w 164592"/>
                <a:gd name="connsiteY15" fmla="*/ 164591 h 165353"/>
                <a:gd name="connsiteX16" fmla="*/ 75438 w 164592"/>
                <a:gd name="connsiteY16" fmla="*/ 165353 h 165353"/>
                <a:gd name="connsiteX17" fmla="*/ 56388 w 164592"/>
                <a:gd name="connsiteY17" fmla="*/ 161544 h 165353"/>
                <a:gd name="connsiteX18" fmla="*/ 55626 w 164592"/>
                <a:gd name="connsiteY18" fmla="*/ 160782 h 165353"/>
                <a:gd name="connsiteX19" fmla="*/ 55626 w 164592"/>
                <a:gd name="connsiteY19" fmla="*/ 157733 h 165353"/>
                <a:gd name="connsiteX20" fmla="*/ 55626 w 164592"/>
                <a:gd name="connsiteY20" fmla="*/ 158495 h 165353"/>
                <a:gd name="connsiteX21" fmla="*/ 53340 w 164592"/>
                <a:gd name="connsiteY21" fmla="*/ 144017 h 165353"/>
                <a:gd name="connsiteX22" fmla="*/ 53340 w 164592"/>
                <a:gd name="connsiteY22" fmla="*/ 144779 h 165353"/>
                <a:gd name="connsiteX23" fmla="*/ 51816 w 164592"/>
                <a:gd name="connsiteY23" fmla="*/ 137159 h 165353"/>
                <a:gd name="connsiteX24" fmla="*/ 51816 w 164592"/>
                <a:gd name="connsiteY24" fmla="*/ 137921 h 165353"/>
                <a:gd name="connsiteX25" fmla="*/ 48767 w 164592"/>
                <a:gd name="connsiteY25" fmla="*/ 131064 h 165353"/>
                <a:gd name="connsiteX26" fmla="*/ 49529 w 164592"/>
                <a:gd name="connsiteY26" fmla="*/ 131826 h 165353"/>
                <a:gd name="connsiteX27" fmla="*/ 48005 w 164592"/>
                <a:gd name="connsiteY27" fmla="*/ 128015 h 165353"/>
                <a:gd name="connsiteX28" fmla="*/ 48005 w 164592"/>
                <a:gd name="connsiteY28" fmla="*/ 128777 h 165353"/>
                <a:gd name="connsiteX29" fmla="*/ 46482 w 164592"/>
                <a:gd name="connsiteY29" fmla="*/ 125729 h 165353"/>
                <a:gd name="connsiteX30" fmla="*/ 46482 w 164592"/>
                <a:gd name="connsiteY30" fmla="*/ 126491 h 165353"/>
                <a:gd name="connsiteX31" fmla="*/ 44196 w 164592"/>
                <a:gd name="connsiteY31" fmla="*/ 123444 h 165353"/>
                <a:gd name="connsiteX32" fmla="*/ 44958 w 164592"/>
                <a:gd name="connsiteY32" fmla="*/ 124205 h 165353"/>
                <a:gd name="connsiteX33" fmla="*/ 42672 w 164592"/>
                <a:gd name="connsiteY33" fmla="*/ 121158 h 165353"/>
                <a:gd name="connsiteX34" fmla="*/ 44196 w 164592"/>
                <a:gd name="connsiteY34" fmla="*/ 122682 h 165353"/>
                <a:gd name="connsiteX35" fmla="*/ 41147 w 164592"/>
                <a:gd name="connsiteY35" fmla="*/ 120395 h 165353"/>
                <a:gd name="connsiteX36" fmla="*/ 41910 w 164592"/>
                <a:gd name="connsiteY36" fmla="*/ 121158 h 165353"/>
                <a:gd name="connsiteX37" fmla="*/ 38861 w 164592"/>
                <a:gd name="connsiteY37" fmla="*/ 118871 h 165353"/>
                <a:gd name="connsiteX38" fmla="*/ 39623 w 164592"/>
                <a:gd name="connsiteY38" fmla="*/ 118871 h 165353"/>
                <a:gd name="connsiteX39" fmla="*/ 36576 w 164592"/>
                <a:gd name="connsiteY39" fmla="*/ 117347 h 165353"/>
                <a:gd name="connsiteX40" fmla="*/ 37338 w 164592"/>
                <a:gd name="connsiteY40" fmla="*/ 118109 h 165353"/>
                <a:gd name="connsiteX41" fmla="*/ 33528 w 164592"/>
                <a:gd name="connsiteY41" fmla="*/ 115823 h 165353"/>
                <a:gd name="connsiteX42" fmla="*/ 34290 w 164592"/>
                <a:gd name="connsiteY42" fmla="*/ 116585 h 165353"/>
                <a:gd name="connsiteX43" fmla="*/ 27432 w 164592"/>
                <a:gd name="connsiteY43" fmla="*/ 113538 h 165353"/>
                <a:gd name="connsiteX44" fmla="*/ 28194 w 164592"/>
                <a:gd name="connsiteY44" fmla="*/ 114300 h 165353"/>
                <a:gd name="connsiteX45" fmla="*/ 20573 w 164592"/>
                <a:gd name="connsiteY45" fmla="*/ 112014 h 165353"/>
                <a:gd name="connsiteX46" fmla="*/ 17526 w 164592"/>
                <a:gd name="connsiteY46" fmla="*/ 111251 h 165353"/>
                <a:gd name="connsiteX47" fmla="*/ 14478 w 164592"/>
                <a:gd name="connsiteY47" fmla="*/ 111251 h 165353"/>
                <a:gd name="connsiteX48" fmla="*/ 11429 w 164592"/>
                <a:gd name="connsiteY48" fmla="*/ 110489 h 165353"/>
                <a:gd name="connsiteX49" fmla="*/ 9144 w 164592"/>
                <a:gd name="connsiteY49" fmla="*/ 110489 h 165353"/>
                <a:gd name="connsiteX50" fmla="*/ 6858 w 164592"/>
                <a:gd name="connsiteY50" fmla="*/ 109727 h 165353"/>
                <a:gd name="connsiteX51" fmla="*/ 5334 w 164592"/>
                <a:gd name="connsiteY51" fmla="*/ 109727 h 165353"/>
                <a:gd name="connsiteX52" fmla="*/ 6096 w 164592"/>
                <a:gd name="connsiteY52" fmla="*/ 109727 h 165353"/>
                <a:gd name="connsiteX53" fmla="*/ 3810 w 164592"/>
                <a:gd name="connsiteY53" fmla="*/ 109727 h 165353"/>
                <a:gd name="connsiteX54" fmla="*/ 0 w 164592"/>
                <a:gd name="connsiteY54" fmla="*/ 89915 h 165353"/>
                <a:gd name="connsiteX55" fmla="*/ 761 w 164592"/>
                <a:gd name="connsiteY55" fmla="*/ 89915 h 165353"/>
                <a:gd name="connsiteX56" fmla="*/ 0 w 164592"/>
                <a:gd name="connsiteY56" fmla="*/ 89915 h 165353"/>
                <a:gd name="connsiteX57" fmla="*/ 89153 w 164592"/>
                <a:gd name="connsiteY57" fmla="*/ 37338 h 165353"/>
                <a:gd name="connsiteX58" fmla="*/ 136397 w 164592"/>
                <a:gd name="connsiteY58" fmla="*/ 8382 h 165353"/>
                <a:gd name="connsiteX59" fmla="*/ 140208 w 164592"/>
                <a:gd name="connsiteY59" fmla="*/ 6095 h 165353"/>
                <a:gd name="connsiteX60" fmla="*/ 143255 w 164592"/>
                <a:gd name="connsiteY60" fmla="*/ 4571 h 165353"/>
                <a:gd name="connsiteX61" fmla="*/ 144017 w 164592"/>
                <a:gd name="connsiteY61" fmla="*/ 3809 h 165353"/>
                <a:gd name="connsiteX62" fmla="*/ 146303 w 164592"/>
                <a:gd name="connsiteY62" fmla="*/ 2285 h 165353"/>
                <a:gd name="connsiteX63" fmla="*/ 148590 w 164592"/>
                <a:gd name="connsiteY63" fmla="*/ 1523 h 165353"/>
                <a:gd name="connsiteX64" fmla="*/ 149352 w 164592"/>
                <a:gd name="connsiteY64" fmla="*/ 761 h 165353"/>
                <a:gd name="connsiteX65" fmla="*/ 150114 w 164592"/>
                <a:gd name="connsiteY65" fmla="*/ 761 h 165353"/>
                <a:gd name="connsiteX66" fmla="*/ 150114 w 164592"/>
                <a:gd name="connsiteY66" fmla="*/ 0 h 165353"/>
                <a:gd name="connsiteX67" fmla="*/ 164591 w 164592"/>
                <a:gd name="connsiteY67" fmla="*/ 4571 h 165353"/>
                <a:gd name="connsiteX68" fmla="*/ 160782 w 164592"/>
                <a:gd name="connsiteY68" fmla="*/ 18288 h 165353"/>
                <a:gd name="connsiteX69" fmla="*/ 160020 w 164592"/>
                <a:gd name="connsiteY69" fmla="*/ 18288 h 165353"/>
                <a:gd name="connsiteX70" fmla="*/ 160782 w 164592"/>
                <a:gd name="connsiteY70" fmla="*/ 18288 h 165353"/>
                <a:gd name="connsiteX71" fmla="*/ 159258 w 164592"/>
                <a:gd name="connsiteY71" fmla="*/ 19050 h 165353"/>
                <a:gd name="connsiteX72" fmla="*/ 156972 w 164592"/>
                <a:gd name="connsiteY72" fmla="*/ 20573 h 165353"/>
                <a:gd name="connsiteX73" fmla="*/ 153923 w 164592"/>
                <a:gd name="connsiteY73" fmla="*/ 22097 h 165353"/>
                <a:gd name="connsiteX74" fmla="*/ 154685 w 164592"/>
                <a:gd name="connsiteY74" fmla="*/ 22097 h 165353"/>
                <a:gd name="connsiteX75" fmla="*/ 57911 w 164592"/>
                <a:gd name="connsiteY75" fmla="*/ 80009 h 165353"/>
                <a:gd name="connsiteX76" fmla="*/ 24384 w 164592"/>
                <a:gd name="connsiteY76" fmla="*/ 99821 h 165353"/>
                <a:gd name="connsiteX77" fmla="*/ 16764 w 164592"/>
                <a:gd name="connsiteY77" fmla="*/ 104394 h 165353"/>
                <a:gd name="connsiteX78" fmla="*/ 12191 w 164592"/>
                <a:gd name="connsiteY78" fmla="*/ 107441 h 165353"/>
                <a:gd name="connsiteX79" fmla="*/ 11429 w 164592"/>
                <a:gd name="connsiteY79" fmla="*/ 108203 h 165353"/>
                <a:gd name="connsiteX80" fmla="*/ 9905 w 164592"/>
                <a:gd name="connsiteY80" fmla="*/ 108203 h 165353"/>
                <a:gd name="connsiteX81" fmla="*/ 6858 w 164592"/>
                <a:gd name="connsiteY81" fmla="*/ 89153 h 165353"/>
                <a:gd name="connsiteX82" fmla="*/ 6096 w 164592"/>
                <a:gd name="connsiteY82" fmla="*/ 89153 h 165353"/>
                <a:gd name="connsiteX83" fmla="*/ 21335 w 164592"/>
                <a:gd name="connsiteY83" fmla="*/ 90677 h 165353"/>
                <a:gd name="connsiteX84" fmla="*/ 21335 w 164592"/>
                <a:gd name="connsiteY84" fmla="*/ 91439 h 165353"/>
                <a:gd name="connsiteX85" fmla="*/ 64008 w 164592"/>
                <a:gd name="connsiteY85" fmla="*/ 114300 h 165353"/>
                <a:gd name="connsiteX86" fmla="*/ 64008 w 164592"/>
                <a:gd name="connsiteY86" fmla="*/ 115061 h 165353"/>
                <a:gd name="connsiteX87" fmla="*/ 66294 w 164592"/>
                <a:gd name="connsiteY87" fmla="*/ 118871 h 165353"/>
                <a:gd name="connsiteX88" fmla="*/ 67817 w 164592"/>
                <a:gd name="connsiteY88" fmla="*/ 122682 h 165353"/>
                <a:gd name="connsiteX89" fmla="*/ 68579 w 164592"/>
                <a:gd name="connsiteY89" fmla="*/ 123444 h 165353"/>
                <a:gd name="connsiteX90" fmla="*/ 71628 w 164592"/>
                <a:gd name="connsiteY90" fmla="*/ 131064 h 165353"/>
                <a:gd name="connsiteX91" fmla="*/ 71628 w 164592"/>
                <a:gd name="connsiteY91" fmla="*/ 131826 h 165353"/>
                <a:gd name="connsiteX92" fmla="*/ 73914 w 164592"/>
                <a:gd name="connsiteY92" fmla="*/ 139445 h 165353"/>
                <a:gd name="connsiteX93" fmla="*/ 73914 w 164592"/>
                <a:gd name="connsiteY93" fmla="*/ 140208 h 165353"/>
                <a:gd name="connsiteX94" fmla="*/ 74676 w 164592"/>
                <a:gd name="connsiteY94" fmla="*/ 144017 h 165353"/>
                <a:gd name="connsiteX95" fmla="*/ 75438 w 164592"/>
                <a:gd name="connsiteY95" fmla="*/ 147065 h 165353"/>
                <a:gd name="connsiteX96" fmla="*/ 75438 w 164592"/>
                <a:gd name="connsiteY96" fmla="*/ 150876 h 165353"/>
                <a:gd name="connsiteX97" fmla="*/ 76200 w 164592"/>
                <a:gd name="connsiteY97" fmla="*/ 153161 h 165353"/>
                <a:gd name="connsiteX98" fmla="*/ 76200 w 164592"/>
                <a:gd name="connsiteY98" fmla="*/ 157733 h 165353"/>
                <a:gd name="connsiteX99" fmla="*/ 76961 w 164592"/>
                <a:gd name="connsiteY99" fmla="*/ 158495 h 165353"/>
                <a:gd name="connsiteX100" fmla="*/ 57150 w 164592"/>
                <a:gd name="connsiteY100" fmla="*/ 154685 h 165353"/>
                <a:gd name="connsiteX101" fmla="*/ 58673 w 164592"/>
                <a:gd name="connsiteY101" fmla="*/ 153161 h 165353"/>
                <a:gd name="connsiteX102" fmla="*/ 59435 w 164592"/>
                <a:gd name="connsiteY102" fmla="*/ 150876 h 165353"/>
                <a:gd name="connsiteX103" fmla="*/ 60960 w 164592"/>
                <a:gd name="connsiteY103" fmla="*/ 148589 h 165353"/>
                <a:gd name="connsiteX104" fmla="*/ 60960 w 164592"/>
                <a:gd name="connsiteY104" fmla="*/ 147827 h 165353"/>
                <a:gd name="connsiteX105" fmla="*/ 77723 w 164592"/>
                <a:gd name="connsiteY105" fmla="*/ 119633 h 165353"/>
                <a:gd name="connsiteX106" fmla="*/ 135635 w 164592"/>
                <a:gd name="connsiteY106" fmla="*/ 22097 h 165353"/>
                <a:gd name="connsiteX107" fmla="*/ 135635 w 164592"/>
                <a:gd name="connsiteY107" fmla="*/ 22859 h 165353"/>
                <a:gd name="connsiteX108" fmla="*/ 137922 w 164592"/>
                <a:gd name="connsiteY108" fmla="*/ 18288 h 165353"/>
                <a:gd name="connsiteX109" fmla="*/ 137922 w 164592"/>
                <a:gd name="connsiteY109" fmla="*/ 17526 h 165353"/>
                <a:gd name="connsiteX110" fmla="*/ 140970 w 164592"/>
                <a:gd name="connsiteY110" fmla="*/ 13715 h 165353"/>
                <a:gd name="connsiteX111" fmla="*/ 144017 w 164592"/>
                <a:gd name="connsiteY111" fmla="*/ 7620 h 165353"/>
                <a:gd name="connsiteX112" fmla="*/ 145541 w 164592"/>
                <a:gd name="connsiteY112" fmla="*/ 5333 h 165353"/>
                <a:gd name="connsiteX113" fmla="*/ 146303 w 164592"/>
                <a:gd name="connsiteY113" fmla="*/ 4571 h 165353"/>
                <a:gd name="connsiteX114" fmla="*/ 160782 w 164592"/>
                <a:gd name="connsiteY114" fmla="*/ 0 h 165353"/>
                <a:gd name="connsiteX115" fmla="*/ 164591 w 164592"/>
                <a:gd name="connsiteY115" fmla="*/ 14477 h 16535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Lst>
              <a:rect l="l" t="t" r="r" b="b"/>
              <a:pathLst>
                <a:path w="164592" h="165353">
                  <a:moveTo>
                    <a:pt x="164591" y="14477"/>
                  </a:moveTo>
                  <a:lnTo>
                    <a:pt x="163067" y="16001"/>
                  </a:lnTo>
                  <a:lnTo>
                    <a:pt x="162305" y="18288"/>
                  </a:lnTo>
                  <a:lnTo>
                    <a:pt x="160782" y="21335"/>
                  </a:lnTo>
                  <a:lnTo>
                    <a:pt x="158496" y="24383"/>
                  </a:lnTo>
                  <a:lnTo>
                    <a:pt x="156210" y="28194"/>
                  </a:lnTo>
                  <a:lnTo>
                    <a:pt x="153923" y="32765"/>
                  </a:lnTo>
                  <a:lnTo>
                    <a:pt x="153161" y="32765"/>
                  </a:lnTo>
                  <a:lnTo>
                    <a:pt x="150876" y="38100"/>
                  </a:lnTo>
                  <a:lnTo>
                    <a:pt x="150114" y="38100"/>
                  </a:lnTo>
                  <a:cubicBezTo>
                    <a:pt x="133057" y="69570"/>
                    <a:pt x="113588" y="98666"/>
                    <a:pt x="96011" y="130301"/>
                  </a:cubicBezTo>
                  <a:cubicBezTo>
                    <a:pt x="90563" y="138379"/>
                    <a:pt x="86360" y="147167"/>
                    <a:pt x="81534" y="155447"/>
                  </a:cubicBezTo>
                  <a:lnTo>
                    <a:pt x="79247" y="158495"/>
                  </a:lnTo>
                  <a:lnTo>
                    <a:pt x="77723" y="161544"/>
                  </a:lnTo>
                  <a:lnTo>
                    <a:pt x="76200" y="163829"/>
                  </a:lnTo>
                  <a:lnTo>
                    <a:pt x="75438" y="164591"/>
                  </a:lnTo>
                  <a:lnTo>
                    <a:pt x="75438" y="165353"/>
                  </a:lnTo>
                  <a:lnTo>
                    <a:pt x="56388" y="161544"/>
                  </a:lnTo>
                  <a:lnTo>
                    <a:pt x="55626" y="160782"/>
                  </a:lnTo>
                  <a:lnTo>
                    <a:pt x="55626" y="157733"/>
                  </a:lnTo>
                  <a:lnTo>
                    <a:pt x="55626" y="158495"/>
                  </a:lnTo>
                  <a:cubicBezTo>
                    <a:pt x="55219" y="153644"/>
                    <a:pt x="54457" y="148844"/>
                    <a:pt x="53340" y="144017"/>
                  </a:cubicBezTo>
                  <a:lnTo>
                    <a:pt x="53340" y="144779"/>
                  </a:lnTo>
                  <a:lnTo>
                    <a:pt x="51816" y="137159"/>
                  </a:lnTo>
                  <a:lnTo>
                    <a:pt x="51816" y="137921"/>
                  </a:lnTo>
                  <a:lnTo>
                    <a:pt x="48767" y="131064"/>
                  </a:lnTo>
                  <a:lnTo>
                    <a:pt x="49529" y="131826"/>
                  </a:lnTo>
                  <a:lnTo>
                    <a:pt x="48005" y="128015"/>
                  </a:lnTo>
                  <a:lnTo>
                    <a:pt x="48005" y="128777"/>
                  </a:lnTo>
                  <a:lnTo>
                    <a:pt x="46482" y="125729"/>
                  </a:lnTo>
                  <a:lnTo>
                    <a:pt x="46482" y="126491"/>
                  </a:lnTo>
                  <a:lnTo>
                    <a:pt x="44196" y="123444"/>
                  </a:lnTo>
                  <a:lnTo>
                    <a:pt x="44958" y="124205"/>
                  </a:lnTo>
                  <a:lnTo>
                    <a:pt x="42672" y="121158"/>
                  </a:lnTo>
                  <a:lnTo>
                    <a:pt x="44196" y="122682"/>
                  </a:lnTo>
                  <a:lnTo>
                    <a:pt x="41147" y="120395"/>
                  </a:lnTo>
                  <a:lnTo>
                    <a:pt x="41910" y="121158"/>
                  </a:lnTo>
                  <a:lnTo>
                    <a:pt x="38861" y="118871"/>
                  </a:lnTo>
                  <a:lnTo>
                    <a:pt x="39623" y="118871"/>
                  </a:lnTo>
                  <a:lnTo>
                    <a:pt x="36576" y="117347"/>
                  </a:lnTo>
                  <a:lnTo>
                    <a:pt x="37338" y="118109"/>
                  </a:lnTo>
                  <a:lnTo>
                    <a:pt x="33528" y="115823"/>
                  </a:lnTo>
                  <a:lnTo>
                    <a:pt x="34290" y="116585"/>
                  </a:lnTo>
                  <a:lnTo>
                    <a:pt x="27432" y="113538"/>
                  </a:lnTo>
                  <a:lnTo>
                    <a:pt x="28194" y="114300"/>
                  </a:lnTo>
                  <a:lnTo>
                    <a:pt x="20573" y="112014"/>
                  </a:lnTo>
                  <a:lnTo>
                    <a:pt x="17526" y="111251"/>
                  </a:lnTo>
                  <a:lnTo>
                    <a:pt x="14478" y="111251"/>
                  </a:lnTo>
                  <a:lnTo>
                    <a:pt x="11429" y="110489"/>
                  </a:lnTo>
                  <a:lnTo>
                    <a:pt x="9144" y="110489"/>
                  </a:lnTo>
                  <a:lnTo>
                    <a:pt x="6858" y="109727"/>
                  </a:lnTo>
                  <a:lnTo>
                    <a:pt x="5334" y="109727"/>
                  </a:lnTo>
                  <a:lnTo>
                    <a:pt x="6096" y="109727"/>
                  </a:lnTo>
                  <a:lnTo>
                    <a:pt x="3810" y="109727"/>
                  </a:lnTo>
                  <a:lnTo>
                    <a:pt x="0" y="89915"/>
                  </a:lnTo>
                  <a:lnTo>
                    <a:pt x="761" y="89915"/>
                  </a:lnTo>
                  <a:lnTo>
                    <a:pt x="0" y="89915"/>
                  </a:lnTo>
                  <a:cubicBezTo>
                    <a:pt x="29502" y="73659"/>
                    <a:pt x="59372" y="53809"/>
                    <a:pt x="89153" y="37338"/>
                  </a:cubicBezTo>
                  <a:cubicBezTo>
                    <a:pt x="104838" y="27584"/>
                    <a:pt x="120650" y="18021"/>
                    <a:pt x="136397" y="8382"/>
                  </a:cubicBezTo>
                  <a:lnTo>
                    <a:pt x="140208" y="6095"/>
                  </a:lnTo>
                  <a:lnTo>
                    <a:pt x="143255" y="4571"/>
                  </a:lnTo>
                  <a:lnTo>
                    <a:pt x="144017" y="3809"/>
                  </a:lnTo>
                  <a:lnTo>
                    <a:pt x="146303" y="2285"/>
                  </a:lnTo>
                  <a:lnTo>
                    <a:pt x="148590" y="1523"/>
                  </a:lnTo>
                  <a:lnTo>
                    <a:pt x="149352" y="761"/>
                  </a:lnTo>
                  <a:lnTo>
                    <a:pt x="150114" y="761"/>
                  </a:lnTo>
                  <a:lnTo>
                    <a:pt x="150114" y="0"/>
                  </a:lnTo>
                  <a:cubicBezTo>
                    <a:pt x="155447" y="-2285"/>
                    <a:pt x="161544" y="-761"/>
                    <a:pt x="164591" y="4571"/>
                  </a:cubicBezTo>
                  <a:cubicBezTo>
                    <a:pt x="167640" y="9144"/>
                    <a:pt x="165353" y="15239"/>
                    <a:pt x="160782" y="18288"/>
                  </a:cubicBezTo>
                  <a:lnTo>
                    <a:pt x="160020" y="18288"/>
                  </a:lnTo>
                  <a:lnTo>
                    <a:pt x="160782" y="18288"/>
                  </a:lnTo>
                  <a:lnTo>
                    <a:pt x="159258" y="19050"/>
                  </a:lnTo>
                  <a:lnTo>
                    <a:pt x="156972" y="20573"/>
                  </a:lnTo>
                  <a:lnTo>
                    <a:pt x="153923" y="22097"/>
                  </a:lnTo>
                  <a:lnTo>
                    <a:pt x="154685" y="22097"/>
                  </a:lnTo>
                  <a:cubicBezTo>
                    <a:pt x="122135" y="40830"/>
                    <a:pt x="90132" y="60591"/>
                    <a:pt x="57911" y="80009"/>
                  </a:cubicBezTo>
                  <a:cubicBezTo>
                    <a:pt x="47459" y="86271"/>
                    <a:pt x="34988" y="94297"/>
                    <a:pt x="24384" y="99821"/>
                  </a:cubicBezTo>
                  <a:lnTo>
                    <a:pt x="16764" y="104394"/>
                  </a:lnTo>
                  <a:lnTo>
                    <a:pt x="12191" y="107441"/>
                  </a:lnTo>
                  <a:lnTo>
                    <a:pt x="11429" y="108203"/>
                  </a:lnTo>
                  <a:lnTo>
                    <a:pt x="9905" y="108203"/>
                  </a:lnTo>
                  <a:lnTo>
                    <a:pt x="6858" y="89153"/>
                  </a:lnTo>
                  <a:lnTo>
                    <a:pt x="6096" y="89153"/>
                  </a:lnTo>
                  <a:cubicBezTo>
                    <a:pt x="11442" y="88582"/>
                    <a:pt x="15837" y="91198"/>
                    <a:pt x="21335" y="90677"/>
                  </a:cubicBezTo>
                  <a:lnTo>
                    <a:pt x="21335" y="91439"/>
                  </a:lnTo>
                  <a:cubicBezTo>
                    <a:pt x="36614" y="93726"/>
                    <a:pt x="55397" y="100215"/>
                    <a:pt x="64008" y="114300"/>
                  </a:cubicBezTo>
                  <a:lnTo>
                    <a:pt x="64008" y="115061"/>
                  </a:lnTo>
                  <a:lnTo>
                    <a:pt x="66294" y="118871"/>
                  </a:lnTo>
                  <a:lnTo>
                    <a:pt x="67817" y="122682"/>
                  </a:lnTo>
                  <a:lnTo>
                    <a:pt x="68579" y="123444"/>
                  </a:lnTo>
                  <a:lnTo>
                    <a:pt x="71628" y="131064"/>
                  </a:lnTo>
                  <a:lnTo>
                    <a:pt x="71628" y="131826"/>
                  </a:lnTo>
                  <a:lnTo>
                    <a:pt x="73914" y="139445"/>
                  </a:lnTo>
                  <a:lnTo>
                    <a:pt x="73914" y="140208"/>
                  </a:lnTo>
                  <a:lnTo>
                    <a:pt x="74676" y="144017"/>
                  </a:lnTo>
                  <a:lnTo>
                    <a:pt x="75438" y="147065"/>
                  </a:lnTo>
                  <a:lnTo>
                    <a:pt x="75438" y="150876"/>
                  </a:lnTo>
                  <a:lnTo>
                    <a:pt x="76200" y="153161"/>
                  </a:lnTo>
                  <a:lnTo>
                    <a:pt x="76200" y="157733"/>
                  </a:lnTo>
                  <a:lnTo>
                    <a:pt x="76961" y="158495"/>
                  </a:lnTo>
                  <a:lnTo>
                    <a:pt x="57150" y="154685"/>
                  </a:lnTo>
                  <a:lnTo>
                    <a:pt x="58673" y="153161"/>
                  </a:lnTo>
                  <a:lnTo>
                    <a:pt x="59435" y="150876"/>
                  </a:lnTo>
                  <a:lnTo>
                    <a:pt x="60960" y="148589"/>
                  </a:lnTo>
                  <a:lnTo>
                    <a:pt x="60960" y="147827"/>
                  </a:lnTo>
                  <a:cubicBezTo>
                    <a:pt x="67055" y="139369"/>
                    <a:pt x="73190" y="129006"/>
                    <a:pt x="77723" y="119633"/>
                  </a:cubicBezTo>
                  <a:cubicBezTo>
                    <a:pt x="97904" y="87286"/>
                    <a:pt x="116268" y="54825"/>
                    <a:pt x="135635" y="22097"/>
                  </a:cubicBezTo>
                  <a:lnTo>
                    <a:pt x="135635" y="22859"/>
                  </a:lnTo>
                  <a:lnTo>
                    <a:pt x="137922" y="18288"/>
                  </a:lnTo>
                  <a:lnTo>
                    <a:pt x="137922" y="17526"/>
                  </a:lnTo>
                  <a:lnTo>
                    <a:pt x="140970" y="13715"/>
                  </a:lnTo>
                  <a:lnTo>
                    <a:pt x="144017" y="7620"/>
                  </a:lnTo>
                  <a:lnTo>
                    <a:pt x="145541" y="5333"/>
                  </a:lnTo>
                  <a:lnTo>
                    <a:pt x="146303" y="4571"/>
                  </a:lnTo>
                  <a:cubicBezTo>
                    <a:pt x="149352" y="-761"/>
                    <a:pt x="155447" y="-2285"/>
                    <a:pt x="160782" y="0"/>
                  </a:cubicBezTo>
                  <a:cubicBezTo>
                    <a:pt x="165353" y="3047"/>
                    <a:pt x="167640" y="9144"/>
                    <a:pt x="164591" y="14477"/>
                  </a:cubicBezTo>
                </a:path>
              </a:pathLst>
            </a:custGeom>
            <a:solidFill>
              <a:schemeClr val="tx1"/>
            </a:solidFill>
            <a:ln w="12700">
              <a:solidFill>
                <a:srgbClr val="C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16425" name="TextBox 1"/>
            <p:cNvSpPr txBox="1">
              <a:spLocks noChangeArrowheads="1"/>
            </p:cNvSpPr>
            <p:nvPr/>
          </p:nvSpPr>
          <p:spPr bwMode="auto">
            <a:xfrm>
              <a:off x="2095500" y="4559300"/>
              <a:ext cx="2769789" cy="70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a:latin typeface="Times New Roman" panose="02020603050405020304" pitchFamily="18" charset="0"/>
                  <a:ea typeface="Adobe 楷体 Std R" panose="02020400000000000000" pitchFamily="18" charset="-122"/>
                  <a:cs typeface="Times New Roman" panose="02020603050405020304" pitchFamily="18" charset="0"/>
                </a:rPr>
                <a:t>增大电子云密度，易</a:t>
              </a:r>
            </a:p>
            <a:p>
              <a:pPr eaLnBrk="1" hangingPunct="1">
                <a:lnSpc>
                  <a:spcPts val="2800"/>
                </a:lnSpc>
              </a:pPr>
              <a:r>
                <a:rPr lang="en-US" altLang="zh-CN" sz="2400">
                  <a:latin typeface="Times New Roman" panose="02020603050405020304" pitchFamily="18" charset="0"/>
                  <a:ea typeface="Adobe 楷体 Std R" panose="02020400000000000000" pitchFamily="18" charset="-122"/>
                  <a:cs typeface="Times New Roman" panose="02020603050405020304" pitchFamily="18" charset="0"/>
                </a:rPr>
                <a:t>与阳离子活性种结合</a:t>
              </a:r>
            </a:p>
          </p:txBody>
        </p:sp>
      </p:grpSp>
      <p:grpSp>
        <p:nvGrpSpPr>
          <p:cNvPr id="16393" name="组合 30"/>
          <p:cNvGrpSpPr>
            <a:grpSpLocks/>
          </p:cNvGrpSpPr>
          <p:nvPr/>
        </p:nvGrpSpPr>
        <p:grpSpPr bwMode="auto">
          <a:xfrm>
            <a:off x="6649010" y="5496225"/>
            <a:ext cx="3385542" cy="1747873"/>
            <a:chOff x="5442482" y="5220647"/>
            <a:chExt cx="3384948" cy="1748062"/>
          </a:xfrm>
        </p:grpSpPr>
        <p:sp>
          <p:nvSpPr>
            <p:cNvPr id="32" name="Freeform 3"/>
            <p:cNvSpPr/>
            <p:nvPr/>
          </p:nvSpPr>
          <p:spPr>
            <a:xfrm>
              <a:off x="6474176" y="5742990"/>
              <a:ext cx="192053" cy="211161"/>
            </a:xfrm>
            <a:custGeom>
              <a:avLst/>
              <a:gdLst>
                <a:gd name="connsiteX0" fmla="*/ 192023 w 192023"/>
                <a:gd name="connsiteY0" fmla="*/ 0 h 211835"/>
                <a:gd name="connsiteX1" fmla="*/ 192023 w 192023"/>
                <a:gd name="connsiteY1" fmla="*/ 70103 h 211835"/>
                <a:gd name="connsiteX2" fmla="*/ 185928 w 192023"/>
                <a:gd name="connsiteY2" fmla="*/ 70103 h 211835"/>
                <a:gd name="connsiteX3" fmla="*/ 161531 w 192023"/>
                <a:gd name="connsiteY3" fmla="*/ 28194 h 211835"/>
                <a:gd name="connsiteX4" fmla="*/ 121145 w 192023"/>
                <a:gd name="connsiteY4" fmla="*/ 12953 h 211835"/>
                <a:gd name="connsiteX5" fmla="*/ 86093 w 192023"/>
                <a:gd name="connsiteY5" fmla="*/ 24383 h 211835"/>
                <a:gd name="connsiteX6" fmla="*/ 63233 w 192023"/>
                <a:gd name="connsiteY6" fmla="*/ 52577 h 211835"/>
                <a:gd name="connsiteX7" fmla="*/ 53340 w 192023"/>
                <a:gd name="connsiteY7" fmla="*/ 102870 h 211835"/>
                <a:gd name="connsiteX8" fmla="*/ 60947 w 192023"/>
                <a:gd name="connsiteY8" fmla="*/ 152400 h 211835"/>
                <a:gd name="connsiteX9" fmla="*/ 82283 w 192023"/>
                <a:gd name="connsiteY9" fmla="*/ 185927 h 211835"/>
                <a:gd name="connsiteX10" fmla="*/ 120383 w 192023"/>
                <a:gd name="connsiteY10" fmla="*/ 197357 h 211835"/>
                <a:gd name="connsiteX11" fmla="*/ 154685 w 192023"/>
                <a:gd name="connsiteY11" fmla="*/ 188976 h 211835"/>
                <a:gd name="connsiteX12" fmla="*/ 188214 w 192023"/>
                <a:gd name="connsiteY12" fmla="*/ 160020 h 211835"/>
                <a:gd name="connsiteX13" fmla="*/ 188214 w 192023"/>
                <a:gd name="connsiteY13" fmla="*/ 177545 h 211835"/>
                <a:gd name="connsiteX14" fmla="*/ 153161 w 192023"/>
                <a:gd name="connsiteY14" fmla="*/ 203453 h 211835"/>
                <a:gd name="connsiteX15" fmla="*/ 109728 w 192023"/>
                <a:gd name="connsiteY15" fmla="*/ 211835 h 211835"/>
                <a:gd name="connsiteX16" fmla="*/ 52578 w 192023"/>
                <a:gd name="connsiteY16" fmla="*/ 198882 h 211835"/>
                <a:gd name="connsiteX17" fmla="*/ 13716 w 192023"/>
                <a:gd name="connsiteY17" fmla="*/ 161544 h 211835"/>
                <a:gd name="connsiteX18" fmla="*/ 0 w 192023"/>
                <a:gd name="connsiteY18" fmla="*/ 109727 h 211835"/>
                <a:gd name="connsiteX19" fmla="*/ 15240 w 192023"/>
                <a:gd name="connsiteY19" fmla="*/ 54101 h 211835"/>
                <a:gd name="connsiteX20" fmla="*/ 56388 w 192023"/>
                <a:gd name="connsiteY20" fmla="*/ 14477 h 211835"/>
                <a:gd name="connsiteX21" fmla="*/ 110490 w 192023"/>
                <a:gd name="connsiteY21" fmla="*/ 0 h 211835"/>
                <a:gd name="connsiteX22" fmla="*/ 156197 w 192023"/>
                <a:gd name="connsiteY22" fmla="*/ 9144 h 211835"/>
                <a:gd name="connsiteX23" fmla="*/ 172973 w 192023"/>
                <a:gd name="connsiteY23" fmla="*/ 14477 h 211835"/>
                <a:gd name="connsiteX24" fmla="*/ 181343 w 192023"/>
                <a:gd name="connsiteY24" fmla="*/ 10667 h 211835"/>
                <a:gd name="connsiteX25" fmla="*/ 185928 w 192023"/>
                <a:gd name="connsiteY25" fmla="*/ 0 h 211835"/>
                <a:gd name="connsiteX26" fmla="*/ 192023 w 192023"/>
                <a:gd name="connsiteY26" fmla="*/ 0 h 2118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Lst>
              <a:rect l="l" t="t" r="r" b="b"/>
              <a:pathLst>
                <a:path w="192023" h="211835">
                  <a:moveTo>
                    <a:pt x="192023" y="0"/>
                  </a:moveTo>
                  <a:lnTo>
                    <a:pt x="192023" y="70103"/>
                  </a:lnTo>
                  <a:lnTo>
                    <a:pt x="185928" y="70103"/>
                  </a:lnTo>
                  <a:cubicBezTo>
                    <a:pt x="182118" y="51815"/>
                    <a:pt x="173735" y="37338"/>
                    <a:pt x="161531" y="28194"/>
                  </a:cubicBezTo>
                  <a:cubicBezTo>
                    <a:pt x="150114" y="18288"/>
                    <a:pt x="136397" y="12953"/>
                    <a:pt x="121145" y="12953"/>
                  </a:cubicBezTo>
                  <a:cubicBezTo>
                    <a:pt x="108191" y="12953"/>
                    <a:pt x="96773" y="16764"/>
                    <a:pt x="86093" y="24383"/>
                  </a:cubicBezTo>
                  <a:cubicBezTo>
                    <a:pt x="75438" y="31241"/>
                    <a:pt x="67805" y="41147"/>
                    <a:pt x="63233" y="52577"/>
                  </a:cubicBezTo>
                  <a:cubicBezTo>
                    <a:pt x="57150" y="67817"/>
                    <a:pt x="53340" y="84582"/>
                    <a:pt x="53340" y="102870"/>
                  </a:cubicBezTo>
                  <a:cubicBezTo>
                    <a:pt x="53340" y="121157"/>
                    <a:pt x="55626" y="137159"/>
                    <a:pt x="60947" y="152400"/>
                  </a:cubicBezTo>
                  <a:cubicBezTo>
                    <a:pt x="65519" y="166877"/>
                    <a:pt x="72390" y="178307"/>
                    <a:pt x="82283" y="185927"/>
                  </a:cubicBezTo>
                  <a:cubicBezTo>
                    <a:pt x="92202" y="193547"/>
                    <a:pt x="104381" y="197357"/>
                    <a:pt x="120383" y="197357"/>
                  </a:cubicBezTo>
                  <a:cubicBezTo>
                    <a:pt x="132588" y="197357"/>
                    <a:pt x="144767" y="195071"/>
                    <a:pt x="154685" y="188976"/>
                  </a:cubicBezTo>
                  <a:cubicBezTo>
                    <a:pt x="165341" y="183641"/>
                    <a:pt x="176771" y="173735"/>
                    <a:pt x="188214" y="160020"/>
                  </a:cubicBezTo>
                  <a:lnTo>
                    <a:pt x="188214" y="177545"/>
                  </a:lnTo>
                  <a:cubicBezTo>
                    <a:pt x="177533" y="189738"/>
                    <a:pt x="165341" y="198120"/>
                    <a:pt x="153161" y="203453"/>
                  </a:cubicBezTo>
                  <a:cubicBezTo>
                    <a:pt x="140957" y="208788"/>
                    <a:pt x="126492" y="211835"/>
                    <a:pt x="109728" y="211835"/>
                  </a:cubicBezTo>
                  <a:cubicBezTo>
                    <a:pt x="88392" y="211835"/>
                    <a:pt x="69342" y="207264"/>
                    <a:pt x="52578" y="198882"/>
                  </a:cubicBezTo>
                  <a:cubicBezTo>
                    <a:pt x="35814" y="189738"/>
                    <a:pt x="22847" y="177545"/>
                    <a:pt x="13716" y="161544"/>
                  </a:cubicBezTo>
                  <a:cubicBezTo>
                    <a:pt x="4559" y="144779"/>
                    <a:pt x="0" y="128015"/>
                    <a:pt x="0" y="109727"/>
                  </a:cubicBezTo>
                  <a:cubicBezTo>
                    <a:pt x="0" y="89915"/>
                    <a:pt x="5321" y="71627"/>
                    <a:pt x="15240" y="54101"/>
                  </a:cubicBezTo>
                  <a:cubicBezTo>
                    <a:pt x="25133" y="37338"/>
                    <a:pt x="38861" y="23621"/>
                    <a:pt x="56388" y="14477"/>
                  </a:cubicBezTo>
                  <a:cubicBezTo>
                    <a:pt x="73152" y="4571"/>
                    <a:pt x="91440" y="0"/>
                    <a:pt x="110490" y="0"/>
                  </a:cubicBezTo>
                  <a:cubicBezTo>
                    <a:pt x="124955" y="0"/>
                    <a:pt x="140195" y="3047"/>
                    <a:pt x="156197" y="9144"/>
                  </a:cubicBezTo>
                  <a:cubicBezTo>
                    <a:pt x="165341" y="12953"/>
                    <a:pt x="170688" y="14477"/>
                    <a:pt x="172973" y="14477"/>
                  </a:cubicBezTo>
                  <a:cubicBezTo>
                    <a:pt x="176771" y="14477"/>
                    <a:pt x="179057" y="12953"/>
                    <a:pt x="181343" y="10667"/>
                  </a:cubicBezTo>
                  <a:cubicBezTo>
                    <a:pt x="183642" y="8382"/>
                    <a:pt x="185166" y="4571"/>
                    <a:pt x="185928" y="0"/>
                  </a:cubicBezTo>
                  <a:lnTo>
                    <a:pt x="192023"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33" name="Freeform 3"/>
            <p:cNvSpPr/>
            <p:nvPr/>
          </p:nvSpPr>
          <p:spPr>
            <a:xfrm>
              <a:off x="6686863" y="5747754"/>
              <a:ext cx="226972" cy="201634"/>
            </a:xfrm>
            <a:custGeom>
              <a:avLst/>
              <a:gdLst>
                <a:gd name="connsiteX0" fmla="*/ 77723 w 226326"/>
                <a:gd name="connsiteY0" fmla="*/ 105155 h 201930"/>
                <a:gd name="connsiteX1" fmla="*/ 77723 w 226326"/>
                <a:gd name="connsiteY1" fmla="*/ 167640 h 201930"/>
                <a:gd name="connsiteX2" fmla="*/ 79247 w 226326"/>
                <a:gd name="connsiteY2" fmla="*/ 187452 h 201930"/>
                <a:gd name="connsiteX3" fmla="*/ 86118 w 226326"/>
                <a:gd name="connsiteY3" fmla="*/ 193548 h 201930"/>
                <a:gd name="connsiteX4" fmla="*/ 99821 w 226326"/>
                <a:gd name="connsiteY4" fmla="*/ 196596 h 201930"/>
                <a:gd name="connsiteX5" fmla="*/ 105930 w 226326"/>
                <a:gd name="connsiteY5" fmla="*/ 196596 h 201930"/>
                <a:gd name="connsiteX6" fmla="*/ 105930 w 226326"/>
                <a:gd name="connsiteY6" fmla="*/ 201929 h 201930"/>
                <a:gd name="connsiteX7" fmla="*/ 0 w 226326"/>
                <a:gd name="connsiteY7" fmla="*/ 201929 h 201930"/>
                <a:gd name="connsiteX8" fmla="*/ 0 w 226326"/>
                <a:gd name="connsiteY8" fmla="*/ 196596 h 201930"/>
                <a:gd name="connsiteX9" fmla="*/ 6870 w 226326"/>
                <a:gd name="connsiteY9" fmla="*/ 196596 h 201930"/>
                <a:gd name="connsiteX10" fmla="*/ 21335 w 226326"/>
                <a:gd name="connsiteY10" fmla="*/ 193548 h 201930"/>
                <a:gd name="connsiteX11" fmla="*/ 27444 w 226326"/>
                <a:gd name="connsiteY11" fmla="*/ 186690 h 201930"/>
                <a:gd name="connsiteX12" fmla="*/ 28968 w 226326"/>
                <a:gd name="connsiteY12" fmla="*/ 167640 h 201930"/>
                <a:gd name="connsiteX13" fmla="*/ 28968 w 226326"/>
                <a:gd name="connsiteY13" fmla="*/ 34290 h 201930"/>
                <a:gd name="connsiteX14" fmla="*/ 27444 w 226326"/>
                <a:gd name="connsiteY14" fmla="*/ 15240 h 201930"/>
                <a:gd name="connsiteX15" fmla="*/ 20573 w 226326"/>
                <a:gd name="connsiteY15" fmla="*/ 8382 h 201930"/>
                <a:gd name="connsiteX16" fmla="*/ 6870 w 226326"/>
                <a:gd name="connsiteY16" fmla="*/ 5334 h 201930"/>
                <a:gd name="connsiteX17" fmla="*/ 0 w 226326"/>
                <a:gd name="connsiteY17" fmla="*/ 5334 h 201930"/>
                <a:gd name="connsiteX18" fmla="*/ 0 w 226326"/>
                <a:gd name="connsiteY18" fmla="*/ 0 h 201930"/>
                <a:gd name="connsiteX19" fmla="*/ 105930 w 226326"/>
                <a:gd name="connsiteY19" fmla="*/ 0 h 201930"/>
                <a:gd name="connsiteX20" fmla="*/ 105930 w 226326"/>
                <a:gd name="connsiteY20" fmla="*/ 5334 h 201930"/>
                <a:gd name="connsiteX21" fmla="*/ 99821 w 226326"/>
                <a:gd name="connsiteY21" fmla="*/ 5334 h 201930"/>
                <a:gd name="connsiteX22" fmla="*/ 85343 w 226326"/>
                <a:gd name="connsiteY22" fmla="*/ 8382 h 201930"/>
                <a:gd name="connsiteX23" fmla="*/ 79247 w 226326"/>
                <a:gd name="connsiteY23" fmla="*/ 16002 h 201930"/>
                <a:gd name="connsiteX24" fmla="*/ 77723 w 226326"/>
                <a:gd name="connsiteY24" fmla="*/ 34290 h 201930"/>
                <a:gd name="connsiteX25" fmla="*/ 77723 w 226326"/>
                <a:gd name="connsiteY25" fmla="*/ 92202 h 201930"/>
                <a:gd name="connsiteX26" fmla="*/ 149364 w 226326"/>
                <a:gd name="connsiteY26" fmla="*/ 92202 h 201930"/>
                <a:gd name="connsiteX27" fmla="*/ 149364 w 226326"/>
                <a:gd name="connsiteY27" fmla="*/ 34290 h 201930"/>
                <a:gd name="connsiteX28" fmla="*/ 147078 w 226326"/>
                <a:gd name="connsiteY28" fmla="*/ 15240 h 201930"/>
                <a:gd name="connsiteX29" fmla="*/ 140969 w 226326"/>
                <a:gd name="connsiteY29" fmla="*/ 8382 h 201930"/>
                <a:gd name="connsiteX30" fmla="*/ 127266 w 226326"/>
                <a:gd name="connsiteY30" fmla="*/ 5334 h 201930"/>
                <a:gd name="connsiteX31" fmla="*/ 120395 w 226326"/>
                <a:gd name="connsiteY31" fmla="*/ 5334 h 201930"/>
                <a:gd name="connsiteX32" fmla="*/ 120395 w 226326"/>
                <a:gd name="connsiteY32" fmla="*/ 0 h 201930"/>
                <a:gd name="connsiteX33" fmla="*/ 226326 w 226326"/>
                <a:gd name="connsiteY33" fmla="*/ 0 h 201930"/>
                <a:gd name="connsiteX34" fmla="*/ 226326 w 226326"/>
                <a:gd name="connsiteY34" fmla="*/ 5334 h 201930"/>
                <a:gd name="connsiteX35" fmla="*/ 219468 w 226326"/>
                <a:gd name="connsiteY35" fmla="*/ 5334 h 201930"/>
                <a:gd name="connsiteX36" fmla="*/ 205752 w 226326"/>
                <a:gd name="connsiteY36" fmla="*/ 8382 h 201930"/>
                <a:gd name="connsiteX37" fmla="*/ 199643 w 226326"/>
                <a:gd name="connsiteY37" fmla="*/ 16002 h 201930"/>
                <a:gd name="connsiteX38" fmla="*/ 197370 w 226326"/>
                <a:gd name="connsiteY38" fmla="*/ 34290 h 201930"/>
                <a:gd name="connsiteX39" fmla="*/ 197370 w 226326"/>
                <a:gd name="connsiteY39" fmla="*/ 167640 h 201930"/>
                <a:gd name="connsiteX40" fmla="*/ 199643 w 226326"/>
                <a:gd name="connsiteY40" fmla="*/ 187452 h 201930"/>
                <a:gd name="connsiteX41" fmla="*/ 205752 w 226326"/>
                <a:gd name="connsiteY41" fmla="*/ 193548 h 201930"/>
                <a:gd name="connsiteX42" fmla="*/ 219468 w 226326"/>
                <a:gd name="connsiteY42" fmla="*/ 196596 h 201930"/>
                <a:gd name="connsiteX43" fmla="*/ 226326 w 226326"/>
                <a:gd name="connsiteY43" fmla="*/ 196596 h 201930"/>
                <a:gd name="connsiteX44" fmla="*/ 226326 w 226326"/>
                <a:gd name="connsiteY44" fmla="*/ 201929 h 201930"/>
                <a:gd name="connsiteX45" fmla="*/ 120395 w 226326"/>
                <a:gd name="connsiteY45" fmla="*/ 201929 h 201930"/>
                <a:gd name="connsiteX46" fmla="*/ 120395 w 226326"/>
                <a:gd name="connsiteY46" fmla="*/ 196596 h 201930"/>
                <a:gd name="connsiteX47" fmla="*/ 127266 w 226326"/>
                <a:gd name="connsiteY47" fmla="*/ 196596 h 201930"/>
                <a:gd name="connsiteX48" fmla="*/ 140969 w 226326"/>
                <a:gd name="connsiteY48" fmla="*/ 193548 h 201930"/>
                <a:gd name="connsiteX49" fmla="*/ 147078 w 226326"/>
                <a:gd name="connsiteY49" fmla="*/ 186690 h 201930"/>
                <a:gd name="connsiteX50" fmla="*/ 149364 w 226326"/>
                <a:gd name="connsiteY50" fmla="*/ 167640 h 201930"/>
                <a:gd name="connsiteX51" fmla="*/ 149364 w 226326"/>
                <a:gd name="connsiteY51" fmla="*/ 105155 h 201930"/>
                <a:gd name="connsiteX52" fmla="*/ 77723 w 226326"/>
                <a:gd name="connsiteY52" fmla="*/ 105155 h 2019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Lst>
              <a:rect l="l" t="t" r="r" b="b"/>
              <a:pathLst>
                <a:path w="226326" h="201930">
                  <a:moveTo>
                    <a:pt x="77723" y="105155"/>
                  </a:moveTo>
                  <a:lnTo>
                    <a:pt x="77723" y="167640"/>
                  </a:lnTo>
                  <a:cubicBezTo>
                    <a:pt x="77723" y="178308"/>
                    <a:pt x="77723" y="184404"/>
                    <a:pt x="79247" y="187452"/>
                  </a:cubicBezTo>
                  <a:cubicBezTo>
                    <a:pt x="80009" y="189738"/>
                    <a:pt x="82295" y="192023"/>
                    <a:pt x="86118" y="193548"/>
                  </a:cubicBezTo>
                  <a:cubicBezTo>
                    <a:pt x="89166" y="195834"/>
                    <a:pt x="93738" y="196596"/>
                    <a:pt x="99821" y="196596"/>
                  </a:cubicBezTo>
                  <a:lnTo>
                    <a:pt x="105930" y="196596"/>
                  </a:lnTo>
                  <a:lnTo>
                    <a:pt x="105930" y="201929"/>
                  </a:lnTo>
                  <a:lnTo>
                    <a:pt x="0" y="201929"/>
                  </a:lnTo>
                  <a:lnTo>
                    <a:pt x="0" y="196596"/>
                  </a:lnTo>
                  <a:lnTo>
                    <a:pt x="6870" y="196596"/>
                  </a:lnTo>
                  <a:cubicBezTo>
                    <a:pt x="12966" y="196596"/>
                    <a:pt x="17538" y="195834"/>
                    <a:pt x="21335" y="193548"/>
                  </a:cubicBezTo>
                  <a:cubicBezTo>
                    <a:pt x="23621" y="192023"/>
                    <a:pt x="25920" y="189738"/>
                    <a:pt x="27444" y="186690"/>
                  </a:cubicBezTo>
                  <a:cubicBezTo>
                    <a:pt x="28193" y="184404"/>
                    <a:pt x="28968" y="177546"/>
                    <a:pt x="28968" y="167640"/>
                  </a:cubicBezTo>
                  <a:lnTo>
                    <a:pt x="28968" y="34290"/>
                  </a:lnTo>
                  <a:cubicBezTo>
                    <a:pt x="28968" y="24384"/>
                    <a:pt x="28193" y="17526"/>
                    <a:pt x="27444" y="15240"/>
                  </a:cubicBezTo>
                  <a:cubicBezTo>
                    <a:pt x="25920" y="12192"/>
                    <a:pt x="23621" y="9905"/>
                    <a:pt x="20573" y="8382"/>
                  </a:cubicBezTo>
                  <a:cubicBezTo>
                    <a:pt x="17538" y="6096"/>
                    <a:pt x="12966" y="5334"/>
                    <a:pt x="6870" y="5334"/>
                  </a:cubicBezTo>
                  <a:lnTo>
                    <a:pt x="0" y="5334"/>
                  </a:lnTo>
                  <a:lnTo>
                    <a:pt x="0" y="0"/>
                  </a:lnTo>
                  <a:lnTo>
                    <a:pt x="105930" y="0"/>
                  </a:lnTo>
                  <a:lnTo>
                    <a:pt x="105930" y="5334"/>
                  </a:lnTo>
                  <a:lnTo>
                    <a:pt x="99821" y="5334"/>
                  </a:lnTo>
                  <a:cubicBezTo>
                    <a:pt x="93738" y="5334"/>
                    <a:pt x="89166" y="6096"/>
                    <a:pt x="85343" y="8382"/>
                  </a:cubicBezTo>
                  <a:cubicBezTo>
                    <a:pt x="83070" y="9905"/>
                    <a:pt x="80771" y="12192"/>
                    <a:pt x="79247" y="16002"/>
                  </a:cubicBezTo>
                  <a:cubicBezTo>
                    <a:pt x="77723" y="18288"/>
                    <a:pt x="77723" y="24384"/>
                    <a:pt x="77723" y="34290"/>
                  </a:cubicBezTo>
                  <a:lnTo>
                    <a:pt x="77723" y="92202"/>
                  </a:lnTo>
                  <a:lnTo>
                    <a:pt x="149364" y="92202"/>
                  </a:lnTo>
                  <a:lnTo>
                    <a:pt x="149364" y="34290"/>
                  </a:lnTo>
                  <a:cubicBezTo>
                    <a:pt x="149364" y="24384"/>
                    <a:pt x="148602" y="17526"/>
                    <a:pt x="147078" y="15240"/>
                  </a:cubicBezTo>
                  <a:cubicBezTo>
                    <a:pt x="146316" y="12192"/>
                    <a:pt x="144030" y="9905"/>
                    <a:pt x="140969" y="8382"/>
                  </a:cubicBezTo>
                  <a:cubicBezTo>
                    <a:pt x="137159" y="6096"/>
                    <a:pt x="132600" y="5334"/>
                    <a:pt x="127266" y="5334"/>
                  </a:cubicBezTo>
                  <a:lnTo>
                    <a:pt x="120395" y="5334"/>
                  </a:lnTo>
                  <a:lnTo>
                    <a:pt x="120395" y="0"/>
                  </a:lnTo>
                  <a:lnTo>
                    <a:pt x="226326" y="0"/>
                  </a:lnTo>
                  <a:lnTo>
                    <a:pt x="226326" y="5334"/>
                  </a:lnTo>
                  <a:lnTo>
                    <a:pt x="219468" y="5334"/>
                  </a:lnTo>
                  <a:cubicBezTo>
                    <a:pt x="213359" y="5334"/>
                    <a:pt x="208800" y="6096"/>
                    <a:pt x="205752" y="8382"/>
                  </a:cubicBezTo>
                  <a:cubicBezTo>
                    <a:pt x="202704" y="9905"/>
                    <a:pt x="201180" y="12192"/>
                    <a:pt x="199643" y="16002"/>
                  </a:cubicBezTo>
                  <a:cubicBezTo>
                    <a:pt x="198119" y="18288"/>
                    <a:pt x="197370" y="24384"/>
                    <a:pt x="197370" y="34290"/>
                  </a:cubicBezTo>
                  <a:lnTo>
                    <a:pt x="197370" y="167640"/>
                  </a:lnTo>
                  <a:cubicBezTo>
                    <a:pt x="197370" y="178308"/>
                    <a:pt x="198119" y="184404"/>
                    <a:pt x="199643" y="187452"/>
                  </a:cubicBezTo>
                  <a:cubicBezTo>
                    <a:pt x="200418" y="189738"/>
                    <a:pt x="202704" y="192023"/>
                    <a:pt x="205752" y="193548"/>
                  </a:cubicBezTo>
                  <a:cubicBezTo>
                    <a:pt x="209550" y="195834"/>
                    <a:pt x="214121" y="196596"/>
                    <a:pt x="219468" y="196596"/>
                  </a:cubicBezTo>
                  <a:lnTo>
                    <a:pt x="226326" y="196596"/>
                  </a:lnTo>
                  <a:lnTo>
                    <a:pt x="226326" y="201929"/>
                  </a:lnTo>
                  <a:lnTo>
                    <a:pt x="120395" y="201929"/>
                  </a:lnTo>
                  <a:lnTo>
                    <a:pt x="120395" y="196596"/>
                  </a:lnTo>
                  <a:lnTo>
                    <a:pt x="127266" y="196596"/>
                  </a:lnTo>
                  <a:cubicBezTo>
                    <a:pt x="133350" y="196596"/>
                    <a:pt x="137921" y="195834"/>
                    <a:pt x="140969" y="193548"/>
                  </a:cubicBezTo>
                  <a:cubicBezTo>
                    <a:pt x="144030" y="192023"/>
                    <a:pt x="145554" y="189738"/>
                    <a:pt x="147078" y="186690"/>
                  </a:cubicBezTo>
                  <a:cubicBezTo>
                    <a:pt x="148602" y="184404"/>
                    <a:pt x="149364" y="177546"/>
                    <a:pt x="149364" y="167640"/>
                  </a:cubicBezTo>
                  <a:lnTo>
                    <a:pt x="149364" y="105155"/>
                  </a:lnTo>
                  <a:lnTo>
                    <a:pt x="77723" y="1051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34" name="Freeform 3"/>
            <p:cNvSpPr/>
            <p:nvPr/>
          </p:nvSpPr>
          <p:spPr>
            <a:xfrm>
              <a:off x="6201174" y="5835075"/>
              <a:ext cx="242844" cy="31753"/>
            </a:xfrm>
            <a:custGeom>
              <a:avLst/>
              <a:gdLst>
                <a:gd name="connsiteX0" fmla="*/ 16014 w 243077"/>
                <a:gd name="connsiteY0" fmla="*/ 0 h 31242"/>
                <a:gd name="connsiteX1" fmla="*/ 227850 w 243077"/>
                <a:gd name="connsiteY1" fmla="*/ 0 h 31242"/>
                <a:gd name="connsiteX2" fmla="*/ 243077 w 243077"/>
                <a:gd name="connsiteY2" fmla="*/ 16002 h 31242"/>
                <a:gd name="connsiteX3" fmla="*/ 227850 w 243077"/>
                <a:gd name="connsiteY3" fmla="*/ 31242 h 31242"/>
                <a:gd name="connsiteX4" fmla="*/ 16014 w 243077"/>
                <a:gd name="connsiteY4" fmla="*/ 31242 h 31242"/>
                <a:gd name="connsiteX5" fmla="*/ 0 w 243077"/>
                <a:gd name="connsiteY5" fmla="*/ 16002 h 31242"/>
                <a:gd name="connsiteX6" fmla="*/ 16014 w 243077"/>
                <a:gd name="connsiteY6" fmla="*/ 0 h 312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43077" h="31242">
                  <a:moveTo>
                    <a:pt x="16014" y="0"/>
                  </a:moveTo>
                  <a:lnTo>
                    <a:pt x="227850" y="0"/>
                  </a:lnTo>
                  <a:cubicBezTo>
                    <a:pt x="236232" y="0"/>
                    <a:pt x="243077" y="6858"/>
                    <a:pt x="243077" y="16002"/>
                  </a:cubicBezTo>
                  <a:cubicBezTo>
                    <a:pt x="243077" y="24384"/>
                    <a:pt x="236232" y="31242"/>
                    <a:pt x="227850" y="31242"/>
                  </a:cubicBezTo>
                  <a:lnTo>
                    <a:pt x="16014" y="31242"/>
                  </a:lnTo>
                  <a:cubicBezTo>
                    <a:pt x="6870" y="31242"/>
                    <a:pt x="0" y="24384"/>
                    <a:pt x="0" y="16002"/>
                  </a:cubicBezTo>
                  <a:cubicBezTo>
                    <a:pt x="0" y="6858"/>
                    <a:pt x="6870" y="0"/>
                    <a:pt x="16014" y="0"/>
                  </a:cubicBez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35" name="Freeform 3"/>
            <p:cNvSpPr/>
            <p:nvPr/>
          </p:nvSpPr>
          <p:spPr>
            <a:xfrm>
              <a:off x="7277310" y="5741403"/>
              <a:ext cx="192053" cy="211160"/>
            </a:xfrm>
            <a:custGeom>
              <a:avLst/>
              <a:gdLst>
                <a:gd name="connsiteX0" fmla="*/ 192011 w 192011"/>
                <a:gd name="connsiteY0" fmla="*/ 0 h 211835"/>
                <a:gd name="connsiteX1" fmla="*/ 192011 w 192011"/>
                <a:gd name="connsiteY1" fmla="*/ 70103 h 211835"/>
                <a:gd name="connsiteX2" fmla="*/ 186690 w 192011"/>
                <a:gd name="connsiteY2" fmla="*/ 70103 h 211835"/>
                <a:gd name="connsiteX3" fmla="*/ 162293 w 192011"/>
                <a:gd name="connsiteY3" fmla="*/ 28194 h 211835"/>
                <a:gd name="connsiteX4" fmla="*/ 121145 w 192011"/>
                <a:gd name="connsiteY4" fmla="*/ 13715 h 211835"/>
                <a:gd name="connsiteX5" fmla="*/ 86868 w 192011"/>
                <a:gd name="connsiteY5" fmla="*/ 24383 h 211835"/>
                <a:gd name="connsiteX6" fmla="*/ 63246 w 192011"/>
                <a:gd name="connsiteY6" fmla="*/ 53339 h 211835"/>
                <a:gd name="connsiteX7" fmla="*/ 54102 w 192011"/>
                <a:gd name="connsiteY7" fmla="*/ 102869 h 211835"/>
                <a:gd name="connsiteX8" fmla="*/ 60947 w 192011"/>
                <a:gd name="connsiteY8" fmla="*/ 152400 h 211835"/>
                <a:gd name="connsiteX9" fmla="*/ 82296 w 192011"/>
                <a:gd name="connsiteY9" fmla="*/ 186689 h 211835"/>
                <a:gd name="connsiteX10" fmla="*/ 120396 w 192011"/>
                <a:gd name="connsiteY10" fmla="*/ 198119 h 211835"/>
                <a:gd name="connsiteX11" fmla="*/ 155435 w 192011"/>
                <a:gd name="connsiteY11" fmla="*/ 189738 h 211835"/>
                <a:gd name="connsiteX12" fmla="*/ 188976 w 192011"/>
                <a:gd name="connsiteY12" fmla="*/ 160781 h 211835"/>
                <a:gd name="connsiteX13" fmla="*/ 188976 w 192011"/>
                <a:gd name="connsiteY13" fmla="*/ 178307 h 211835"/>
                <a:gd name="connsiteX14" fmla="*/ 153149 w 192011"/>
                <a:gd name="connsiteY14" fmla="*/ 204215 h 211835"/>
                <a:gd name="connsiteX15" fmla="*/ 110490 w 192011"/>
                <a:gd name="connsiteY15" fmla="*/ 211835 h 211835"/>
                <a:gd name="connsiteX16" fmla="*/ 52578 w 192011"/>
                <a:gd name="connsiteY16" fmla="*/ 198881 h 211835"/>
                <a:gd name="connsiteX17" fmla="*/ 13716 w 192011"/>
                <a:gd name="connsiteY17" fmla="*/ 161544 h 211835"/>
                <a:gd name="connsiteX18" fmla="*/ 0 w 192011"/>
                <a:gd name="connsiteY18" fmla="*/ 109727 h 211835"/>
                <a:gd name="connsiteX19" fmla="*/ 15240 w 192011"/>
                <a:gd name="connsiteY19" fmla="*/ 54863 h 211835"/>
                <a:gd name="connsiteX20" fmla="*/ 56388 w 192011"/>
                <a:gd name="connsiteY20" fmla="*/ 14477 h 211835"/>
                <a:gd name="connsiteX21" fmla="*/ 111252 w 192011"/>
                <a:gd name="connsiteY21" fmla="*/ 0 h 211835"/>
                <a:gd name="connsiteX22" fmla="*/ 156197 w 192011"/>
                <a:gd name="connsiteY22" fmla="*/ 9144 h 211835"/>
                <a:gd name="connsiteX23" fmla="*/ 173723 w 192011"/>
                <a:gd name="connsiteY23" fmla="*/ 14477 h 211835"/>
                <a:gd name="connsiteX24" fmla="*/ 182118 w 192011"/>
                <a:gd name="connsiteY24" fmla="*/ 11429 h 211835"/>
                <a:gd name="connsiteX25" fmla="*/ 186690 w 192011"/>
                <a:gd name="connsiteY25" fmla="*/ 0 h 211835"/>
                <a:gd name="connsiteX26" fmla="*/ 192011 w 192011"/>
                <a:gd name="connsiteY26" fmla="*/ 0 h 2118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Lst>
              <a:rect l="l" t="t" r="r" b="b"/>
              <a:pathLst>
                <a:path w="192011" h="211835">
                  <a:moveTo>
                    <a:pt x="192011" y="0"/>
                  </a:moveTo>
                  <a:lnTo>
                    <a:pt x="192011" y="70103"/>
                  </a:lnTo>
                  <a:lnTo>
                    <a:pt x="186690" y="70103"/>
                  </a:lnTo>
                  <a:cubicBezTo>
                    <a:pt x="182118" y="51815"/>
                    <a:pt x="173723" y="38100"/>
                    <a:pt x="162293" y="28194"/>
                  </a:cubicBezTo>
                  <a:cubicBezTo>
                    <a:pt x="150114" y="18288"/>
                    <a:pt x="136385" y="13715"/>
                    <a:pt x="121145" y="13715"/>
                  </a:cubicBezTo>
                  <a:cubicBezTo>
                    <a:pt x="108966" y="13715"/>
                    <a:pt x="96761" y="17525"/>
                    <a:pt x="86868" y="24383"/>
                  </a:cubicBezTo>
                  <a:cubicBezTo>
                    <a:pt x="76200" y="32003"/>
                    <a:pt x="68580" y="41147"/>
                    <a:pt x="63246" y="53339"/>
                  </a:cubicBezTo>
                  <a:cubicBezTo>
                    <a:pt x="57150" y="67817"/>
                    <a:pt x="54102" y="84581"/>
                    <a:pt x="54102" y="102869"/>
                  </a:cubicBezTo>
                  <a:cubicBezTo>
                    <a:pt x="54102" y="121157"/>
                    <a:pt x="56388" y="137921"/>
                    <a:pt x="60947" y="152400"/>
                  </a:cubicBezTo>
                  <a:cubicBezTo>
                    <a:pt x="65519" y="167639"/>
                    <a:pt x="72390" y="179069"/>
                    <a:pt x="82296" y="186689"/>
                  </a:cubicBezTo>
                  <a:cubicBezTo>
                    <a:pt x="92202" y="194309"/>
                    <a:pt x="105143" y="198119"/>
                    <a:pt x="120396" y="198119"/>
                  </a:cubicBezTo>
                  <a:cubicBezTo>
                    <a:pt x="133350" y="198119"/>
                    <a:pt x="144780" y="195071"/>
                    <a:pt x="155435" y="189738"/>
                  </a:cubicBezTo>
                  <a:cubicBezTo>
                    <a:pt x="166116" y="183641"/>
                    <a:pt x="176771" y="174497"/>
                    <a:pt x="188976" y="160781"/>
                  </a:cubicBezTo>
                  <a:lnTo>
                    <a:pt x="188976" y="178307"/>
                  </a:lnTo>
                  <a:cubicBezTo>
                    <a:pt x="177546" y="189738"/>
                    <a:pt x="165354" y="198881"/>
                    <a:pt x="153149" y="204215"/>
                  </a:cubicBezTo>
                  <a:cubicBezTo>
                    <a:pt x="140970" y="209550"/>
                    <a:pt x="126492" y="211835"/>
                    <a:pt x="110490" y="211835"/>
                  </a:cubicBezTo>
                  <a:cubicBezTo>
                    <a:pt x="88392" y="211835"/>
                    <a:pt x="69342" y="207263"/>
                    <a:pt x="52578" y="198881"/>
                  </a:cubicBezTo>
                  <a:cubicBezTo>
                    <a:pt x="35814" y="190500"/>
                    <a:pt x="22847" y="177545"/>
                    <a:pt x="13716" y="161544"/>
                  </a:cubicBezTo>
                  <a:cubicBezTo>
                    <a:pt x="4559" y="145541"/>
                    <a:pt x="0" y="128015"/>
                    <a:pt x="0" y="109727"/>
                  </a:cubicBezTo>
                  <a:cubicBezTo>
                    <a:pt x="0" y="90677"/>
                    <a:pt x="5321" y="72389"/>
                    <a:pt x="15240" y="54863"/>
                  </a:cubicBezTo>
                  <a:cubicBezTo>
                    <a:pt x="25895" y="37338"/>
                    <a:pt x="38849" y="24383"/>
                    <a:pt x="56388" y="14477"/>
                  </a:cubicBezTo>
                  <a:cubicBezTo>
                    <a:pt x="73152" y="4571"/>
                    <a:pt x="91440" y="0"/>
                    <a:pt x="111252" y="0"/>
                  </a:cubicBezTo>
                  <a:cubicBezTo>
                    <a:pt x="124968" y="0"/>
                    <a:pt x="140195" y="3047"/>
                    <a:pt x="156197" y="9144"/>
                  </a:cubicBezTo>
                  <a:cubicBezTo>
                    <a:pt x="165354" y="12953"/>
                    <a:pt x="171450" y="14477"/>
                    <a:pt x="173723" y="14477"/>
                  </a:cubicBezTo>
                  <a:cubicBezTo>
                    <a:pt x="176771" y="14477"/>
                    <a:pt x="179819" y="13715"/>
                    <a:pt x="182118" y="11429"/>
                  </a:cubicBezTo>
                  <a:cubicBezTo>
                    <a:pt x="184404" y="9144"/>
                    <a:pt x="185928" y="5333"/>
                    <a:pt x="186690" y="0"/>
                  </a:cubicBezTo>
                  <a:lnTo>
                    <a:pt x="192011"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36" name="Freeform 3"/>
            <p:cNvSpPr/>
            <p:nvPr/>
          </p:nvSpPr>
          <p:spPr>
            <a:xfrm>
              <a:off x="7047162" y="5833488"/>
              <a:ext cx="201578" cy="34929"/>
            </a:xfrm>
            <a:custGeom>
              <a:avLst/>
              <a:gdLst>
                <a:gd name="connsiteX0" fmla="*/ 15240 w 200406"/>
                <a:gd name="connsiteY0" fmla="*/ 3048 h 34290"/>
                <a:gd name="connsiteX1" fmla="*/ 184404 w 200406"/>
                <a:gd name="connsiteY1" fmla="*/ 0 h 34290"/>
                <a:gd name="connsiteX2" fmla="*/ 200406 w 200406"/>
                <a:gd name="connsiteY2" fmla="*/ 15240 h 34290"/>
                <a:gd name="connsiteX3" fmla="*/ 185166 w 200406"/>
                <a:gd name="connsiteY3" fmla="*/ 31242 h 34290"/>
                <a:gd name="connsiteX4" fmla="*/ 16002 w 200406"/>
                <a:gd name="connsiteY4" fmla="*/ 34290 h 34290"/>
                <a:gd name="connsiteX5" fmla="*/ 0 w 200406"/>
                <a:gd name="connsiteY5" fmla="*/ 19050 h 34290"/>
                <a:gd name="connsiteX6" fmla="*/ 15240 w 200406"/>
                <a:gd name="connsiteY6" fmla="*/ 3048 h 3429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00406" h="34290">
                  <a:moveTo>
                    <a:pt x="15240" y="3048"/>
                  </a:moveTo>
                  <a:lnTo>
                    <a:pt x="184404" y="0"/>
                  </a:lnTo>
                  <a:cubicBezTo>
                    <a:pt x="192773" y="-761"/>
                    <a:pt x="199631" y="6096"/>
                    <a:pt x="200406" y="15240"/>
                  </a:cubicBezTo>
                  <a:cubicBezTo>
                    <a:pt x="200406" y="23622"/>
                    <a:pt x="193535" y="30480"/>
                    <a:pt x="185166" y="31242"/>
                  </a:cubicBezTo>
                  <a:lnTo>
                    <a:pt x="16002" y="34290"/>
                  </a:lnTo>
                  <a:cubicBezTo>
                    <a:pt x="6858" y="34290"/>
                    <a:pt x="0" y="27432"/>
                    <a:pt x="0" y="19050"/>
                  </a:cubicBezTo>
                  <a:cubicBezTo>
                    <a:pt x="-761" y="10667"/>
                    <a:pt x="6083" y="3048"/>
                    <a:pt x="15240" y="3048"/>
                  </a:cubicBez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37" name="Freeform 3"/>
            <p:cNvSpPr/>
            <p:nvPr/>
          </p:nvSpPr>
          <p:spPr>
            <a:xfrm>
              <a:off x="7255088" y="6295500"/>
              <a:ext cx="217449" cy="201635"/>
            </a:xfrm>
            <a:custGeom>
              <a:avLst/>
              <a:gdLst>
                <a:gd name="connsiteX0" fmla="*/ 127254 w 216395"/>
                <a:gd name="connsiteY0" fmla="*/ 83820 h 202691"/>
                <a:gd name="connsiteX1" fmla="*/ 182880 w 216395"/>
                <a:gd name="connsiteY1" fmla="*/ 166877 h 202691"/>
                <a:gd name="connsiteX2" fmla="*/ 202679 w 216395"/>
                <a:gd name="connsiteY2" fmla="*/ 192023 h 202691"/>
                <a:gd name="connsiteX3" fmla="*/ 216395 w 216395"/>
                <a:gd name="connsiteY3" fmla="*/ 197357 h 202691"/>
                <a:gd name="connsiteX4" fmla="*/ 216395 w 216395"/>
                <a:gd name="connsiteY4" fmla="*/ 202691 h 202691"/>
                <a:gd name="connsiteX5" fmla="*/ 118097 w 216395"/>
                <a:gd name="connsiteY5" fmla="*/ 202691 h 202691"/>
                <a:gd name="connsiteX6" fmla="*/ 118097 w 216395"/>
                <a:gd name="connsiteY6" fmla="*/ 197357 h 202691"/>
                <a:gd name="connsiteX7" fmla="*/ 133350 w 216395"/>
                <a:gd name="connsiteY7" fmla="*/ 193547 h 202691"/>
                <a:gd name="connsiteX8" fmla="*/ 136385 w 216395"/>
                <a:gd name="connsiteY8" fmla="*/ 186689 h 202691"/>
                <a:gd name="connsiteX9" fmla="*/ 135635 w 216395"/>
                <a:gd name="connsiteY9" fmla="*/ 182117 h 202691"/>
                <a:gd name="connsiteX10" fmla="*/ 124955 w 216395"/>
                <a:gd name="connsiteY10" fmla="*/ 165353 h 202691"/>
                <a:gd name="connsiteX11" fmla="*/ 96011 w 216395"/>
                <a:gd name="connsiteY11" fmla="*/ 121920 h 202691"/>
                <a:gd name="connsiteX12" fmla="*/ 64757 w 216395"/>
                <a:gd name="connsiteY12" fmla="*/ 159257 h 202691"/>
                <a:gd name="connsiteX13" fmla="*/ 51054 w 216395"/>
                <a:gd name="connsiteY13" fmla="*/ 182879 h 202691"/>
                <a:gd name="connsiteX14" fmla="*/ 54102 w 216395"/>
                <a:gd name="connsiteY14" fmla="*/ 190500 h 202691"/>
                <a:gd name="connsiteX15" fmla="*/ 64757 w 216395"/>
                <a:gd name="connsiteY15" fmla="*/ 196595 h 202691"/>
                <a:gd name="connsiteX16" fmla="*/ 77723 w 216395"/>
                <a:gd name="connsiteY16" fmla="*/ 197357 h 202691"/>
                <a:gd name="connsiteX17" fmla="*/ 77723 w 216395"/>
                <a:gd name="connsiteY17" fmla="*/ 202691 h 202691"/>
                <a:gd name="connsiteX18" fmla="*/ 0 w 216395"/>
                <a:gd name="connsiteY18" fmla="*/ 202691 h 202691"/>
                <a:gd name="connsiteX19" fmla="*/ 0 w 216395"/>
                <a:gd name="connsiteY19" fmla="*/ 197357 h 202691"/>
                <a:gd name="connsiteX20" fmla="*/ 21335 w 216395"/>
                <a:gd name="connsiteY20" fmla="*/ 189738 h 202691"/>
                <a:gd name="connsiteX21" fmla="*/ 48755 w 216395"/>
                <a:gd name="connsiteY21" fmla="*/ 161544 h 202691"/>
                <a:gd name="connsiteX22" fmla="*/ 89154 w 216395"/>
                <a:gd name="connsiteY22" fmla="*/ 112014 h 202691"/>
                <a:gd name="connsiteX23" fmla="*/ 37338 w 216395"/>
                <a:gd name="connsiteY23" fmla="*/ 36576 h 202691"/>
                <a:gd name="connsiteX24" fmla="*/ 22847 w 216395"/>
                <a:gd name="connsiteY24" fmla="*/ 16001 h 202691"/>
                <a:gd name="connsiteX25" fmla="*/ 15240 w 216395"/>
                <a:gd name="connsiteY25" fmla="*/ 9144 h 202691"/>
                <a:gd name="connsiteX26" fmla="*/ 4559 w 216395"/>
                <a:gd name="connsiteY26" fmla="*/ 6095 h 202691"/>
                <a:gd name="connsiteX27" fmla="*/ 4559 w 216395"/>
                <a:gd name="connsiteY27" fmla="*/ 0 h 202691"/>
                <a:gd name="connsiteX28" fmla="*/ 105156 w 216395"/>
                <a:gd name="connsiteY28" fmla="*/ 0 h 202691"/>
                <a:gd name="connsiteX29" fmla="*/ 105156 w 216395"/>
                <a:gd name="connsiteY29" fmla="*/ 6095 h 202691"/>
                <a:gd name="connsiteX30" fmla="*/ 99809 w 216395"/>
                <a:gd name="connsiteY30" fmla="*/ 6095 h 202691"/>
                <a:gd name="connsiteX31" fmla="*/ 87630 w 216395"/>
                <a:gd name="connsiteY31" fmla="*/ 8382 h 202691"/>
                <a:gd name="connsiteX32" fmla="*/ 84582 w 216395"/>
                <a:gd name="connsiteY32" fmla="*/ 15239 h 202691"/>
                <a:gd name="connsiteX33" fmla="*/ 85331 w 216395"/>
                <a:gd name="connsiteY33" fmla="*/ 21335 h 202691"/>
                <a:gd name="connsiteX34" fmla="*/ 96011 w 216395"/>
                <a:gd name="connsiteY34" fmla="*/ 36576 h 202691"/>
                <a:gd name="connsiteX35" fmla="*/ 120383 w 216395"/>
                <a:gd name="connsiteY35" fmla="*/ 74676 h 202691"/>
                <a:gd name="connsiteX36" fmla="*/ 141732 w 216395"/>
                <a:gd name="connsiteY36" fmla="*/ 48767 h 202691"/>
                <a:gd name="connsiteX37" fmla="*/ 158483 w 216395"/>
                <a:gd name="connsiteY37" fmla="*/ 20573 h 202691"/>
                <a:gd name="connsiteX38" fmla="*/ 156197 w 216395"/>
                <a:gd name="connsiteY38" fmla="*/ 12953 h 202691"/>
                <a:gd name="connsiteX39" fmla="*/ 149352 w 216395"/>
                <a:gd name="connsiteY39" fmla="*/ 7620 h 202691"/>
                <a:gd name="connsiteX40" fmla="*/ 136385 w 216395"/>
                <a:gd name="connsiteY40" fmla="*/ 6095 h 202691"/>
                <a:gd name="connsiteX41" fmla="*/ 136385 w 216395"/>
                <a:gd name="connsiteY41" fmla="*/ 0 h 202691"/>
                <a:gd name="connsiteX42" fmla="*/ 210311 w 216395"/>
                <a:gd name="connsiteY42" fmla="*/ 0 h 202691"/>
                <a:gd name="connsiteX43" fmla="*/ 210311 w 216395"/>
                <a:gd name="connsiteY43" fmla="*/ 6095 h 202691"/>
                <a:gd name="connsiteX44" fmla="*/ 196583 w 216395"/>
                <a:gd name="connsiteY44" fmla="*/ 7620 h 202691"/>
                <a:gd name="connsiteX45" fmla="*/ 185166 w 216395"/>
                <a:gd name="connsiteY45" fmla="*/ 15239 h 202691"/>
                <a:gd name="connsiteX46" fmla="*/ 165354 w 216395"/>
                <a:gd name="connsiteY46" fmla="*/ 37338 h 202691"/>
                <a:gd name="connsiteX47" fmla="*/ 127254 w 216395"/>
                <a:gd name="connsiteY47" fmla="*/ 83820 h 2026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Lst>
              <a:rect l="l" t="t" r="r" b="b"/>
              <a:pathLst>
                <a:path w="216395" h="202691">
                  <a:moveTo>
                    <a:pt x="127254" y="83820"/>
                  </a:moveTo>
                  <a:lnTo>
                    <a:pt x="182880" y="166877"/>
                  </a:lnTo>
                  <a:cubicBezTo>
                    <a:pt x="192023" y="180594"/>
                    <a:pt x="198882" y="188976"/>
                    <a:pt x="202679" y="192023"/>
                  </a:cubicBezTo>
                  <a:cubicBezTo>
                    <a:pt x="206502" y="195071"/>
                    <a:pt x="211073" y="196595"/>
                    <a:pt x="216395" y="197357"/>
                  </a:cubicBezTo>
                  <a:lnTo>
                    <a:pt x="216395" y="202691"/>
                  </a:lnTo>
                  <a:lnTo>
                    <a:pt x="118097" y="202691"/>
                  </a:lnTo>
                  <a:lnTo>
                    <a:pt x="118097" y="197357"/>
                  </a:lnTo>
                  <a:cubicBezTo>
                    <a:pt x="125730" y="196595"/>
                    <a:pt x="131064" y="195071"/>
                    <a:pt x="133350" y="193547"/>
                  </a:cubicBezTo>
                  <a:cubicBezTo>
                    <a:pt x="135635" y="192023"/>
                    <a:pt x="136385" y="189738"/>
                    <a:pt x="136385" y="186689"/>
                  </a:cubicBezTo>
                  <a:cubicBezTo>
                    <a:pt x="136385" y="185165"/>
                    <a:pt x="136385" y="183641"/>
                    <a:pt x="135635" y="182117"/>
                  </a:cubicBezTo>
                  <a:cubicBezTo>
                    <a:pt x="134111" y="179070"/>
                    <a:pt x="131064" y="173735"/>
                    <a:pt x="124955" y="165353"/>
                  </a:cubicBezTo>
                  <a:lnTo>
                    <a:pt x="96011" y="121920"/>
                  </a:lnTo>
                  <a:lnTo>
                    <a:pt x="64757" y="159257"/>
                  </a:lnTo>
                  <a:cubicBezTo>
                    <a:pt x="55626" y="170688"/>
                    <a:pt x="51054" y="179070"/>
                    <a:pt x="51054" y="182879"/>
                  </a:cubicBezTo>
                  <a:cubicBezTo>
                    <a:pt x="51054" y="185927"/>
                    <a:pt x="51816" y="188214"/>
                    <a:pt x="54102" y="190500"/>
                  </a:cubicBezTo>
                  <a:cubicBezTo>
                    <a:pt x="57150" y="193547"/>
                    <a:pt x="60185" y="195071"/>
                    <a:pt x="64757" y="196595"/>
                  </a:cubicBezTo>
                  <a:cubicBezTo>
                    <a:pt x="67056" y="196595"/>
                    <a:pt x="71628" y="197357"/>
                    <a:pt x="77723" y="197357"/>
                  </a:cubicBezTo>
                  <a:lnTo>
                    <a:pt x="77723" y="202691"/>
                  </a:lnTo>
                  <a:lnTo>
                    <a:pt x="0" y="202691"/>
                  </a:lnTo>
                  <a:lnTo>
                    <a:pt x="0" y="197357"/>
                  </a:lnTo>
                  <a:cubicBezTo>
                    <a:pt x="9131" y="195833"/>
                    <a:pt x="16002" y="193547"/>
                    <a:pt x="21335" y="189738"/>
                  </a:cubicBezTo>
                  <a:cubicBezTo>
                    <a:pt x="27432" y="185165"/>
                    <a:pt x="36576" y="176021"/>
                    <a:pt x="48755" y="161544"/>
                  </a:cubicBezTo>
                  <a:lnTo>
                    <a:pt x="89154" y="112014"/>
                  </a:lnTo>
                  <a:lnTo>
                    <a:pt x="37338" y="36576"/>
                  </a:lnTo>
                  <a:cubicBezTo>
                    <a:pt x="28956" y="24383"/>
                    <a:pt x="24371" y="17526"/>
                    <a:pt x="22847" y="16001"/>
                  </a:cubicBezTo>
                  <a:cubicBezTo>
                    <a:pt x="20573" y="12953"/>
                    <a:pt x="17526" y="9905"/>
                    <a:pt x="15240" y="9144"/>
                  </a:cubicBezTo>
                  <a:cubicBezTo>
                    <a:pt x="12179" y="7620"/>
                    <a:pt x="9131" y="6095"/>
                    <a:pt x="4559" y="6095"/>
                  </a:cubicBezTo>
                  <a:lnTo>
                    <a:pt x="4559" y="0"/>
                  </a:lnTo>
                  <a:lnTo>
                    <a:pt x="105156" y="0"/>
                  </a:lnTo>
                  <a:lnTo>
                    <a:pt x="105156" y="6095"/>
                  </a:lnTo>
                  <a:lnTo>
                    <a:pt x="99809" y="6095"/>
                  </a:lnTo>
                  <a:cubicBezTo>
                    <a:pt x="93726" y="6095"/>
                    <a:pt x="89916" y="6857"/>
                    <a:pt x="87630" y="8382"/>
                  </a:cubicBezTo>
                  <a:cubicBezTo>
                    <a:pt x="85331" y="10667"/>
                    <a:pt x="84582" y="12953"/>
                    <a:pt x="84582" y="15239"/>
                  </a:cubicBezTo>
                  <a:cubicBezTo>
                    <a:pt x="84582" y="17526"/>
                    <a:pt x="84582" y="19811"/>
                    <a:pt x="85331" y="21335"/>
                  </a:cubicBezTo>
                  <a:lnTo>
                    <a:pt x="96011" y="36576"/>
                  </a:lnTo>
                  <a:lnTo>
                    <a:pt x="120383" y="74676"/>
                  </a:lnTo>
                  <a:lnTo>
                    <a:pt x="141732" y="48767"/>
                  </a:lnTo>
                  <a:cubicBezTo>
                    <a:pt x="153161" y="35051"/>
                    <a:pt x="158483" y="25907"/>
                    <a:pt x="158483" y="20573"/>
                  </a:cubicBezTo>
                  <a:cubicBezTo>
                    <a:pt x="158483" y="17526"/>
                    <a:pt x="157721" y="15239"/>
                    <a:pt x="156197" y="12953"/>
                  </a:cubicBezTo>
                  <a:cubicBezTo>
                    <a:pt x="154685" y="10667"/>
                    <a:pt x="152400" y="9144"/>
                    <a:pt x="149352" y="7620"/>
                  </a:cubicBezTo>
                  <a:cubicBezTo>
                    <a:pt x="146304" y="6095"/>
                    <a:pt x="142481" y="6095"/>
                    <a:pt x="136385" y="6095"/>
                  </a:cubicBezTo>
                  <a:lnTo>
                    <a:pt x="136385" y="0"/>
                  </a:lnTo>
                  <a:lnTo>
                    <a:pt x="210311" y="0"/>
                  </a:lnTo>
                  <a:lnTo>
                    <a:pt x="210311" y="6095"/>
                  </a:lnTo>
                  <a:cubicBezTo>
                    <a:pt x="204978" y="6095"/>
                    <a:pt x="200406" y="6857"/>
                    <a:pt x="196583" y="7620"/>
                  </a:cubicBezTo>
                  <a:cubicBezTo>
                    <a:pt x="192785" y="9144"/>
                    <a:pt x="188976" y="11429"/>
                    <a:pt x="185166" y="15239"/>
                  </a:cubicBezTo>
                  <a:cubicBezTo>
                    <a:pt x="182105" y="17526"/>
                    <a:pt x="176009" y="25145"/>
                    <a:pt x="165354" y="37338"/>
                  </a:cubicBezTo>
                  <a:lnTo>
                    <a:pt x="127254" y="83820"/>
                  </a:lnTo>
                </a:path>
              </a:pathLst>
            </a:custGeom>
            <a:solidFill>
              <a:schemeClr val="tx1"/>
            </a:solidFill>
            <a:ln w="1270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38" name="Freeform 3"/>
            <p:cNvSpPr/>
            <p:nvPr/>
          </p:nvSpPr>
          <p:spPr>
            <a:xfrm>
              <a:off x="7342385" y="5981141"/>
              <a:ext cx="47617" cy="293720"/>
            </a:xfrm>
            <a:custGeom>
              <a:avLst/>
              <a:gdLst>
                <a:gd name="connsiteX0" fmla="*/ 47256 w 47256"/>
                <a:gd name="connsiteY0" fmla="*/ 16764 h 292608"/>
                <a:gd name="connsiteX1" fmla="*/ 31242 w 47256"/>
                <a:gd name="connsiteY1" fmla="*/ 278129 h 292608"/>
                <a:gd name="connsiteX2" fmla="*/ 14478 w 47256"/>
                <a:gd name="connsiteY2" fmla="*/ 292608 h 292608"/>
                <a:gd name="connsiteX3" fmla="*/ 0 w 47256"/>
                <a:gd name="connsiteY3" fmla="*/ 275844 h 292608"/>
                <a:gd name="connsiteX4" fmla="*/ 16002 w 47256"/>
                <a:gd name="connsiteY4" fmla="*/ 14477 h 292608"/>
                <a:gd name="connsiteX5" fmla="*/ 32766 w 47256"/>
                <a:gd name="connsiteY5" fmla="*/ 0 h 292608"/>
                <a:gd name="connsiteX6" fmla="*/ 47256 w 47256"/>
                <a:gd name="connsiteY6" fmla="*/ 16764 h 29260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47256" h="292608">
                  <a:moveTo>
                    <a:pt x="47256" y="16764"/>
                  </a:moveTo>
                  <a:lnTo>
                    <a:pt x="31242" y="278129"/>
                  </a:lnTo>
                  <a:cubicBezTo>
                    <a:pt x="30480" y="286511"/>
                    <a:pt x="23634" y="293370"/>
                    <a:pt x="14478" y="292608"/>
                  </a:cubicBezTo>
                  <a:cubicBezTo>
                    <a:pt x="6108" y="291846"/>
                    <a:pt x="-748" y="284226"/>
                    <a:pt x="0" y="275844"/>
                  </a:cubicBezTo>
                  <a:lnTo>
                    <a:pt x="16002" y="14477"/>
                  </a:lnTo>
                  <a:cubicBezTo>
                    <a:pt x="16777" y="6096"/>
                    <a:pt x="24396" y="-761"/>
                    <a:pt x="32766" y="0"/>
                  </a:cubicBezTo>
                  <a:cubicBezTo>
                    <a:pt x="41161" y="761"/>
                    <a:pt x="48018" y="8382"/>
                    <a:pt x="47256" y="16764"/>
                  </a:cubicBezTo>
                </a:path>
              </a:pathLst>
            </a:custGeom>
            <a:solidFill>
              <a:schemeClr val="tx1"/>
            </a:solidFill>
            <a:ln w="1270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39" name="Freeform 3"/>
            <p:cNvSpPr/>
            <p:nvPr/>
          </p:nvSpPr>
          <p:spPr>
            <a:xfrm>
              <a:off x="7261437" y="5220647"/>
              <a:ext cx="226972" cy="201634"/>
            </a:xfrm>
            <a:custGeom>
              <a:avLst/>
              <a:gdLst>
                <a:gd name="connsiteX0" fmla="*/ 77723 w 226314"/>
                <a:gd name="connsiteY0" fmla="*/ 105155 h 201930"/>
                <a:gd name="connsiteX1" fmla="*/ 77723 w 226314"/>
                <a:gd name="connsiteY1" fmla="*/ 167640 h 201930"/>
                <a:gd name="connsiteX2" fmla="*/ 79247 w 226314"/>
                <a:gd name="connsiteY2" fmla="*/ 186690 h 201930"/>
                <a:gd name="connsiteX3" fmla="*/ 86118 w 226314"/>
                <a:gd name="connsiteY3" fmla="*/ 193547 h 201930"/>
                <a:gd name="connsiteX4" fmla="*/ 99821 w 226314"/>
                <a:gd name="connsiteY4" fmla="*/ 196596 h 201930"/>
                <a:gd name="connsiteX5" fmla="*/ 105930 w 226314"/>
                <a:gd name="connsiteY5" fmla="*/ 196596 h 201930"/>
                <a:gd name="connsiteX6" fmla="*/ 105930 w 226314"/>
                <a:gd name="connsiteY6" fmla="*/ 201929 h 201930"/>
                <a:gd name="connsiteX7" fmla="*/ 0 w 226314"/>
                <a:gd name="connsiteY7" fmla="*/ 201929 h 201930"/>
                <a:gd name="connsiteX8" fmla="*/ 0 w 226314"/>
                <a:gd name="connsiteY8" fmla="*/ 196596 h 201930"/>
                <a:gd name="connsiteX9" fmla="*/ 6870 w 226314"/>
                <a:gd name="connsiteY9" fmla="*/ 196596 h 201930"/>
                <a:gd name="connsiteX10" fmla="*/ 21349 w 226314"/>
                <a:gd name="connsiteY10" fmla="*/ 193547 h 201930"/>
                <a:gd name="connsiteX11" fmla="*/ 27444 w 226314"/>
                <a:gd name="connsiteY11" fmla="*/ 186690 h 201930"/>
                <a:gd name="connsiteX12" fmla="*/ 28968 w 226314"/>
                <a:gd name="connsiteY12" fmla="*/ 167640 h 201930"/>
                <a:gd name="connsiteX13" fmla="*/ 28968 w 226314"/>
                <a:gd name="connsiteY13" fmla="*/ 34290 h 201930"/>
                <a:gd name="connsiteX14" fmla="*/ 27444 w 226314"/>
                <a:gd name="connsiteY14" fmla="*/ 15240 h 201930"/>
                <a:gd name="connsiteX15" fmla="*/ 20573 w 226314"/>
                <a:gd name="connsiteY15" fmla="*/ 8382 h 201930"/>
                <a:gd name="connsiteX16" fmla="*/ 6870 w 226314"/>
                <a:gd name="connsiteY16" fmla="*/ 5334 h 201930"/>
                <a:gd name="connsiteX17" fmla="*/ 0 w 226314"/>
                <a:gd name="connsiteY17" fmla="*/ 5334 h 201930"/>
                <a:gd name="connsiteX18" fmla="*/ 0 w 226314"/>
                <a:gd name="connsiteY18" fmla="*/ 0 h 201930"/>
                <a:gd name="connsiteX19" fmla="*/ 105930 w 226314"/>
                <a:gd name="connsiteY19" fmla="*/ 0 h 201930"/>
                <a:gd name="connsiteX20" fmla="*/ 105930 w 226314"/>
                <a:gd name="connsiteY20" fmla="*/ 5334 h 201930"/>
                <a:gd name="connsiteX21" fmla="*/ 99821 w 226314"/>
                <a:gd name="connsiteY21" fmla="*/ 5334 h 201930"/>
                <a:gd name="connsiteX22" fmla="*/ 85356 w 226314"/>
                <a:gd name="connsiteY22" fmla="*/ 8382 h 201930"/>
                <a:gd name="connsiteX23" fmla="*/ 79247 w 226314"/>
                <a:gd name="connsiteY23" fmla="*/ 15240 h 201930"/>
                <a:gd name="connsiteX24" fmla="*/ 77723 w 226314"/>
                <a:gd name="connsiteY24" fmla="*/ 34290 h 201930"/>
                <a:gd name="connsiteX25" fmla="*/ 77723 w 226314"/>
                <a:gd name="connsiteY25" fmla="*/ 91440 h 201930"/>
                <a:gd name="connsiteX26" fmla="*/ 149352 w 226314"/>
                <a:gd name="connsiteY26" fmla="*/ 91440 h 201930"/>
                <a:gd name="connsiteX27" fmla="*/ 149352 w 226314"/>
                <a:gd name="connsiteY27" fmla="*/ 34290 h 201930"/>
                <a:gd name="connsiteX28" fmla="*/ 147078 w 226314"/>
                <a:gd name="connsiteY28" fmla="*/ 15240 h 201930"/>
                <a:gd name="connsiteX29" fmla="*/ 140982 w 226314"/>
                <a:gd name="connsiteY29" fmla="*/ 8382 h 201930"/>
                <a:gd name="connsiteX30" fmla="*/ 127266 w 226314"/>
                <a:gd name="connsiteY30" fmla="*/ 5334 h 201930"/>
                <a:gd name="connsiteX31" fmla="*/ 120395 w 226314"/>
                <a:gd name="connsiteY31" fmla="*/ 5334 h 201930"/>
                <a:gd name="connsiteX32" fmla="*/ 120395 w 226314"/>
                <a:gd name="connsiteY32" fmla="*/ 0 h 201930"/>
                <a:gd name="connsiteX33" fmla="*/ 226314 w 226314"/>
                <a:gd name="connsiteY33" fmla="*/ 0 h 201930"/>
                <a:gd name="connsiteX34" fmla="*/ 226314 w 226314"/>
                <a:gd name="connsiteY34" fmla="*/ 5334 h 201930"/>
                <a:gd name="connsiteX35" fmla="*/ 219468 w 226314"/>
                <a:gd name="connsiteY35" fmla="*/ 5334 h 201930"/>
                <a:gd name="connsiteX36" fmla="*/ 205752 w 226314"/>
                <a:gd name="connsiteY36" fmla="*/ 8382 h 201930"/>
                <a:gd name="connsiteX37" fmla="*/ 199656 w 226314"/>
                <a:gd name="connsiteY37" fmla="*/ 15240 h 201930"/>
                <a:gd name="connsiteX38" fmla="*/ 198132 w 226314"/>
                <a:gd name="connsiteY38" fmla="*/ 34290 h 201930"/>
                <a:gd name="connsiteX39" fmla="*/ 198132 w 226314"/>
                <a:gd name="connsiteY39" fmla="*/ 167640 h 201930"/>
                <a:gd name="connsiteX40" fmla="*/ 199656 w 226314"/>
                <a:gd name="connsiteY40" fmla="*/ 186690 h 201930"/>
                <a:gd name="connsiteX41" fmla="*/ 206502 w 226314"/>
                <a:gd name="connsiteY41" fmla="*/ 193547 h 201930"/>
                <a:gd name="connsiteX42" fmla="*/ 219468 w 226314"/>
                <a:gd name="connsiteY42" fmla="*/ 196596 h 201930"/>
                <a:gd name="connsiteX43" fmla="*/ 226314 w 226314"/>
                <a:gd name="connsiteY43" fmla="*/ 196596 h 201930"/>
                <a:gd name="connsiteX44" fmla="*/ 226314 w 226314"/>
                <a:gd name="connsiteY44" fmla="*/ 201929 h 201930"/>
                <a:gd name="connsiteX45" fmla="*/ 120395 w 226314"/>
                <a:gd name="connsiteY45" fmla="*/ 201929 h 201930"/>
                <a:gd name="connsiteX46" fmla="*/ 120395 w 226314"/>
                <a:gd name="connsiteY46" fmla="*/ 196596 h 201930"/>
                <a:gd name="connsiteX47" fmla="*/ 127266 w 226314"/>
                <a:gd name="connsiteY47" fmla="*/ 196596 h 201930"/>
                <a:gd name="connsiteX48" fmla="*/ 140982 w 226314"/>
                <a:gd name="connsiteY48" fmla="*/ 193547 h 201930"/>
                <a:gd name="connsiteX49" fmla="*/ 147078 w 226314"/>
                <a:gd name="connsiteY49" fmla="*/ 186690 h 201930"/>
                <a:gd name="connsiteX50" fmla="*/ 149352 w 226314"/>
                <a:gd name="connsiteY50" fmla="*/ 167640 h 201930"/>
                <a:gd name="connsiteX51" fmla="*/ 149352 w 226314"/>
                <a:gd name="connsiteY51" fmla="*/ 105155 h 201930"/>
                <a:gd name="connsiteX52" fmla="*/ 77723 w 226314"/>
                <a:gd name="connsiteY52" fmla="*/ 105155 h 2019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Lst>
              <a:rect l="l" t="t" r="r" b="b"/>
              <a:pathLst>
                <a:path w="226314" h="201930">
                  <a:moveTo>
                    <a:pt x="77723" y="105155"/>
                  </a:moveTo>
                  <a:lnTo>
                    <a:pt x="77723" y="167640"/>
                  </a:lnTo>
                  <a:cubicBezTo>
                    <a:pt x="77723" y="177546"/>
                    <a:pt x="78499" y="184403"/>
                    <a:pt x="79247" y="186690"/>
                  </a:cubicBezTo>
                  <a:cubicBezTo>
                    <a:pt x="80771" y="189738"/>
                    <a:pt x="82295" y="192023"/>
                    <a:pt x="86118" y="193547"/>
                  </a:cubicBezTo>
                  <a:cubicBezTo>
                    <a:pt x="89166" y="195834"/>
                    <a:pt x="93726" y="196596"/>
                    <a:pt x="99821" y="196596"/>
                  </a:cubicBezTo>
                  <a:lnTo>
                    <a:pt x="105930" y="196596"/>
                  </a:lnTo>
                  <a:lnTo>
                    <a:pt x="105930" y="201929"/>
                  </a:lnTo>
                  <a:lnTo>
                    <a:pt x="0" y="201929"/>
                  </a:lnTo>
                  <a:lnTo>
                    <a:pt x="0" y="196596"/>
                  </a:lnTo>
                  <a:lnTo>
                    <a:pt x="6870" y="196596"/>
                  </a:lnTo>
                  <a:cubicBezTo>
                    <a:pt x="12966" y="196596"/>
                    <a:pt x="17526" y="195834"/>
                    <a:pt x="21349" y="193547"/>
                  </a:cubicBezTo>
                  <a:cubicBezTo>
                    <a:pt x="23621" y="192023"/>
                    <a:pt x="25920" y="189738"/>
                    <a:pt x="27444" y="186690"/>
                  </a:cubicBezTo>
                  <a:cubicBezTo>
                    <a:pt x="28206" y="183641"/>
                    <a:pt x="28968" y="177546"/>
                    <a:pt x="28968" y="167640"/>
                  </a:cubicBezTo>
                  <a:lnTo>
                    <a:pt x="28968" y="34290"/>
                  </a:lnTo>
                  <a:cubicBezTo>
                    <a:pt x="28968" y="24384"/>
                    <a:pt x="28206" y="17526"/>
                    <a:pt x="27444" y="15240"/>
                  </a:cubicBezTo>
                  <a:cubicBezTo>
                    <a:pt x="25920" y="12191"/>
                    <a:pt x="23621" y="9905"/>
                    <a:pt x="20573" y="8382"/>
                  </a:cubicBezTo>
                  <a:cubicBezTo>
                    <a:pt x="17526" y="6096"/>
                    <a:pt x="12966" y="5334"/>
                    <a:pt x="6870" y="5334"/>
                  </a:cubicBezTo>
                  <a:lnTo>
                    <a:pt x="0" y="5334"/>
                  </a:lnTo>
                  <a:lnTo>
                    <a:pt x="0" y="0"/>
                  </a:lnTo>
                  <a:lnTo>
                    <a:pt x="105930" y="0"/>
                  </a:lnTo>
                  <a:lnTo>
                    <a:pt x="105930" y="5334"/>
                  </a:lnTo>
                  <a:lnTo>
                    <a:pt x="99821" y="5334"/>
                  </a:lnTo>
                  <a:cubicBezTo>
                    <a:pt x="93726" y="5334"/>
                    <a:pt x="89166" y="6096"/>
                    <a:pt x="85356" y="8382"/>
                  </a:cubicBezTo>
                  <a:cubicBezTo>
                    <a:pt x="83070" y="9905"/>
                    <a:pt x="80771" y="12191"/>
                    <a:pt x="79247" y="15240"/>
                  </a:cubicBezTo>
                  <a:cubicBezTo>
                    <a:pt x="77723" y="18288"/>
                    <a:pt x="77723" y="24384"/>
                    <a:pt x="77723" y="34290"/>
                  </a:cubicBezTo>
                  <a:lnTo>
                    <a:pt x="77723" y="91440"/>
                  </a:lnTo>
                  <a:lnTo>
                    <a:pt x="149352" y="91440"/>
                  </a:lnTo>
                  <a:lnTo>
                    <a:pt x="149352" y="34290"/>
                  </a:lnTo>
                  <a:cubicBezTo>
                    <a:pt x="149352" y="24384"/>
                    <a:pt x="148602" y="17526"/>
                    <a:pt x="147078" y="15240"/>
                  </a:cubicBezTo>
                  <a:cubicBezTo>
                    <a:pt x="146316" y="12191"/>
                    <a:pt x="144030" y="9905"/>
                    <a:pt x="140982" y="8382"/>
                  </a:cubicBezTo>
                  <a:cubicBezTo>
                    <a:pt x="137173" y="6096"/>
                    <a:pt x="132588" y="5334"/>
                    <a:pt x="127266" y="5334"/>
                  </a:cubicBezTo>
                  <a:lnTo>
                    <a:pt x="120395" y="5334"/>
                  </a:lnTo>
                  <a:lnTo>
                    <a:pt x="120395" y="0"/>
                  </a:lnTo>
                  <a:lnTo>
                    <a:pt x="226314" y="0"/>
                  </a:lnTo>
                  <a:lnTo>
                    <a:pt x="226314" y="5334"/>
                  </a:lnTo>
                  <a:lnTo>
                    <a:pt x="219468" y="5334"/>
                  </a:lnTo>
                  <a:cubicBezTo>
                    <a:pt x="213373" y="5334"/>
                    <a:pt x="208788" y="6096"/>
                    <a:pt x="205752" y="8382"/>
                  </a:cubicBezTo>
                  <a:cubicBezTo>
                    <a:pt x="202704" y="9905"/>
                    <a:pt x="201180" y="12191"/>
                    <a:pt x="199656" y="15240"/>
                  </a:cubicBezTo>
                  <a:cubicBezTo>
                    <a:pt x="198132" y="18288"/>
                    <a:pt x="198132" y="24384"/>
                    <a:pt x="198132" y="34290"/>
                  </a:cubicBezTo>
                  <a:lnTo>
                    <a:pt x="198132" y="167640"/>
                  </a:lnTo>
                  <a:cubicBezTo>
                    <a:pt x="198132" y="177546"/>
                    <a:pt x="198132" y="184403"/>
                    <a:pt x="199656" y="186690"/>
                  </a:cubicBezTo>
                  <a:cubicBezTo>
                    <a:pt x="200418" y="189738"/>
                    <a:pt x="202704" y="192023"/>
                    <a:pt x="206502" y="193547"/>
                  </a:cubicBezTo>
                  <a:cubicBezTo>
                    <a:pt x="209550" y="195834"/>
                    <a:pt x="214121" y="196596"/>
                    <a:pt x="219468" y="196596"/>
                  </a:cubicBezTo>
                  <a:lnTo>
                    <a:pt x="226314" y="196596"/>
                  </a:lnTo>
                  <a:lnTo>
                    <a:pt x="226314" y="201929"/>
                  </a:lnTo>
                  <a:lnTo>
                    <a:pt x="120395" y="201929"/>
                  </a:lnTo>
                  <a:lnTo>
                    <a:pt x="120395" y="196596"/>
                  </a:lnTo>
                  <a:lnTo>
                    <a:pt x="127266" y="196596"/>
                  </a:lnTo>
                  <a:cubicBezTo>
                    <a:pt x="133350" y="196596"/>
                    <a:pt x="137921" y="195834"/>
                    <a:pt x="140982" y="193547"/>
                  </a:cubicBezTo>
                  <a:cubicBezTo>
                    <a:pt x="144030" y="192023"/>
                    <a:pt x="146316" y="189738"/>
                    <a:pt x="147078" y="186690"/>
                  </a:cubicBezTo>
                  <a:cubicBezTo>
                    <a:pt x="148602" y="183641"/>
                    <a:pt x="149352" y="177546"/>
                    <a:pt x="149352" y="167640"/>
                  </a:cubicBezTo>
                  <a:lnTo>
                    <a:pt x="149352" y="105155"/>
                  </a:lnTo>
                  <a:lnTo>
                    <a:pt x="77723" y="1051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40" name="Freeform 3"/>
            <p:cNvSpPr/>
            <p:nvPr/>
          </p:nvSpPr>
          <p:spPr>
            <a:xfrm>
              <a:off x="7358257" y="5450859"/>
              <a:ext cx="31744" cy="269904"/>
            </a:xfrm>
            <a:custGeom>
              <a:avLst/>
              <a:gdLst>
                <a:gd name="connsiteX0" fmla="*/ 0 w 31254"/>
                <a:gd name="connsiteY0" fmla="*/ 254508 h 269748"/>
                <a:gd name="connsiteX1" fmla="*/ 0 w 31254"/>
                <a:gd name="connsiteY1" fmla="*/ 15240 h 269748"/>
                <a:gd name="connsiteX2" fmla="*/ 16002 w 31254"/>
                <a:gd name="connsiteY2" fmla="*/ 0 h 269748"/>
                <a:gd name="connsiteX3" fmla="*/ 31254 w 31254"/>
                <a:gd name="connsiteY3" fmla="*/ 15240 h 269748"/>
                <a:gd name="connsiteX4" fmla="*/ 31254 w 31254"/>
                <a:gd name="connsiteY4" fmla="*/ 254508 h 269748"/>
                <a:gd name="connsiteX5" fmla="*/ 16002 w 31254"/>
                <a:gd name="connsiteY5" fmla="*/ 269747 h 269748"/>
                <a:gd name="connsiteX6" fmla="*/ 0 w 31254"/>
                <a:gd name="connsiteY6" fmla="*/ 254508 h 26974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254" h="269748">
                  <a:moveTo>
                    <a:pt x="0" y="254508"/>
                  </a:moveTo>
                  <a:lnTo>
                    <a:pt x="0" y="15240"/>
                  </a:lnTo>
                  <a:cubicBezTo>
                    <a:pt x="0" y="6858"/>
                    <a:pt x="7632" y="0"/>
                    <a:pt x="16002" y="0"/>
                  </a:cubicBezTo>
                  <a:cubicBezTo>
                    <a:pt x="24396" y="0"/>
                    <a:pt x="31254" y="6858"/>
                    <a:pt x="31254" y="15240"/>
                  </a:cubicBezTo>
                  <a:lnTo>
                    <a:pt x="31254" y="254508"/>
                  </a:lnTo>
                  <a:cubicBezTo>
                    <a:pt x="31254" y="262890"/>
                    <a:pt x="24396" y="269747"/>
                    <a:pt x="16002" y="269747"/>
                  </a:cubicBezTo>
                  <a:cubicBezTo>
                    <a:pt x="7632" y="269747"/>
                    <a:pt x="0" y="262890"/>
                    <a:pt x="0" y="254508"/>
                  </a:cubicBez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41" name="Freeform 3"/>
            <p:cNvSpPr/>
            <p:nvPr/>
          </p:nvSpPr>
          <p:spPr>
            <a:xfrm>
              <a:off x="7647132" y="5700124"/>
              <a:ext cx="103170" cy="3175"/>
            </a:xfrm>
            <a:custGeom>
              <a:avLst/>
              <a:gdLst>
                <a:gd name="connsiteX0" fmla="*/ 0 w 104393"/>
                <a:gd name="connsiteY0" fmla="*/ 1142 h 2285"/>
                <a:gd name="connsiteX1" fmla="*/ 104393 w 104393"/>
                <a:gd name="connsiteY1" fmla="*/ 1142 h 2285"/>
              </a:gdLst>
              <a:ahLst/>
              <a:cxnLst>
                <a:cxn ang="0">
                  <a:pos x="connsiteX0" y="connsiteY0"/>
                </a:cxn>
                <a:cxn ang="1">
                  <a:pos x="connsiteX1" y="connsiteY1"/>
                </a:cxn>
              </a:cxnLst>
              <a:rect l="l" t="t" r="r" b="b"/>
              <a:pathLst>
                <a:path w="104393" h="2285">
                  <a:moveTo>
                    <a:pt x="0" y="1142"/>
                  </a:moveTo>
                  <a:lnTo>
                    <a:pt x="104393" y="1142"/>
                  </a:lnTo>
                </a:path>
              </a:pathLst>
            </a:custGeom>
            <a:ln w="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ln>
                  <a:solidFill>
                    <a:schemeClr val="tx1"/>
                  </a:solidFill>
                </a:ln>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42" name="Freeform 3"/>
            <p:cNvSpPr/>
            <p:nvPr/>
          </p:nvSpPr>
          <p:spPr>
            <a:xfrm>
              <a:off x="7643957" y="5693773"/>
              <a:ext cx="112693" cy="19052"/>
            </a:xfrm>
            <a:custGeom>
              <a:avLst/>
              <a:gdLst>
                <a:gd name="connsiteX0" fmla="*/ 0 w 112776"/>
                <a:gd name="connsiteY0" fmla="*/ 9144 h 18288"/>
                <a:gd name="connsiteX1" fmla="*/ 112776 w 112776"/>
                <a:gd name="connsiteY1" fmla="*/ 9144 h 18288"/>
              </a:gdLst>
              <a:ahLst/>
              <a:cxnLst>
                <a:cxn ang="0">
                  <a:pos x="connsiteX0" y="connsiteY0"/>
                </a:cxn>
                <a:cxn ang="1">
                  <a:pos x="connsiteX1" y="connsiteY1"/>
                </a:cxn>
              </a:cxnLst>
              <a:rect l="l" t="t" r="r" b="b"/>
              <a:pathLst>
                <a:path w="112776" h="18288">
                  <a:moveTo>
                    <a:pt x="0" y="9144"/>
                  </a:moveTo>
                  <a:lnTo>
                    <a:pt x="112776" y="9144"/>
                  </a:lnTo>
                </a:path>
              </a:pathLst>
            </a:custGeom>
            <a:ln/>
          </p:spPr>
          <p:style>
            <a:lnRef idx="2">
              <a:schemeClr val="dk1"/>
            </a:lnRef>
            <a:fillRef idx="0">
              <a:schemeClr val="dk1"/>
            </a:fillRef>
            <a:effectRef idx="1">
              <a:schemeClr val="dk1"/>
            </a:effectRef>
            <a:fontRef idx="minor">
              <a:schemeClr val="tx1"/>
            </a:fontRef>
          </p:style>
          <p:txBody>
            <a:bodyPr anchor="ctr"/>
            <a:lstStyle/>
            <a:p>
              <a:pPr algn="ctr" fontAlgn="auto">
                <a:spcBef>
                  <a:spcPts val="0"/>
                </a:spcBef>
                <a:spcAft>
                  <a:spcPts val="0"/>
                </a:spcAft>
                <a:defRPr/>
              </a:pPr>
              <a:endParaRPr lang="zh-CN" altLang="en-US">
                <a:ln>
                  <a:solidFill>
                    <a:schemeClr val="tx1"/>
                  </a:solidFill>
                </a:ln>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43" name="Freeform 3"/>
            <p:cNvSpPr/>
            <p:nvPr/>
          </p:nvSpPr>
          <p:spPr>
            <a:xfrm>
              <a:off x="7697923" y="5649318"/>
              <a:ext cx="1588" cy="104786"/>
            </a:xfrm>
            <a:custGeom>
              <a:avLst/>
              <a:gdLst>
                <a:gd name="connsiteX0" fmla="*/ 1143 w 2285"/>
                <a:gd name="connsiteY0" fmla="*/ 0 h 104394"/>
                <a:gd name="connsiteX1" fmla="*/ 1143 w 2285"/>
                <a:gd name="connsiteY1" fmla="*/ 104394 h 104394"/>
              </a:gdLst>
              <a:ahLst/>
              <a:cxnLst>
                <a:cxn ang="0">
                  <a:pos x="connsiteX0" y="connsiteY0"/>
                </a:cxn>
                <a:cxn ang="1">
                  <a:pos x="connsiteX1" y="connsiteY1"/>
                </a:cxn>
              </a:cxnLst>
              <a:rect l="l" t="t" r="r" b="b"/>
              <a:pathLst>
                <a:path w="2285" h="104394">
                  <a:moveTo>
                    <a:pt x="1143" y="0"/>
                  </a:moveTo>
                  <a:lnTo>
                    <a:pt x="1143" y="104394"/>
                  </a:lnTo>
                </a:path>
              </a:pathLst>
            </a:custGeom>
            <a:ln w="0">
              <a:solidFill>
                <a:srgbClr val="FFFF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44" name="Freeform 3"/>
            <p:cNvSpPr/>
            <p:nvPr/>
          </p:nvSpPr>
          <p:spPr>
            <a:xfrm>
              <a:off x="7689987" y="5646143"/>
              <a:ext cx="19047" cy="112724"/>
            </a:xfrm>
            <a:custGeom>
              <a:avLst/>
              <a:gdLst>
                <a:gd name="connsiteX0" fmla="*/ 9143 w 18288"/>
                <a:gd name="connsiteY0" fmla="*/ 0 h 112776"/>
                <a:gd name="connsiteX1" fmla="*/ 9143 w 18288"/>
                <a:gd name="connsiteY1" fmla="*/ 112776 h 112776"/>
              </a:gdLst>
              <a:ahLst/>
              <a:cxnLst>
                <a:cxn ang="0">
                  <a:pos x="connsiteX0" y="connsiteY0"/>
                </a:cxn>
                <a:cxn ang="1">
                  <a:pos x="connsiteX1" y="connsiteY1"/>
                </a:cxn>
              </a:cxnLst>
              <a:rect l="l" t="t" r="r" b="b"/>
              <a:pathLst>
                <a:path w="18288" h="112776">
                  <a:moveTo>
                    <a:pt x="9143" y="0"/>
                  </a:moveTo>
                  <a:lnTo>
                    <a:pt x="9143" y="112776"/>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45" name="Freeform 3"/>
            <p:cNvSpPr/>
            <p:nvPr/>
          </p:nvSpPr>
          <p:spPr>
            <a:xfrm>
              <a:off x="7574119" y="5919222"/>
              <a:ext cx="222211" cy="549334"/>
            </a:xfrm>
            <a:custGeom>
              <a:avLst/>
              <a:gdLst>
                <a:gd name="connsiteX0" fmla="*/ 6857 w 222563"/>
                <a:gd name="connsiteY0" fmla="*/ 529590 h 549402"/>
                <a:gd name="connsiteX1" fmla="*/ 20573 w 222563"/>
                <a:gd name="connsiteY1" fmla="*/ 525017 h 549402"/>
                <a:gd name="connsiteX2" fmla="*/ 34276 w 222563"/>
                <a:gd name="connsiteY2" fmla="*/ 519684 h 549402"/>
                <a:gd name="connsiteX3" fmla="*/ 33528 w 222563"/>
                <a:gd name="connsiteY3" fmla="*/ 519684 h 549402"/>
                <a:gd name="connsiteX4" fmla="*/ 47231 w 222563"/>
                <a:gd name="connsiteY4" fmla="*/ 513588 h 549402"/>
                <a:gd name="connsiteX5" fmla="*/ 46481 w 222563"/>
                <a:gd name="connsiteY5" fmla="*/ 513588 h 549402"/>
                <a:gd name="connsiteX6" fmla="*/ 59435 w 222563"/>
                <a:gd name="connsiteY6" fmla="*/ 506730 h 549402"/>
                <a:gd name="connsiteX7" fmla="*/ 58673 w 222563"/>
                <a:gd name="connsiteY7" fmla="*/ 507492 h 549402"/>
                <a:gd name="connsiteX8" fmla="*/ 71628 w 222563"/>
                <a:gd name="connsiteY8" fmla="*/ 499872 h 549402"/>
                <a:gd name="connsiteX9" fmla="*/ 70853 w 222563"/>
                <a:gd name="connsiteY9" fmla="*/ 499872 h 549402"/>
                <a:gd name="connsiteX10" fmla="*/ 83057 w 222563"/>
                <a:gd name="connsiteY10" fmla="*/ 492252 h 549402"/>
                <a:gd name="connsiteX11" fmla="*/ 82295 w 222563"/>
                <a:gd name="connsiteY11" fmla="*/ 492252 h 549402"/>
                <a:gd name="connsiteX12" fmla="*/ 93726 w 222563"/>
                <a:gd name="connsiteY12" fmla="*/ 483870 h 549402"/>
                <a:gd name="connsiteX13" fmla="*/ 104381 w 222563"/>
                <a:gd name="connsiteY13" fmla="*/ 475488 h 549402"/>
                <a:gd name="connsiteX14" fmla="*/ 115061 w 222563"/>
                <a:gd name="connsiteY14" fmla="*/ 465582 h 549402"/>
                <a:gd name="connsiteX15" fmla="*/ 114300 w 222563"/>
                <a:gd name="connsiteY15" fmla="*/ 466344 h 549402"/>
                <a:gd name="connsiteX16" fmla="*/ 124193 w 222563"/>
                <a:gd name="connsiteY16" fmla="*/ 456438 h 549402"/>
                <a:gd name="connsiteX17" fmla="*/ 133350 w 222563"/>
                <a:gd name="connsiteY17" fmla="*/ 446532 h 549402"/>
                <a:gd name="connsiteX18" fmla="*/ 142481 w 222563"/>
                <a:gd name="connsiteY18" fmla="*/ 435864 h 549402"/>
                <a:gd name="connsiteX19" fmla="*/ 141731 w 222563"/>
                <a:gd name="connsiteY19" fmla="*/ 435864 h 549402"/>
                <a:gd name="connsiteX20" fmla="*/ 150100 w 222563"/>
                <a:gd name="connsiteY20" fmla="*/ 425196 h 549402"/>
                <a:gd name="connsiteX21" fmla="*/ 157733 w 222563"/>
                <a:gd name="connsiteY21" fmla="*/ 413766 h 549402"/>
                <a:gd name="connsiteX22" fmla="*/ 164579 w 222563"/>
                <a:gd name="connsiteY22" fmla="*/ 402336 h 549402"/>
                <a:gd name="connsiteX23" fmla="*/ 171450 w 222563"/>
                <a:gd name="connsiteY23" fmla="*/ 390144 h 549402"/>
                <a:gd name="connsiteX24" fmla="*/ 171450 w 222563"/>
                <a:gd name="connsiteY24" fmla="*/ 390905 h 549402"/>
                <a:gd name="connsiteX25" fmla="*/ 177545 w 222563"/>
                <a:gd name="connsiteY25" fmla="*/ 377952 h 549402"/>
                <a:gd name="connsiteX26" fmla="*/ 176783 w 222563"/>
                <a:gd name="connsiteY26" fmla="*/ 378714 h 549402"/>
                <a:gd name="connsiteX27" fmla="*/ 187452 w 222563"/>
                <a:gd name="connsiteY27" fmla="*/ 352805 h 549402"/>
                <a:gd name="connsiteX28" fmla="*/ 186676 w 222563"/>
                <a:gd name="connsiteY28" fmla="*/ 353567 h 549402"/>
                <a:gd name="connsiteX29" fmla="*/ 191261 w 222563"/>
                <a:gd name="connsiteY29" fmla="*/ 339852 h 549402"/>
                <a:gd name="connsiteX30" fmla="*/ 191261 w 222563"/>
                <a:gd name="connsiteY30" fmla="*/ 340614 h 549402"/>
                <a:gd name="connsiteX31" fmla="*/ 195071 w 222563"/>
                <a:gd name="connsiteY31" fmla="*/ 326898 h 549402"/>
                <a:gd name="connsiteX32" fmla="*/ 194309 w 222563"/>
                <a:gd name="connsiteY32" fmla="*/ 327660 h 549402"/>
                <a:gd name="connsiteX33" fmla="*/ 197357 w 222563"/>
                <a:gd name="connsiteY33" fmla="*/ 313944 h 549402"/>
                <a:gd name="connsiteX34" fmla="*/ 199631 w 222563"/>
                <a:gd name="connsiteY34" fmla="*/ 300228 h 549402"/>
                <a:gd name="connsiteX35" fmla="*/ 199631 w 222563"/>
                <a:gd name="connsiteY35" fmla="*/ 300990 h 549402"/>
                <a:gd name="connsiteX36" fmla="*/ 201155 w 222563"/>
                <a:gd name="connsiteY36" fmla="*/ 286511 h 549402"/>
                <a:gd name="connsiteX37" fmla="*/ 201155 w 222563"/>
                <a:gd name="connsiteY37" fmla="*/ 287273 h 549402"/>
                <a:gd name="connsiteX38" fmla="*/ 201917 w 222563"/>
                <a:gd name="connsiteY38" fmla="*/ 272796 h 549402"/>
                <a:gd name="connsiteX39" fmla="*/ 201917 w 222563"/>
                <a:gd name="connsiteY39" fmla="*/ 273558 h 549402"/>
                <a:gd name="connsiteX40" fmla="*/ 202679 w 222563"/>
                <a:gd name="connsiteY40" fmla="*/ 259080 h 549402"/>
                <a:gd name="connsiteX41" fmla="*/ 202679 w 222563"/>
                <a:gd name="connsiteY41" fmla="*/ 259842 h 549402"/>
                <a:gd name="connsiteX42" fmla="*/ 201917 w 222563"/>
                <a:gd name="connsiteY42" fmla="*/ 245364 h 549402"/>
                <a:gd name="connsiteX43" fmla="*/ 201917 w 222563"/>
                <a:gd name="connsiteY43" fmla="*/ 246126 h 549402"/>
                <a:gd name="connsiteX44" fmla="*/ 201155 w 222563"/>
                <a:gd name="connsiteY44" fmla="*/ 231648 h 549402"/>
                <a:gd name="connsiteX45" fmla="*/ 198881 w 222563"/>
                <a:gd name="connsiteY45" fmla="*/ 217170 h 549402"/>
                <a:gd name="connsiteX46" fmla="*/ 198881 w 222563"/>
                <a:gd name="connsiteY46" fmla="*/ 217932 h 549402"/>
                <a:gd name="connsiteX47" fmla="*/ 196595 w 222563"/>
                <a:gd name="connsiteY47" fmla="*/ 203454 h 549402"/>
                <a:gd name="connsiteX48" fmla="*/ 196595 w 222563"/>
                <a:gd name="connsiteY48" fmla="*/ 204216 h 549402"/>
                <a:gd name="connsiteX49" fmla="*/ 188976 w 222563"/>
                <a:gd name="connsiteY49" fmla="*/ 175260 h 549402"/>
                <a:gd name="connsiteX50" fmla="*/ 188976 w 222563"/>
                <a:gd name="connsiteY50" fmla="*/ 176022 h 549402"/>
                <a:gd name="connsiteX51" fmla="*/ 184391 w 222563"/>
                <a:gd name="connsiteY51" fmla="*/ 163067 h 549402"/>
                <a:gd name="connsiteX52" fmla="*/ 184391 w 222563"/>
                <a:gd name="connsiteY52" fmla="*/ 163830 h 549402"/>
                <a:gd name="connsiteX53" fmla="*/ 179831 w 222563"/>
                <a:gd name="connsiteY53" fmla="*/ 151638 h 549402"/>
                <a:gd name="connsiteX54" fmla="*/ 174497 w 222563"/>
                <a:gd name="connsiteY54" fmla="*/ 139446 h 549402"/>
                <a:gd name="connsiteX55" fmla="*/ 174497 w 222563"/>
                <a:gd name="connsiteY55" fmla="*/ 140208 h 549402"/>
                <a:gd name="connsiteX56" fmla="*/ 168402 w 222563"/>
                <a:gd name="connsiteY56" fmla="*/ 128016 h 549402"/>
                <a:gd name="connsiteX57" fmla="*/ 168402 w 222563"/>
                <a:gd name="connsiteY57" fmla="*/ 128778 h 549402"/>
                <a:gd name="connsiteX58" fmla="*/ 162293 w 222563"/>
                <a:gd name="connsiteY58" fmla="*/ 116586 h 549402"/>
                <a:gd name="connsiteX59" fmla="*/ 162293 w 222563"/>
                <a:gd name="connsiteY59" fmla="*/ 117348 h 549402"/>
                <a:gd name="connsiteX60" fmla="*/ 154685 w 222563"/>
                <a:gd name="connsiteY60" fmla="*/ 105917 h 549402"/>
                <a:gd name="connsiteX61" fmla="*/ 155447 w 222563"/>
                <a:gd name="connsiteY61" fmla="*/ 106680 h 549402"/>
                <a:gd name="connsiteX62" fmla="*/ 147828 w 222563"/>
                <a:gd name="connsiteY62" fmla="*/ 95250 h 549402"/>
                <a:gd name="connsiteX63" fmla="*/ 147828 w 222563"/>
                <a:gd name="connsiteY63" fmla="*/ 96011 h 549402"/>
                <a:gd name="connsiteX64" fmla="*/ 139445 w 222563"/>
                <a:gd name="connsiteY64" fmla="*/ 85344 h 549402"/>
                <a:gd name="connsiteX65" fmla="*/ 140207 w 222563"/>
                <a:gd name="connsiteY65" fmla="*/ 85344 h 549402"/>
                <a:gd name="connsiteX66" fmla="*/ 131050 w 222563"/>
                <a:gd name="connsiteY66" fmla="*/ 75438 h 549402"/>
                <a:gd name="connsiteX67" fmla="*/ 131826 w 222563"/>
                <a:gd name="connsiteY67" fmla="*/ 75438 h 549402"/>
                <a:gd name="connsiteX68" fmla="*/ 122681 w 222563"/>
                <a:gd name="connsiteY68" fmla="*/ 65532 h 549402"/>
                <a:gd name="connsiteX69" fmla="*/ 122681 w 222563"/>
                <a:gd name="connsiteY69" fmla="*/ 66294 h 549402"/>
                <a:gd name="connsiteX70" fmla="*/ 112776 w 222563"/>
                <a:gd name="connsiteY70" fmla="*/ 56388 h 549402"/>
                <a:gd name="connsiteX71" fmla="*/ 113524 w 222563"/>
                <a:gd name="connsiteY71" fmla="*/ 57150 h 549402"/>
                <a:gd name="connsiteX72" fmla="*/ 103631 w 222563"/>
                <a:gd name="connsiteY72" fmla="*/ 48005 h 549402"/>
                <a:gd name="connsiteX73" fmla="*/ 93726 w 222563"/>
                <a:gd name="connsiteY73" fmla="*/ 39623 h 549402"/>
                <a:gd name="connsiteX74" fmla="*/ 93726 w 222563"/>
                <a:gd name="connsiteY74" fmla="*/ 40386 h 549402"/>
                <a:gd name="connsiteX75" fmla="*/ 83057 w 222563"/>
                <a:gd name="connsiteY75" fmla="*/ 32004 h 549402"/>
                <a:gd name="connsiteX76" fmla="*/ 72376 w 222563"/>
                <a:gd name="connsiteY76" fmla="*/ 24384 h 549402"/>
                <a:gd name="connsiteX77" fmla="*/ 72376 w 222563"/>
                <a:gd name="connsiteY77" fmla="*/ 25146 h 549402"/>
                <a:gd name="connsiteX78" fmla="*/ 60959 w 222563"/>
                <a:gd name="connsiteY78" fmla="*/ 18288 h 549402"/>
                <a:gd name="connsiteX79" fmla="*/ 57911 w 222563"/>
                <a:gd name="connsiteY79" fmla="*/ 3810 h 549402"/>
                <a:gd name="connsiteX80" fmla="*/ 72376 w 222563"/>
                <a:gd name="connsiteY80" fmla="*/ 0 h 549402"/>
                <a:gd name="connsiteX81" fmla="*/ 83819 w 222563"/>
                <a:gd name="connsiteY81" fmla="*/ 6858 h 549402"/>
                <a:gd name="connsiteX82" fmla="*/ 83819 w 222563"/>
                <a:gd name="connsiteY82" fmla="*/ 7620 h 549402"/>
                <a:gd name="connsiteX83" fmla="*/ 196595 w 222563"/>
                <a:gd name="connsiteY83" fmla="*/ 387096 h 549402"/>
                <a:gd name="connsiteX84" fmla="*/ 195833 w 222563"/>
                <a:gd name="connsiteY84" fmla="*/ 387096 h 549402"/>
                <a:gd name="connsiteX85" fmla="*/ 167626 w 222563"/>
                <a:gd name="connsiteY85" fmla="*/ 437388 h 549402"/>
                <a:gd name="connsiteX86" fmla="*/ 166878 w 222563"/>
                <a:gd name="connsiteY86" fmla="*/ 437388 h 549402"/>
                <a:gd name="connsiteX87" fmla="*/ 13703 w 222563"/>
                <a:gd name="connsiteY87" fmla="*/ 549402 h 549402"/>
                <a:gd name="connsiteX88" fmla="*/ 0 w 222563"/>
                <a:gd name="connsiteY88" fmla="*/ 543305 h 549402"/>
                <a:gd name="connsiteX89" fmla="*/ 6857 w 222563"/>
                <a:gd name="connsiteY89" fmla="*/ 529590 h 54940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Lst>
              <a:rect l="l" t="t" r="r" b="b"/>
              <a:pathLst>
                <a:path w="222563" h="549402">
                  <a:moveTo>
                    <a:pt x="6857" y="529590"/>
                  </a:moveTo>
                  <a:lnTo>
                    <a:pt x="20573" y="525017"/>
                  </a:lnTo>
                  <a:lnTo>
                    <a:pt x="34276" y="519684"/>
                  </a:lnTo>
                  <a:lnTo>
                    <a:pt x="33528" y="519684"/>
                  </a:lnTo>
                  <a:lnTo>
                    <a:pt x="47231" y="513588"/>
                  </a:lnTo>
                  <a:lnTo>
                    <a:pt x="46481" y="513588"/>
                  </a:lnTo>
                  <a:lnTo>
                    <a:pt x="59435" y="506730"/>
                  </a:lnTo>
                  <a:lnTo>
                    <a:pt x="58673" y="507492"/>
                  </a:lnTo>
                  <a:lnTo>
                    <a:pt x="71628" y="499872"/>
                  </a:lnTo>
                  <a:lnTo>
                    <a:pt x="70853" y="499872"/>
                  </a:lnTo>
                  <a:lnTo>
                    <a:pt x="83057" y="492252"/>
                  </a:lnTo>
                  <a:lnTo>
                    <a:pt x="82295" y="492252"/>
                  </a:lnTo>
                  <a:lnTo>
                    <a:pt x="93726" y="483870"/>
                  </a:lnTo>
                  <a:lnTo>
                    <a:pt x="104381" y="475488"/>
                  </a:lnTo>
                  <a:lnTo>
                    <a:pt x="115061" y="465582"/>
                  </a:lnTo>
                  <a:lnTo>
                    <a:pt x="114300" y="466344"/>
                  </a:lnTo>
                  <a:lnTo>
                    <a:pt x="124193" y="456438"/>
                  </a:lnTo>
                  <a:lnTo>
                    <a:pt x="133350" y="446532"/>
                  </a:lnTo>
                  <a:lnTo>
                    <a:pt x="142481" y="435864"/>
                  </a:lnTo>
                  <a:lnTo>
                    <a:pt x="141731" y="435864"/>
                  </a:lnTo>
                  <a:lnTo>
                    <a:pt x="150100" y="425196"/>
                  </a:lnTo>
                  <a:lnTo>
                    <a:pt x="157733" y="413766"/>
                  </a:lnTo>
                  <a:lnTo>
                    <a:pt x="164579" y="402336"/>
                  </a:lnTo>
                  <a:lnTo>
                    <a:pt x="171450" y="390144"/>
                  </a:lnTo>
                  <a:lnTo>
                    <a:pt x="171450" y="390905"/>
                  </a:lnTo>
                  <a:lnTo>
                    <a:pt x="177545" y="377952"/>
                  </a:lnTo>
                  <a:lnTo>
                    <a:pt x="176783" y="378714"/>
                  </a:lnTo>
                  <a:lnTo>
                    <a:pt x="187452" y="352805"/>
                  </a:lnTo>
                  <a:lnTo>
                    <a:pt x="186676" y="353567"/>
                  </a:lnTo>
                  <a:lnTo>
                    <a:pt x="191261" y="339852"/>
                  </a:lnTo>
                  <a:lnTo>
                    <a:pt x="191261" y="340614"/>
                  </a:lnTo>
                  <a:lnTo>
                    <a:pt x="195071" y="326898"/>
                  </a:lnTo>
                  <a:lnTo>
                    <a:pt x="194309" y="327660"/>
                  </a:lnTo>
                  <a:lnTo>
                    <a:pt x="197357" y="313944"/>
                  </a:lnTo>
                  <a:lnTo>
                    <a:pt x="199631" y="300228"/>
                  </a:lnTo>
                  <a:lnTo>
                    <a:pt x="199631" y="300990"/>
                  </a:lnTo>
                  <a:lnTo>
                    <a:pt x="201155" y="286511"/>
                  </a:lnTo>
                  <a:lnTo>
                    <a:pt x="201155" y="287273"/>
                  </a:lnTo>
                  <a:lnTo>
                    <a:pt x="201917" y="272796"/>
                  </a:lnTo>
                  <a:lnTo>
                    <a:pt x="201917" y="273558"/>
                  </a:lnTo>
                  <a:lnTo>
                    <a:pt x="202679" y="259080"/>
                  </a:lnTo>
                  <a:lnTo>
                    <a:pt x="202679" y="259842"/>
                  </a:lnTo>
                  <a:lnTo>
                    <a:pt x="201917" y="245364"/>
                  </a:lnTo>
                  <a:lnTo>
                    <a:pt x="201917" y="246126"/>
                  </a:lnTo>
                  <a:lnTo>
                    <a:pt x="201155" y="231648"/>
                  </a:lnTo>
                  <a:lnTo>
                    <a:pt x="198881" y="217170"/>
                  </a:lnTo>
                  <a:lnTo>
                    <a:pt x="198881" y="217932"/>
                  </a:lnTo>
                  <a:lnTo>
                    <a:pt x="196595" y="203454"/>
                  </a:lnTo>
                  <a:lnTo>
                    <a:pt x="196595" y="204216"/>
                  </a:lnTo>
                  <a:lnTo>
                    <a:pt x="188976" y="175260"/>
                  </a:lnTo>
                  <a:lnTo>
                    <a:pt x="188976" y="176022"/>
                  </a:lnTo>
                  <a:lnTo>
                    <a:pt x="184391" y="163067"/>
                  </a:lnTo>
                  <a:lnTo>
                    <a:pt x="184391" y="163830"/>
                  </a:lnTo>
                  <a:lnTo>
                    <a:pt x="179831" y="151638"/>
                  </a:lnTo>
                  <a:lnTo>
                    <a:pt x="174497" y="139446"/>
                  </a:lnTo>
                  <a:lnTo>
                    <a:pt x="174497" y="140208"/>
                  </a:lnTo>
                  <a:lnTo>
                    <a:pt x="168402" y="128016"/>
                  </a:lnTo>
                  <a:lnTo>
                    <a:pt x="168402" y="128778"/>
                  </a:lnTo>
                  <a:lnTo>
                    <a:pt x="162293" y="116586"/>
                  </a:lnTo>
                  <a:lnTo>
                    <a:pt x="162293" y="117348"/>
                  </a:lnTo>
                  <a:lnTo>
                    <a:pt x="154685" y="105917"/>
                  </a:lnTo>
                  <a:lnTo>
                    <a:pt x="155447" y="106680"/>
                  </a:lnTo>
                  <a:lnTo>
                    <a:pt x="147828" y="95250"/>
                  </a:lnTo>
                  <a:lnTo>
                    <a:pt x="147828" y="96011"/>
                  </a:lnTo>
                  <a:lnTo>
                    <a:pt x="139445" y="85344"/>
                  </a:lnTo>
                  <a:lnTo>
                    <a:pt x="140207" y="85344"/>
                  </a:lnTo>
                  <a:lnTo>
                    <a:pt x="131050" y="75438"/>
                  </a:lnTo>
                  <a:lnTo>
                    <a:pt x="131826" y="75438"/>
                  </a:lnTo>
                  <a:lnTo>
                    <a:pt x="122681" y="65532"/>
                  </a:lnTo>
                  <a:lnTo>
                    <a:pt x="122681" y="66294"/>
                  </a:lnTo>
                  <a:lnTo>
                    <a:pt x="112776" y="56388"/>
                  </a:lnTo>
                  <a:lnTo>
                    <a:pt x="113524" y="57150"/>
                  </a:lnTo>
                  <a:lnTo>
                    <a:pt x="103631" y="48005"/>
                  </a:lnTo>
                  <a:lnTo>
                    <a:pt x="93726" y="39623"/>
                  </a:lnTo>
                  <a:lnTo>
                    <a:pt x="93726" y="40386"/>
                  </a:lnTo>
                  <a:lnTo>
                    <a:pt x="83057" y="32004"/>
                  </a:lnTo>
                  <a:lnTo>
                    <a:pt x="72376" y="24384"/>
                  </a:lnTo>
                  <a:lnTo>
                    <a:pt x="72376" y="25146"/>
                  </a:lnTo>
                  <a:lnTo>
                    <a:pt x="60959" y="18288"/>
                  </a:lnTo>
                  <a:cubicBezTo>
                    <a:pt x="56374" y="15240"/>
                    <a:pt x="54850" y="8382"/>
                    <a:pt x="57911" y="3810"/>
                  </a:cubicBezTo>
                  <a:cubicBezTo>
                    <a:pt x="60959" y="-1523"/>
                    <a:pt x="67043" y="-3047"/>
                    <a:pt x="72376" y="0"/>
                  </a:cubicBezTo>
                  <a:lnTo>
                    <a:pt x="83819" y="6858"/>
                  </a:lnTo>
                  <a:lnTo>
                    <a:pt x="83819" y="7620"/>
                  </a:lnTo>
                  <a:cubicBezTo>
                    <a:pt x="210718" y="89382"/>
                    <a:pt x="257619" y="248411"/>
                    <a:pt x="196595" y="387096"/>
                  </a:cubicBezTo>
                  <a:lnTo>
                    <a:pt x="195833" y="387096"/>
                  </a:lnTo>
                  <a:cubicBezTo>
                    <a:pt x="188137" y="405168"/>
                    <a:pt x="178028" y="420840"/>
                    <a:pt x="167626" y="437388"/>
                  </a:cubicBezTo>
                  <a:lnTo>
                    <a:pt x="166878" y="437388"/>
                  </a:lnTo>
                  <a:cubicBezTo>
                    <a:pt x="131038" y="489521"/>
                    <a:pt x="73900" y="530695"/>
                    <a:pt x="13703" y="549402"/>
                  </a:cubicBezTo>
                  <a:cubicBezTo>
                    <a:pt x="8381" y="551688"/>
                    <a:pt x="2285" y="548640"/>
                    <a:pt x="0" y="543305"/>
                  </a:cubicBezTo>
                  <a:cubicBezTo>
                    <a:pt x="-1523" y="537972"/>
                    <a:pt x="1523" y="531876"/>
                    <a:pt x="6857" y="529590"/>
                  </a:cubicBezTo>
                </a:path>
              </a:pathLst>
            </a:custGeom>
            <a:solidFill>
              <a:schemeClr val="tx1"/>
            </a:solidFill>
            <a:ln w="1270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46" name="Freeform 3"/>
            <p:cNvSpPr/>
            <p:nvPr/>
          </p:nvSpPr>
          <p:spPr>
            <a:xfrm>
              <a:off x="7494758" y="5889056"/>
              <a:ext cx="177769" cy="87322"/>
            </a:xfrm>
            <a:custGeom>
              <a:avLst/>
              <a:gdLst>
                <a:gd name="connsiteX0" fmla="*/ 0 w 178307"/>
                <a:gd name="connsiteY0" fmla="*/ 0 h 86105"/>
                <a:gd name="connsiteX1" fmla="*/ 150100 w 178307"/>
                <a:gd name="connsiteY1" fmla="*/ 1523 h 86105"/>
                <a:gd name="connsiteX2" fmla="*/ 170674 w 178307"/>
                <a:gd name="connsiteY2" fmla="*/ 2285 h 86105"/>
                <a:gd name="connsiteX3" fmla="*/ 178307 w 178307"/>
                <a:gd name="connsiteY3" fmla="*/ 2285 h 86105"/>
                <a:gd name="connsiteX4" fmla="*/ 145529 w 178307"/>
                <a:gd name="connsiteY4" fmla="*/ 38861 h 86105"/>
                <a:gd name="connsiteX5" fmla="*/ 144779 w 178307"/>
                <a:gd name="connsiteY5" fmla="*/ 46482 h 86105"/>
                <a:gd name="connsiteX6" fmla="*/ 146291 w 178307"/>
                <a:gd name="connsiteY6" fmla="*/ 61722 h 86105"/>
                <a:gd name="connsiteX7" fmla="*/ 150876 w 178307"/>
                <a:gd name="connsiteY7" fmla="*/ 76200 h 86105"/>
                <a:gd name="connsiteX8" fmla="*/ 153148 w 178307"/>
                <a:gd name="connsiteY8" fmla="*/ 81534 h 86105"/>
                <a:gd name="connsiteX9" fmla="*/ 154672 w 178307"/>
                <a:gd name="connsiteY9" fmla="*/ 85344 h 86105"/>
                <a:gd name="connsiteX10" fmla="*/ 155447 w 178307"/>
                <a:gd name="connsiteY10" fmla="*/ 86105 h 86105"/>
                <a:gd name="connsiteX11" fmla="*/ 0 w 178307"/>
                <a:gd name="connsiteY11" fmla="*/ 0 h 861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178307" h="86105">
                  <a:moveTo>
                    <a:pt x="0" y="0"/>
                  </a:moveTo>
                  <a:lnTo>
                    <a:pt x="150100" y="1523"/>
                  </a:lnTo>
                  <a:lnTo>
                    <a:pt x="170674" y="2285"/>
                  </a:lnTo>
                  <a:lnTo>
                    <a:pt x="178307" y="2285"/>
                  </a:lnTo>
                  <a:cubicBezTo>
                    <a:pt x="166801" y="9766"/>
                    <a:pt x="149656" y="25311"/>
                    <a:pt x="145529" y="38861"/>
                  </a:cubicBezTo>
                  <a:lnTo>
                    <a:pt x="144779" y="46482"/>
                  </a:lnTo>
                  <a:lnTo>
                    <a:pt x="146291" y="61722"/>
                  </a:lnTo>
                  <a:lnTo>
                    <a:pt x="150876" y="76200"/>
                  </a:lnTo>
                  <a:lnTo>
                    <a:pt x="153148" y="81534"/>
                  </a:lnTo>
                  <a:lnTo>
                    <a:pt x="154672" y="85344"/>
                  </a:lnTo>
                  <a:lnTo>
                    <a:pt x="155447" y="86105"/>
                  </a:lnTo>
                  <a:cubicBezTo>
                    <a:pt x="103733" y="58420"/>
                    <a:pt x="51701" y="28346"/>
                    <a:pt x="0" y="0"/>
                  </a:cubicBezTo>
                </a:path>
              </a:pathLst>
            </a:custGeom>
            <a:solidFill>
              <a:schemeClr val="tx1"/>
            </a:solidFill>
            <a:ln w="1270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47" name="Freeform 3"/>
            <p:cNvSpPr/>
            <p:nvPr/>
          </p:nvSpPr>
          <p:spPr>
            <a:xfrm>
              <a:off x="7483648" y="5879530"/>
              <a:ext cx="195228" cy="104786"/>
            </a:xfrm>
            <a:custGeom>
              <a:avLst/>
              <a:gdLst>
                <a:gd name="connsiteX0" fmla="*/ 9906 w 194297"/>
                <a:gd name="connsiteY0" fmla="*/ 0 h 105917"/>
                <a:gd name="connsiteX1" fmla="*/ 166878 w 194297"/>
                <a:gd name="connsiteY1" fmla="*/ 2285 h 105917"/>
                <a:gd name="connsiteX2" fmla="*/ 166116 w 194297"/>
                <a:gd name="connsiteY2" fmla="*/ 2285 h 105917"/>
                <a:gd name="connsiteX3" fmla="*/ 188214 w 194297"/>
                <a:gd name="connsiteY3" fmla="*/ 2285 h 105917"/>
                <a:gd name="connsiteX4" fmla="*/ 187452 w 194297"/>
                <a:gd name="connsiteY4" fmla="*/ 2285 h 105917"/>
                <a:gd name="connsiteX5" fmla="*/ 188214 w 194297"/>
                <a:gd name="connsiteY5" fmla="*/ 2285 h 105917"/>
                <a:gd name="connsiteX6" fmla="*/ 194297 w 194297"/>
                <a:gd name="connsiteY6" fmla="*/ 21335 h 105917"/>
                <a:gd name="connsiteX7" fmla="*/ 193535 w 194297"/>
                <a:gd name="connsiteY7" fmla="*/ 22097 h 105917"/>
                <a:gd name="connsiteX8" fmla="*/ 192785 w 194297"/>
                <a:gd name="connsiteY8" fmla="*/ 22097 h 105917"/>
                <a:gd name="connsiteX9" fmla="*/ 192023 w 194297"/>
                <a:gd name="connsiteY9" fmla="*/ 22859 h 105917"/>
                <a:gd name="connsiteX10" fmla="*/ 189738 w 194297"/>
                <a:gd name="connsiteY10" fmla="*/ 24384 h 105917"/>
                <a:gd name="connsiteX11" fmla="*/ 190500 w 194297"/>
                <a:gd name="connsiteY11" fmla="*/ 24384 h 105917"/>
                <a:gd name="connsiteX12" fmla="*/ 188214 w 194297"/>
                <a:gd name="connsiteY12" fmla="*/ 25908 h 105917"/>
                <a:gd name="connsiteX13" fmla="*/ 185928 w 194297"/>
                <a:gd name="connsiteY13" fmla="*/ 28194 h 105917"/>
                <a:gd name="connsiteX14" fmla="*/ 185928 w 194297"/>
                <a:gd name="connsiteY14" fmla="*/ 27432 h 105917"/>
                <a:gd name="connsiteX15" fmla="*/ 180581 w 194297"/>
                <a:gd name="connsiteY15" fmla="*/ 32003 h 105917"/>
                <a:gd name="connsiteX16" fmla="*/ 181356 w 194297"/>
                <a:gd name="connsiteY16" fmla="*/ 32003 h 105917"/>
                <a:gd name="connsiteX17" fmla="*/ 175247 w 194297"/>
                <a:gd name="connsiteY17" fmla="*/ 37338 h 105917"/>
                <a:gd name="connsiteX18" fmla="*/ 176009 w 194297"/>
                <a:gd name="connsiteY18" fmla="*/ 36576 h 105917"/>
                <a:gd name="connsiteX19" fmla="*/ 170688 w 194297"/>
                <a:gd name="connsiteY19" fmla="*/ 42672 h 105917"/>
                <a:gd name="connsiteX20" fmla="*/ 171450 w 194297"/>
                <a:gd name="connsiteY20" fmla="*/ 41909 h 105917"/>
                <a:gd name="connsiteX21" fmla="*/ 169164 w 194297"/>
                <a:gd name="connsiteY21" fmla="*/ 44958 h 105917"/>
                <a:gd name="connsiteX22" fmla="*/ 169926 w 194297"/>
                <a:gd name="connsiteY22" fmla="*/ 44958 h 105917"/>
                <a:gd name="connsiteX23" fmla="*/ 167640 w 194297"/>
                <a:gd name="connsiteY23" fmla="*/ 48005 h 105917"/>
                <a:gd name="connsiteX24" fmla="*/ 168402 w 194297"/>
                <a:gd name="connsiteY24" fmla="*/ 47244 h 105917"/>
                <a:gd name="connsiteX25" fmla="*/ 166116 w 194297"/>
                <a:gd name="connsiteY25" fmla="*/ 50291 h 105917"/>
                <a:gd name="connsiteX26" fmla="*/ 166878 w 194297"/>
                <a:gd name="connsiteY26" fmla="*/ 49529 h 105917"/>
                <a:gd name="connsiteX27" fmla="*/ 165354 w 194297"/>
                <a:gd name="connsiteY27" fmla="*/ 52578 h 105917"/>
                <a:gd name="connsiteX28" fmla="*/ 166116 w 194297"/>
                <a:gd name="connsiteY28" fmla="*/ 51816 h 105917"/>
                <a:gd name="connsiteX29" fmla="*/ 165354 w 194297"/>
                <a:gd name="connsiteY29" fmla="*/ 54864 h 105917"/>
                <a:gd name="connsiteX30" fmla="*/ 165354 w 194297"/>
                <a:gd name="connsiteY30" fmla="*/ 54102 h 105917"/>
                <a:gd name="connsiteX31" fmla="*/ 165354 w 194297"/>
                <a:gd name="connsiteY31" fmla="*/ 57911 h 105917"/>
                <a:gd name="connsiteX32" fmla="*/ 165354 w 194297"/>
                <a:gd name="connsiteY32" fmla="*/ 56388 h 105917"/>
                <a:gd name="connsiteX33" fmla="*/ 165354 w 194297"/>
                <a:gd name="connsiteY33" fmla="*/ 64008 h 105917"/>
                <a:gd name="connsiteX34" fmla="*/ 165354 w 194297"/>
                <a:gd name="connsiteY34" fmla="*/ 63246 h 105917"/>
                <a:gd name="connsiteX35" fmla="*/ 166878 w 194297"/>
                <a:gd name="connsiteY35" fmla="*/ 70866 h 105917"/>
                <a:gd name="connsiteX36" fmla="*/ 166878 w 194297"/>
                <a:gd name="connsiteY36" fmla="*/ 70103 h 105917"/>
                <a:gd name="connsiteX37" fmla="*/ 168402 w 194297"/>
                <a:gd name="connsiteY37" fmla="*/ 77723 h 105917"/>
                <a:gd name="connsiteX38" fmla="*/ 168402 w 194297"/>
                <a:gd name="connsiteY38" fmla="*/ 76961 h 105917"/>
                <a:gd name="connsiteX39" fmla="*/ 169926 w 194297"/>
                <a:gd name="connsiteY39" fmla="*/ 80772 h 105917"/>
                <a:gd name="connsiteX40" fmla="*/ 169164 w 194297"/>
                <a:gd name="connsiteY40" fmla="*/ 80009 h 105917"/>
                <a:gd name="connsiteX41" fmla="*/ 170688 w 194297"/>
                <a:gd name="connsiteY41" fmla="*/ 83058 h 105917"/>
                <a:gd name="connsiteX42" fmla="*/ 171450 w 194297"/>
                <a:gd name="connsiteY42" fmla="*/ 86105 h 105917"/>
                <a:gd name="connsiteX43" fmla="*/ 172211 w 194297"/>
                <a:gd name="connsiteY43" fmla="*/ 88391 h 105917"/>
                <a:gd name="connsiteX44" fmla="*/ 173735 w 194297"/>
                <a:gd name="connsiteY44" fmla="*/ 90678 h 105917"/>
                <a:gd name="connsiteX45" fmla="*/ 172973 w 194297"/>
                <a:gd name="connsiteY45" fmla="*/ 89916 h 105917"/>
                <a:gd name="connsiteX46" fmla="*/ 173735 w 194297"/>
                <a:gd name="connsiteY46" fmla="*/ 91440 h 105917"/>
                <a:gd name="connsiteX47" fmla="*/ 174485 w 194297"/>
                <a:gd name="connsiteY47" fmla="*/ 92202 h 105917"/>
                <a:gd name="connsiteX48" fmla="*/ 174485 w 194297"/>
                <a:gd name="connsiteY48" fmla="*/ 92964 h 105917"/>
                <a:gd name="connsiteX49" fmla="*/ 160007 w 194297"/>
                <a:gd name="connsiteY49" fmla="*/ 105917 h 105917"/>
                <a:gd name="connsiteX50" fmla="*/ 159245 w 194297"/>
                <a:gd name="connsiteY50" fmla="*/ 105917 h 105917"/>
                <a:gd name="connsiteX51" fmla="*/ 160007 w 194297"/>
                <a:gd name="connsiteY51" fmla="*/ 105917 h 105917"/>
                <a:gd name="connsiteX52" fmla="*/ 158483 w 194297"/>
                <a:gd name="connsiteY52" fmla="*/ 105155 h 105917"/>
                <a:gd name="connsiteX53" fmla="*/ 157721 w 194297"/>
                <a:gd name="connsiteY53" fmla="*/ 105155 h 105917"/>
                <a:gd name="connsiteX54" fmla="*/ 156197 w 194297"/>
                <a:gd name="connsiteY54" fmla="*/ 103632 h 105917"/>
                <a:gd name="connsiteX55" fmla="*/ 156197 w 194297"/>
                <a:gd name="connsiteY55" fmla="*/ 104394 h 105917"/>
                <a:gd name="connsiteX56" fmla="*/ 5321 w 194297"/>
                <a:gd name="connsiteY56" fmla="*/ 19811 h 105917"/>
                <a:gd name="connsiteX57" fmla="*/ 761 w 194297"/>
                <a:gd name="connsiteY57" fmla="*/ 5334 h 105917"/>
                <a:gd name="connsiteX58" fmla="*/ 15240 w 194297"/>
                <a:gd name="connsiteY58" fmla="*/ 1523 h 105917"/>
                <a:gd name="connsiteX59" fmla="*/ 107429 w 194297"/>
                <a:gd name="connsiteY59" fmla="*/ 52578 h 105917"/>
                <a:gd name="connsiteX60" fmla="*/ 155435 w 194297"/>
                <a:gd name="connsiteY60" fmla="*/ 80009 h 105917"/>
                <a:gd name="connsiteX61" fmla="*/ 156197 w 194297"/>
                <a:gd name="connsiteY61" fmla="*/ 80009 h 105917"/>
                <a:gd name="connsiteX62" fmla="*/ 160007 w 194297"/>
                <a:gd name="connsiteY62" fmla="*/ 82296 h 105917"/>
                <a:gd name="connsiteX63" fmla="*/ 163055 w 194297"/>
                <a:gd name="connsiteY63" fmla="*/ 84582 h 105917"/>
                <a:gd name="connsiteX64" fmla="*/ 166116 w 194297"/>
                <a:gd name="connsiteY64" fmla="*/ 86105 h 105917"/>
                <a:gd name="connsiteX65" fmla="*/ 168402 w 194297"/>
                <a:gd name="connsiteY65" fmla="*/ 86867 h 105917"/>
                <a:gd name="connsiteX66" fmla="*/ 169164 w 194297"/>
                <a:gd name="connsiteY66" fmla="*/ 87629 h 105917"/>
                <a:gd name="connsiteX67" fmla="*/ 169926 w 194297"/>
                <a:gd name="connsiteY67" fmla="*/ 87629 h 105917"/>
                <a:gd name="connsiteX68" fmla="*/ 169926 w 194297"/>
                <a:gd name="connsiteY68" fmla="*/ 88391 h 105917"/>
                <a:gd name="connsiteX69" fmla="*/ 155435 w 194297"/>
                <a:gd name="connsiteY69" fmla="*/ 101346 h 105917"/>
                <a:gd name="connsiteX70" fmla="*/ 155435 w 194297"/>
                <a:gd name="connsiteY70" fmla="*/ 100584 h 105917"/>
                <a:gd name="connsiteX71" fmla="*/ 155435 w 194297"/>
                <a:gd name="connsiteY71" fmla="*/ 101346 h 105917"/>
                <a:gd name="connsiteX72" fmla="*/ 155435 w 194297"/>
                <a:gd name="connsiteY72" fmla="*/ 100584 h 105917"/>
                <a:gd name="connsiteX73" fmla="*/ 154685 w 194297"/>
                <a:gd name="connsiteY73" fmla="*/ 99822 h 105917"/>
                <a:gd name="connsiteX74" fmla="*/ 153923 w 194297"/>
                <a:gd name="connsiteY74" fmla="*/ 98297 h 105917"/>
                <a:gd name="connsiteX75" fmla="*/ 152400 w 194297"/>
                <a:gd name="connsiteY75" fmla="*/ 93726 h 105917"/>
                <a:gd name="connsiteX76" fmla="*/ 150876 w 194297"/>
                <a:gd name="connsiteY76" fmla="*/ 90678 h 105917"/>
                <a:gd name="connsiteX77" fmla="*/ 144780 w 194297"/>
                <a:gd name="connsiteY77" fmla="*/ 65532 h 105917"/>
                <a:gd name="connsiteX78" fmla="*/ 151638 w 194297"/>
                <a:gd name="connsiteY78" fmla="*/ 33528 h 105917"/>
                <a:gd name="connsiteX79" fmla="*/ 152400 w 194297"/>
                <a:gd name="connsiteY79" fmla="*/ 33528 h 105917"/>
                <a:gd name="connsiteX80" fmla="*/ 175247 w 194297"/>
                <a:gd name="connsiteY80" fmla="*/ 9905 h 105917"/>
                <a:gd name="connsiteX81" fmla="*/ 175247 w 194297"/>
                <a:gd name="connsiteY81" fmla="*/ 9144 h 105917"/>
                <a:gd name="connsiteX82" fmla="*/ 177533 w 194297"/>
                <a:gd name="connsiteY82" fmla="*/ 7620 h 105917"/>
                <a:gd name="connsiteX83" fmla="*/ 179832 w 194297"/>
                <a:gd name="connsiteY83" fmla="*/ 6096 h 105917"/>
                <a:gd name="connsiteX84" fmla="*/ 180581 w 194297"/>
                <a:gd name="connsiteY84" fmla="*/ 5334 h 105917"/>
                <a:gd name="connsiteX85" fmla="*/ 181356 w 194297"/>
                <a:gd name="connsiteY85" fmla="*/ 5334 h 105917"/>
                <a:gd name="connsiteX86" fmla="*/ 182105 w 194297"/>
                <a:gd name="connsiteY86" fmla="*/ 4572 h 105917"/>
                <a:gd name="connsiteX87" fmla="*/ 188214 w 194297"/>
                <a:gd name="connsiteY87" fmla="*/ 23622 h 105917"/>
                <a:gd name="connsiteX88" fmla="*/ 115823 w 194297"/>
                <a:gd name="connsiteY88" fmla="*/ 22097 h 105917"/>
                <a:gd name="connsiteX89" fmla="*/ 38100 w 194297"/>
                <a:gd name="connsiteY89" fmla="*/ 21335 h 105917"/>
                <a:gd name="connsiteX90" fmla="*/ 9906 w 194297"/>
                <a:gd name="connsiteY90" fmla="*/ 20573 h 105917"/>
                <a:gd name="connsiteX91" fmla="*/ 10655 w 194297"/>
                <a:gd name="connsiteY91" fmla="*/ 20573 h 105917"/>
                <a:gd name="connsiteX92" fmla="*/ 9906 w 194297"/>
                <a:gd name="connsiteY92" fmla="*/ 20573 h 105917"/>
                <a:gd name="connsiteX93" fmla="*/ 0 w 194297"/>
                <a:gd name="connsiteY93" fmla="*/ 10667 h 105917"/>
                <a:gd name="connsiteX94" fmla="*/ 9906 w 194297"/>
                <a:gd name="connsiteY94" fmla="*/ 0 h 10591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Lst>
              <a:rect l="l" t="t" r="r" b="b"/>
              <a:pathLst>
                <a:path w="194297" h="105917">
                  <a:moveTo>
                    <a:pt x="9906" y="0"/>
                  </a:moveTo>
                  <a:cubicBezTo>
                    <a:pt x="62204" y="799"/>
                    <a:pt x="114554" y="1422"/>
                    <a:pt x="166878" y="2285"/>
                  </a:cubicBezTo>
                  <a:lnTo>
                    <a:pt x="166116" y="2285"/>
                  </a:lnTo>
                  <a:cubicBezTo>
                    <a:pt x="173482" y="2285"/>
                    <a:pt x="180835" y="2285"/>
                    <a:pt x="188214" y="2285"/>
                  </a:cubicBezTo>
                  <a:lnTo>
                    <a:pt x="187452" y="2285"/>
                  </a:lnTo>
                  <a:lnTo>
                    <a:pt x="188214" y="2285"/>
                  </a:lnTo>
                  <a:lnTo>
                    <a:pt x="194297" y="21335"/>
                  </a:lnTo>
                  <a:lnTo>
                    <a:pt x="193535" y="22097"/>
                  </a:lnTo>
                  <a:lnTo>
                    <a:pt x="192785" y="22097"/>
                  </a:lnTo>
                  <a:lnTo>
                    <a:pt x="192023" y="22859"/>
                  </a:lnTo>
                  <a:lnTo>
                    <a:pt x="189738" y="24384"/>
                  </a:lnTo>
                  <a:lnTo>
                    <a:pt x="190500" y="24384"/>
                  </a:lnTo>
                  <a:lnTo>
                    <a:pt x="188214" y="25908"/>
                  </a:lnTo>
                  <a:lnTo>
                    <a:pt x="185928" y="28194"/>
                  </a:lnTo>
                  <a:lnTo>
                    <a:pt x="185928" y="27432"/>
                  </a:lnTo>
                  <a:lnTo>
                    <a:pt x="180581" y="32003"/>
                  </a:lnTo>
                  <a:lnTo>
                    <a:pt x="181356" y="32003"/>
                  </a:lnTo>
                  <a:lnTo>
                    <a:pt x="175247" y="37338"/>
                  </a:lnTo>
                  <a:lnTo>
                    <a:pt x="176009" y="36576"/>
                  </a:lnTo>
                  <a:lnTo>
                    <a:pt x="170688" y="42672"/>
                  </a:lnTo>
                  <a:lnTo>
                    <a:pt x="171450" y="41909"/>
                  </a:lnTo>
                  <a:lnTo>
                    <a:pt x="169164" y="44958"/>
                  </a:lnTo>
                  <a:lnTo>
                    <a:pt x="169926" y="44958"/>
                  </a:lnTo>
                  <a:lnTo>
                    <a:pt x="167640" y="48005"/>
                  </a:lnTo>
                  <a:lnTo>
                    <a:pt x="168402" y="47244"/>
                  </a:lnTo>
                  <a:lnTo>
                    <a:pt x="166116" y="50291"/>
                  </a:lnTo>
                  <a:lnTo>
                    <a:pt x="166878" y="49529"/>
                  </a:lnTo>
                  <a:lnTo>
                    <a:pt x="165354" y="52578"/>
                  </a:lnTo>
                  <a:lnTo>
                    <a:pt x="166116" y="51816"/>
                  </a:lnTo>
                  <a:lnTo>
                    <a:pt x="165354" y="54864"/>
                  </a:lnTo>
                  <a:lnTo>
                    <a:pt x="165354" y="54102"/>
                  </a:lnTo>
                  <a:lnTo>
                    <a:pt x="165354" y="57911"/>
                  </a:lnTo>
                  <a:lnTo>
                    <a:pt x="165354" y="56388"/>
                  </a:lnTo>
                  <a:lnTo>
                    <a:pt x="165354" y="64008"/>
                  </a:lnTo>
                  <a:lnTo>
                    <a:pt x="165354" y="63246"/>
                  </a:lnTo>
                  <a:lnTo>
                    <a:pt x="166878" y="70866"/>
                  </a:lnTo>
                  <a:lnTo>
                    <a:pt x="166878" y="70103"/>
                  </a:lnTo>
                  <a:lnTo>
                    <a:pt x="168402" y="77723"/>
                  </a:lnTo>
                  <a:lnTo>
                    <a:pt x="168402" y="76961"/>
                  </a:lnTo>
                  <a:lnTo>
                    <a:pt x="169926" y="80772"/>
                  </a:lnTo>
                  <a:lnTo>
                    <a:pt x="169164" y="80009"/>
                  </a:lnTo>
                  <a:lnTo>
                    <a:pt x="170688" y="83058"/>
                  </a:lnTo>
                  <a:lnTo>
                    <a:pt x="171450" y="86105"/>
                  </a:lnTo>
                  <a:lnTo>
                    <a:pt x="172211" y="88391"/>
                  </a:lnTo>
                  <a:lnTo>
                    <a:pt x="173735" y="90678"/>
                  </a:lnTo>
                  <a:lnTo>
                    <a:pt x="172973" y="89916"/>
                  </a:lnTo>
                  <a:lnTo>
                    <a:pt x="173735" y="91440"/>
                  </a:lnTo>
                  <a:lnTo>
                    <a:pt x="174485" y="92202"/>
                  </a:lnTo>
                  <a:lnTo>
                    <a:pt x="174485" y="92964"/>
                  </a:lnTo>
                  <a:lnTo>
                    <a:pt x="160007" y="105917"/>
                  </a:lnTo>
                  <a:lnTo>
                    <a:pt x="159245" y="105917"/>
                  </a:lnTo>
                  <a:lnTo>
                    <a:pt x="160007" y="105917"/>
                  </a:lnTo>
                  <a:lnTo>
                    <a:pt x="158483" y="105155"/>
                  </a:lnTo>
                  <a:lnTo>
                    <a:pt x="157721" y="105155"/>
                  </a:lnTo>
                  <a:lnTo>
                    <a:pt x="156197" y="103632"/>
                  </a:lnTo>
                  <a:lnTo>
                    <a:pt x="156197" y="104394"/>
                  </a:lnTo>
                  <a:cubicBezTo>
                    <a:pt x="106794" y="75666"/>
                    <a:pt x="55168" y="48272"/>
                    <a:pt x="5321" y="19811"/>
                  </a:cubicBezTo>
                  <a:cubicBezTo>
                    <a:pt x="0" y="16764"/>
                    <a:pt x="-1523" y="10667"/>
                    <a:pt x="761" y="5334"/>
                  </a:cubicBezTo>
                  <a:cubicBezTo>
                    <a:pt x="3797" y="761"/>
                    <a:pt x="9906" y="-1523"/>
                    <a:pt x="15240" y="1523"/>
                  </a:cubicBezTo>
                  <a:cubicBezTo>
                    <a:pt x="45935" y="18402"/>
                    <a:pt x="76339" y="36207"/>
                    <a:pt x="107429" y="52578"/>
                  </a:cubicBezTo>
                  <a:cubicBezTo>
                    <a:pt x="123355" y="61899"/>
                    <a:pt x="139395" y="70942"/>
                    <a:pt x="155435" y="80009"/>
                  </a:cubicBezTo>
                  <a:lnTo>
                    <a:pt x="156197" y="80009"/>
                  </a:lnTo>
                  <a:lnTo>
                    <a:pt x="160007" y="82296"/>
                  </a:lnTo>
                  <a:lnTo>
                    <a:pt x="163055" y="84582"/>
                  </a:lnTo>
                  <a:lnTo>
                    <a:pt x="166116" y="86105"/>
                  </a:lnTo>
                  <a:lnTo>
                    <a:pt x="168402" y="86867"/>
                  </a:lnTo>
                  <a:lnTo>
                    <a:pt x="169164" y="87629"/>
                  </a:lnTo>
                  <a:lnTo>
                    <a:pt x="169926" y="87629"/>
                  </a:lnTo>
                  <a:lnTo>
                    <a:pt x="169926" y="88391"/>
                  </a:lnTo>
                  <a:lnTo>
                    <a:pt x="155435" y="101346"/>
                  </a:lnTo>
                  <a:lnTo>
                    <a:pt x="155435" y="100584"/>
                  </a:lnTo>
                  <a:lnTo>
                    <a:pt x="155435" y="101346"/>
                  </a:lnTo>
                  <a:lnTo>
                    <a:pt x="155435" y="100584"/>
                  </a:lnTo>
                  <a:lnTo>
                    <a:pt x="154685" y="99822"/>
                  </a:lnTo>
                  <a:lnTo>
                    <a:pt x="153923" y="98297"/>
                  </a:lnTo>
                  <a:lnTo>
                    <a:pt x="152400" y="93726"/>
                  </a:lnTo>
                  <a:lnTo>
                    <a:pt x="150876" y="90678"/>
                  </a:lnTo>
                  <a:cubicBezTo>
                    <a:pt x="148805" y="82677"/>
                    <a:pt x="145148" y="74434"/>
                    <a:pt x="144780" y="65532"/>
                  </a:cubicBezTo>
                  <a:cubicBezTo>
                    <a:pt x="142735" y="53670"/>
                    <a:pt x="145605" y="44018"/>
                    <a:pt x="151638" y="33528"/>
                  </a:cubicBezTo>
                  <a:lnTo>
                    <a:pt x="152400" y="33528"/>
                  </a:lnTo>
                  <a:cubicBezTo>
                    <a:pt x="156311" y="25743"/>
                    <a:pt x="168427" y="13716"/>
                    <a:pt x="175247" y="9905"/>
                  </a:cubicBezTo>
                  <a:lnTo>
                    <a:pt x="175247" y="9144"/>
                  </a:lnTo>
                  <a:lnTo>
                    <a:pt x="177533" y="7620"/>
                  </a:lnTo>
                  <a:lnTo>
                    <a:pt x="179832" y="6096"/>
                  </a:lnTo>
                  <a:lnTo>
                    <a:pt x="180581" y="5334"/>
                  </a:lnTo>
                  <a:lnTo>
                    <a:pt x="181356" y="5334"/>
                  </a:lnTo>
                  <a:lnTo>
                    <a:pt x="182105" y="4572"/>
                  </a:lnTo>
                  <a:lnTo>
                    <a:pt x="188214" y="23622"/>
                  </a:lnTo>
                  <a:cubicBezTo>
                    <a:pt x="164109" y="22745"/>
                    <a:pt x="139966" y="23190"/>
                    <a:pt x="115823" y="22097"/>
                  </a:cubicBezTo>
                  <a:cubicBezTo>
                    <a:pt x="89471" y="22707"/>
                    <a:pt x="64325" y="20866"/>
                    <a:pt x="38100" y="21335"/>
                  </a:cubicBezTo>
                  <a:cubicBezTo>
                    <a:pt x="33782" y="20612"/>
                    <a:pt x="13068" y="22530"/>
                    <a:pt x="9906" y="20573"/>
                  </a:cubicBezTo>
                  <a:lnTo>
                    <a:pt x="10655" y="20573"/>
                  </a:lnTo>
                  <a:lnTo>
                    <a:pt x="9906" y="20573"/>
                  </a:lnTo>
                  <a:cubicBezTo>
                    <a:pt x="4559" y="20573"/>
                    <a:pt x="0" y="16002"/>
                    <a:pt x="0" y="10667"/>
                  </a:cubicBezTo>
                  <a:cubicBezTo>
                    <a:pt x="0" y="4572"/>
                    <a:pt x="4559" y="0"/>
                    <a:pt x="9906" y="0"/>
                  </a:cubicBezTo>
                </a:path>
              </a:pathLst>
            </a:custGeom>
            <a:ln/>
          </p:spPr>
          <p:style>
            <a:lnRef idx="2">
              <a:schemeClr val="dk1"/>
            </a:lnRef>
            <a:fillRef idx="0">
              <a:schemeClr val="dk1"/>
            </a:fillRef>
            <a:effectRef idx="1">
              <a:schemeClr val="dk1"/>
            </a:effectRef>
            <a:fontRef idx="minor">
              <a:schemeClr val="tx1"/>
            </a:fontRef>
          </p:style>
          <p:txBody>
            <a:bodyPr anchor="ctr"/>
            <a:lstStyle/>
            <a:p>
              <a:pPr algn="ctr" fontAlgn="auto">
                <a:spcBef>
                  <a:spcPts val="0"/>
                </a:spcBef>
                <a:spcAft>
                  <a:spcPts val="0"/>
                </a:spcAft>
                <a:defRPr/>
              </a:pPr>
              <a:endParaRPr lang="zh-CN" altLang="en-US">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16413" name="TextBox 1"/>
            <p:cNvSpPr txBox="1">
              <a:spLocks noChangeArrowheads="1"/>
            </p:cNvSpPr>
            <p:nvPr/>
          </p:nvSpPr>
          <p:spPr bwMode="auto">
            <a:xfrm>
              <a:off x="5442482" y="6627553"/>
              <a:ext cx="3384948" cy="34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a:latin typeface="Times New Roman" panose="02020603050405020304" pitchFamily="18" charset="0"/>
                  <a:ea typeface="Adobe 楷体 Std R" panose="02020400000000000000" pitchFamily="18" charset="-122"/>
                  <a:cs typeface="Times New Roman" panose="02020603050405020304" pitchFamily="18" charset="0"/>
                </a:rPr>
                <a:t>分散正电性，稳定阳离子</a:t>
              </a:r>
            </a:p>
          </p:txBody>
        </p:sp>
      </p:grpSp>
      <p:sp>
        <p:nvSpPr>
          <p:cNvPr id="50" name="TextBox 49"/>
          <p:cNvSpPr txBox="1"/>
          <p:nvPr/>
        </p:nvSpPr>
        <p:spPr>
          <a:xfrm>
            <a:off x="3385641" y="520057"/>
            <a:ext cx="6668492" cy="661720"/>
          </a:xfrm>
          <a:prstGeom prst="rect">
            <a:avLst/>
          </a:prstGeom>
          <a:noFill/>
        </p:spPr>
        <p:txBody>
          <a:bodyPr wrap="none" lIns="0" tIns="0" rIns="0">
            <a:spAutoFit/>
          </a:bodyPr>
          <a:lstStyle>
            <a:defPPr>
              <a:defRPr lang="en-US"/>
            </a:defPPr>
            <a:lvl1pPr>
              <a:lnSpc>
                <a:spcPts val="3100"/>
              </a:lnSpc>
              <a:tabLst/>
              <a:defRPr sz="3197" b="1">
                <a:solidFill>
                  <a:srgbClr val="000099"/>
                </a:solidFill>
                <a:latin typeface="Adobe 楷体 Std R" pitchFamily="18" charset="-122"/>
                <a:ea typeface="Adobe 楷体 Std R" pitchFamily="18" charset="-122"/>
                <a:cs typeface="楷体_GB2312" pitchFamily="18" charset="0"/>
              </a:defRPr>
            </a:lvl1pPr>
          </a:lstStyle>
          <a:p>
            <a:pPr fontAlgn="auto">
              <a:lnSpc>
                <a:spcPct val="100000"/>
              </a:lnSpc>
              <a:spcBef>
                <a:spcPts val="0"/>
              </a:spcBef>
              <a:spcAft>
                <a:spcPts val="0"/>
              </a:spcAft>
              <a:defRPr/>
            </a:pPr>
            <a:r>
              <a:rPr lang="en-US" altLang="zh-CN" sz="4000" dirty="0">
                <a:latin typeface="Times New Roman" panose="02020603050405020304" pitchFamily="18" charset="0"/>
                <a:cs typeface="Times New Roman" panose="02020603050405020304" pitchFamily="18" charset="0"/>
              </a:rPr>
              <a:t>乙烯基单体对聚合机理的选择</a:t>
            </a:r>
          </a:p>
        </p:txBody>
      </p:sp>
      <p:sp>
        <p:nvSpPr>
          <p:cNvPr id="16395" name="矩形 48"/>
          <p:cNvSpPr>
            <a:spLocks noChangeArrowheads="1"/>
          </p:cNvSpPr>
          <p:nvPr/>
        </p:nvSpPr>
        <p:spPr bwMode="auto">
          <a:xfrm>
            <a:off x="1008737" y="4214121"/>
            <a:ext cx="8427718" cy="135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tabLst>
                <a:tab pos="190500" algn="l"/>
                <a:tab pos="279400" algn="l"/>
                <a:tab pos="6096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190500" algn="l"/>
                <a:tab pos="279400" algn="l"/>
                <a:tab pos="6096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190500" algn="l"/>
                <a:tab pos="279400" algn="l"/>
                <a:tab pos="6096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190500" algn="l"/>
                <a:tab pos="279400" algn="l"/>
                <a:tab pos="6096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190500" algn="l"/>
                <a:tab pos="279400" algn="l"/>
                <a:tab pos="6096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190500" algn="l"/>
                <a:tab pos="279400" algn="l"/>
                <a:tab pos="6096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190500" algn="l"/>
                <a:tab pos="279400" algn="l"/>
                <a:tab pos="6096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190500" algn="l"/>
                <a:tab pos="279400" algn="l"/>
                <a:tab pos="6096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190500" algn="l"/>
                <a:tab pos="279400" algn="l"/>
                <a:tab pos="6096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3400"/>
              </a:lnSpc>
              <a:buFont typeface="Wingdings" panose="05000000000000000000" pitchFamily="2" charset="2"/>
              <a:buChar char="l"/>
            </a:pPr>
            <a:r>
              <a:rPr lang="en-US" altLang="zh-CN" sz="2400" dirty="0" err="1">
                <a:latin typeface="Times New Roman" panose="02020603050405020304" pitchFamily="18" charset="0"/>
                <a:ea typeface="Adobe 楷体 Std R" panose="02020400000000000000" pitchFamily="18" charset="-122"/>
                <a:cs typeface="Times New Roman" panose="02020603050405020304" pitchFamily="18" charset="0"/>
              </a:rPr>
              <a:t>供电基团使</a:t>
            </a:r>
            <a:r>
              <a:rPr lang="en-US" altLang="zh-CN" sz="2400" b="1" dirty="0">
                <a:latin typeface="Times New Roman" panose="02020603050405020304" pitchFamily="18" charset="0"/>
                <a:ea typeface="Adobe 楷体 Std R" panose="02020400000000000000" pitchFamily="18" charset="-122"/>
                <a:cs typeface="Times New Roman" panose="02020603050405020304" pitchFamily="18" charset="0"/>
              </a:rPr>
              <a:t>-C=</a:t>
            </a:r>
            <a:r>
              <a:rPr lang="en-US" altLang="zh-CN" sz="2400" b="1" dirty="0" err="1">
                <a:latin typeface="Times New Roman" panose="02020603050405020304" pitchFamily="18" charset="0"/>
                <a:ea typeface="Adobe 楷体 Std R" panose="02020400000000000000" pitchFamily="18" charset="-122"/>
                <a:cs typeface="Times New Roman" panose="02020603050405020304" pitchFamily="18" charset="0"/>
              </a:rPr>
              <a:t>C-</a:t>
            </a:r>
            <a:r>
              <a:rPr lang="en-US" altLang="zh-CN" sz="2400" dirty="0" err="1">
                <a:latin typeface="Times New Roman" panose="02020603050405020304" pitchFamily="18" charset="0"/>
                <a:ea typeface="Adobe 楷体 Std R" panose="02020400000000000000" pitchFamily="18" charset="-122"/>
                <a:cs typeface="Times New Roman" panose="02020603050405020304" pitchFamily="18" charset="0"/>
              </a:rPr>
              <a:t>电子云密度增加，有利于阳离子的进攻</a:t>
            </a:r>
            <a:r>
              <a:rPr lang="en-US" altLang="zh-CN" sz="2400" dirty="0">
                <a:latin typeface="Times New Roman" panose="02020603050405020304" pitchFamily="18" charset="0"/>
                <a:ea typeface="Adobe 楷体 Std R" panose="02020400000000000000" pitchFamily="18" charset="-122"/>
                <a:cs typeface="Times New Roman" panose="02020603050405020304" pitchFamily="18" charset="0"/>
              </a:rPr>
              <a:t>；</a:t>
            </a:r>
          </a:p>
          <a:p>
            <a:pPr eaLnBrk="1" hangingPunct="1">
              <a:lnSpc>
                <a:spcPts val="3400"/>
              </a:lnSpc>
              <a:buFont typeface="Wingdings" panose="05000000000000000000" pitchFamily="2" charset="2"/>
              <a:buChar char="l"/>
            </a:pPr>
            <a:r>
              <a:rPr lang="en-US" altLang="zh-CN" sz="2400" dirty="0" err="1">
                <a:latin typeface="Times New Roman" panose="02020603050405020304" pitchFamily="18" charset="0"/>
                <a:ea typeface="Adobe 楷体 Std R" panose="02020400000000000000" pitchFamily="18" charset="-122"/>
                <a:cs typeface="Times New Roman" panose="02020603050405020304" pitchFamily="18" charset="0"/>
              </a:rPr>
              <a:t>供电基团使碳阳离子增长种（</a:t>
            </a:r>
            <a:r>
              <a:rPr lang="en-US" altLang="zh-CN" sz="2400" b="1" dirty="0" err="1">
                <a:latin typeface="Times New Roman" panose="02020603050405020304" pitchFamily="18" charset="0"/>
                <a:ea typeface="Adobe 楷体 Std R" panose="02020400000000000000" pitchFamily="18" charset="-122"/>
                <a:cs typeface="Times New Roman" panose="02020603050405020304" pitchFamily="18" charset="0"/>
              </a:rPr>
              <a:t>Cationic</a:t>
            </a:r>
            <a:r>
              <a:rPr lang="en-US" altLang="zh-CN" sz="2400" dirty="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2400" b="1" dirty="0">
                <a:latin typeface="Times New Roman" panose="02020603050405020304" pitchFamily="18" charset="0"/>
                <a:ea typeface="Adobe 楷体 Std R" panose="02020400000000000000" pitchFamily="18" charset="-122"/>
                <a:cs typeface="Times New Roman" panose="02020603050405020304" pitchFamily="18" charset="0"/>
              </a:rPr>
              <a:t>Propagating </a:t>
            </a:r>
            <a:r>
              <a:rPr lang="en-US" altLang="zh-CN" sz="2400" b="1" dirty="0" err="1">
                <a:latin typeface="Times New Roman" panose="02020603050405020304" pitchFamily="18" charset="0"/>
                <a:ea typeface="Adobe 楷体 Std R" panose="02020400000000000000" pitchFamily="18" charset="-122"/>
                <a:cs typeface="Times New Roman" panose="02020603050405020304" pitchFamily="18" charset="0"/>
              </a:rPr>
              <a:t>Species</a:t>
            </a:r>
            <a:r>
              <a:rPr lang="en-US" altLang="zh-CN" sz="2400" dirty="0" err="1">
                <a:latin typeface="Times New Roman" panose="02020603050405020304" pitchFamily="18" charset="0"/>
                <a:ea typeface="Adobe 楷体 Std R" panose="02020400000000000000" pitchFamily="18" charset="-122"/>
                <a:cs typeface="Times New Roman" panose="02020603050405020304" pitchFamily="18" charset="0"/>
              </a:rPr>
              <a:t>）电子云分散而共振稳定</a:t>
            </a:r>
            <a:r>
              <a:rPr lang="en-US" altLang="zh-CN" sz="2400" dirty="0">
                <a:latin typeface="Times New Roman" panose="02020603050405020304" pitchFamily="18" charset="0"/>
                <a:ea typeface="Adobe 楷体 Std R" panose="02020400000000000000" pitchFamily="18" charset="-122"/>
                <a:cs typeface="Times New Roman" panose="02020603050405020304" pitchFamily="18" charset="0"/>
              </a:rPr>
              <a:t>。</a:t>
            </a:r>
          </a:p>
        </p:txBody>
      </p:sp>
      <p:sp>
        <p:nvSpPr>
          <p:cNvPr id="51" name="矩形 50"/>
          <p:cNvSpPr>
            <a:spLocks noChangeArrowheads="1"/>
          </p:cNvSpPr>
          <p:nvPr/>
        </p:nvSpPr>
        <p:spPr bwMode="auto">
          <a:xfrm>
            <a:off x="10177613" y="4382296"/>
            <a:ext cx="2896946" cy="1569660"/>
          </a:xfrm>
          <a:prstGeom prst="rect">
            <a:avLst/>
          </a:prstGeom>
          <a:noFill/>
          <a:ln w="2857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latin typeface="Times New Roman" panose="02020603050405020304" pitchFamily="18" charset="0"/>
                <a:ea typeface="Adobe 楷体 Std R" panose="02020400000000000000" pitchFamily="18" charset="-122"/>
                <a:cs typeface="Times New Roman" panose="02020603050405020304" pitchFamily="18" charset="0"/>
              </a:rPr>
              <a:t>带供电取代基的烯类单体易进行阳离子聚合，如</a:t>
            </a:r>
            <a:r>
              <a:rPr lang="en-US" altLang="zh-CN" sz="2400" dirty="0">
                <a:latin typeface="Times New Roman" panose="02020603050405020304" pitchFamily="18" charset="0"/>
                <a:ea typeface="Adobe 楷体 Std R" panose="02020400000000000000" pitchFamily="18" charset="-122"/>
                <a:cs typeface="Times New Roman" panose="02020603050405020304" pitchFamily="18" charset="0"/>
              </a:rPr>
              <a:t>X = -R</a:t>
            </a:r>
            <a:r>
              <a:rPr lang="zh-CN" altLang="en-US" sz="2400" dirty="0">
                <a:latin typeface="Times New Roman" panose="02020603050405020304" pitchFamily="18" charset="0"/>
                <a:ea typeface="Adobe 楷体 Std R" panose="02020400000000000000" pitchFamily="18" charset="-122"/>
                <a:cs typeface="Times New Roman" panose="02020603050405020304" pitchFamily="18" charset="0"/>
              </a:rPr>
              <a:t>，</a:t>
            </a:r>
            <a:r>
              <a:rPr lang="en-US" altLang="zh-CN" sz="2400" dirty="0">
                <a:latin typeface="Times New Roman" panose="02020603050405020304" pitchFamily="18" charset="0"/>
                <a:ea typeface="Adobe 楷体 Std R" panose="02020400000000000000" pitchFamily="18" charset="-122"/>
                <a:cs typeface="Times New Roman" panose="02020603050405020304" pitchFamily="18" charset="0"/>
              </a:rPr>
              <a:t>-OR</a:t>
            </a:r>
            <a:r>
              <a:rPr lang="zh-CN" altLang="en-US" sz="2400" dirty="0">
                <a:latin typeface="Times New Roman" panose="02020603050405020304" pitchFamily="18" charset="0"/>
                <a:ea typeface="Adobe 楷体 Std R" panose="02020400000000000000" pitchFamily="18" charset="-122"/>
                <a:cs typeface="Times New Roman" panose="02020603050405020304" pitchFamily="18" charset="0"/>
              </a:rPr>
              <a:t>，</a:t>
            </a:r>
            <a:r>
              <a:rPr lang="en-US" altLang="zh-CN" sz="2400" dirty="0">
                <a:latin typeface="Times New Roman" panose="02020603050405020304" pitchFamily="18" charset="0"/>
                <a:ea typeface="Adobe 楷体 Std R" panose="02020400000000000000" pitchFamily="18" charset="-122"/>
                <a:cs typeface="Times New Roman" panose="02020603050405020304" pitchFamily="18" charset="0"/>
              </a:rPr>
              <a:t>-SR</a:t>
            </a:r>
            <a:r>
              <a:rPr lang="zh-CN" altLang="en-US" sz="2400" dirty="0">
                <a:latin typeface="Times New Roman" panose="02020603050405020304" pitchFamily="18" charset="0"/>
                <a:ea typeface="Adobe 楷体 Std R" panose="02020400000000000000" pitchFamily="18" charset="-122"/>
                <a:cs typeface="Times New Roman" panose="02020603050405020304" pitchFamily="18" charset="0"/>
              </a:rPr>
              <a:t>，</a:t>
            </a:r>
            <a:r>
              <a:rPr lang="en-US" altLang="zh-CN" sz="2400" dirty="0">
                <a:latin typeface="Times New Roman" panose="02020603050405020304" pitchFamily="18" charset="0"/>
                <a:ea typeface="Adobe 楷体 Std R" panose="02020400000000000000" pitchFamily="18" charset="-122"/>
                <a:cs typeface="Times New Roman" panose="02020603050405020304" pitchFamily="18" charset="0"/>
              </a:rPr>
              <a:t>-NR</a:t>
            </a:r>
            <a:r>
              <a:rPr lang="en-US" altLang="zh-CN" sz="2400" baseline="-25000" dirty="0">
                <a:latin typeface="Times New Roman" panose="02020603050405020304" pitchFamily="18" charset="0"/>
                <a:ea typeface="Adobe 楷体 Std R" panose="02020400000000000000" pitchFamily="18" charset="-122"/>
                <a:cs typeface="Times New Roman" panose="02020603050405020304" pitchFamily="18" charset="0"/>
              </a:rPr>
              <a:t>2</a:t>
            </a:r>
            <a:r>
              <a:rPr lang="zh-CN" altLang="en-US" sz="2400" dirty="0">
                <a:latin typeface="Times New Roman" panose="02020603050405020304" pitchFamily="18" charset="0"/>
                <a:ea typeface="Adobe 楷体 Std R" panose="02020400000000000000" pitchFamily="18" charset="-122"/>
                <a:cs typeface="Times New Roman" panose="02020603050405020304" pitchFamily="18" charset="0"/>
              </a:rPr>
              <a:t>等。</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circle(in)">
                                      <p:cBhvr>
                                        <p:cTn id="7" dur="2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1"/>
          <p:cNvSpPr txBox="1">
            <a:spLocks noChangeArrowheads="1"/>
          </p:cNvSpPr>
          <p:nvPr/>
        </p:nvSpPr>
        <p:spPr bwMode="auto">
          <a:xfrm>
            <a:off x="738186" y="1604001"/>
            <a:ext cx="11963400" cy="2228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2032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032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032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032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032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032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032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032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03200" algn="l"/>
              </a:tabLs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pPr>
            <a:r>
              <a:rPr lang="en-US" altLang="zh-CN" sz="3200" b="1" dirty="0" err="1">
                <a:latin typeface="Times New Roman" panose="02020603050405020304" pitchFamily="18" charset="0"/>
                <a:ea typeface="Adobe 楷体 Std R" panose="02020400000000000000" pitchFamily="18" charset="-122"/>
                <a:cs typeface="Times New Roman" panose="02020603050405020304" pitchFamily="18" charset="0"/>
              </a:rPr>
              <a:t>X</a:t>
            </a:r>
            <a:r>
              <a:rPr lang="en-US" altLang="zh-CN" sz="3200" dirty="0" err="1">
                <a:latin typeface="Times New Roman" panose="02020603050405020304" pitchFamily="18" charset="0"/>
                <a:ea typeface="Adobe 楷体 Std R" panose="02020400000000000000" pitchFamily="18" charset="-122"/>
                <a:cs typeface="Times New Roman" panose="02020603050405020304" pitchFamily="18" charset="0"/>
              </a:rPr>
              <a:t>为吸电取代基（</a:t>
            </a:r>
            <a:r>
              <a:rPr lang="en-US" altLang="zh-CN" sz="3200" b="1" dirty="0" err="1">
                <a:latin typeface="Times New Roman" panose="02020603050405020304" pitchFamily="18" charset="0"/>
                <a:ea typeface="Adobe 楷体 Std R" panose="02020400000000000000" pitchFamily="18" charset="-122"/>
                <a:cs typeface="Times New Roman" panose="02020603050405020304" pitchFamily="18" charset="0"/>
              </a:rPr>
              <a:t>Electron-withdrawing</a:t>
            </a:r>
            <a:r>
              <a:rPr lang="en-US" altLang="zh-CN" sz="3200" dirty="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3200" b="1" dirty="0">
                <a:latin typeface="Times New Roman" panose="02020603050405020304" pitchFamily="18" charset="0"/>
                <a:ea typeface="Adobe 楷体 Std R" panose="02020400000000000000" pitchFamily="18" charset="-122"/>
                <a:cs typeface="Times New Roman" panose="02020603050405020304" pitchFamily="18" charset="0"/>
              </a:rPr>
              <a:t>Substituent)</a:t>
            </a:r>
          </a:p>
          <a:p>
            <a:pPr eaLnBrk="1" hangingPunct="1">
              <a:lnSpc>
                <a:spcPct val="125000"/>
              </a:lnSpc>
            </a:pPr>
            <a:r>
              <a:rPr lang="en-US" altLang="zh-CN" sz="2800" dirty="0" err="1">
                <a:latin typeface="Times New Roman" panose="02020603050405020304" pitchFamily="18" charset="0"/>
                <a:ea typeface="Adobe 楷体 Std R" panose="02020400000000000000" pitchFamily="18" charset="-122"/>
                <a:cs typeface="Times New Roman" panose="02020603050405020304" pitchFamily="18" charset="0"/>
              </a:rPr>
              <a:t>如</a:t>
            </a:r>
            <a:r>
              <a:rPr lang="en-US" altLang="zh-CN" sz="2800" b="1" dirty="0" err="1">
                <a:latin typeface="Times New Roman" panose="02020603050405020304" pitchFamily="18" charset="0"/>
                <a:ea typeface="Adobe 楷体 Std R" panose="02020400000000000000" pitchFamily="18" charset="-122"/>
                <a:cs typeface="Times New Roman" panose="02020603050405020304" pitchFamily="18" charset="0"/>
              </a:rPr>
              <a:t>Cyano</a:t>
            </a:r>
            <a:r>
              <a:rPr lang="en-US" altLang="zh-CN" sz="2800" b="1" dirty="0">
                <a:latin typeface="Times New Roman" panose="02020603050405020304" pitchFamily="18" charset="0"/>
                <a:ea typeface="Adobe 楷体 Std R" panose="02020400000000000000" pitchFamily="18" charset="-122"/>
                <a:cs typeface="Times New Roman" panose="02020603050405020304" pitchFamily="18" charset="0"/>
              </a:rPr>
              <a:t>(</a:t>
            </a:r>
            <a:r>
              <a:rPr lang="en-US" altLang="zh-CN" sz="2800" dirty="0" err="1">
                <a:latin typeface="Times New Roman" panose="02020603050405020304" pitchFamily="18" charset="0"/>
                <a:ea typeface="Adobe 楷体 Std R" panose="02020400000000000000" pitchFamily="18" charset="-122"/>
                <a:cs typeface="Times New Roman" panose="02020603050405020304" pitchFamily="18" charset="0"/>
              </a:rPr>
              <a:t>腈基</a:t>
            </a:r>
            <a:r>
              <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rPr>
              <a:t>)、</a:t>
            </a:r>
            <a:r>
              <a:rPr lang="en-US" altLang="zh-CN" sz="2800" b="1" dirty="0">
                <a:latin typeface="Times New Roman" panose="02020603050405020304" pitchFamily="18" charset="0"/>
                <a:ea typeface="Adobe 楷体 Std R" panose="02020400000000000000" pitchFamily="18" charset="-122"/>
                <a:cs typeface="Times New Roman" panose="02020603050405020304" pitchFamily="18" charset="0"/>
              </a:rPr>
              <a:t>Carbonyl(</a:t>
            </a:r>
            <a:r>
              <a:rPr lang="en-US" altLang="zh-CN" sz="2800" dirty="0" err="1">
                <a:latin typeface="Times New Roman" panose="02020603050405020304" pitchFamily="18" charset="0"/>
                <a:ea typeface="Adobe 楷体 Std R" panose="02020400000000000000" pitchFamily="18" charset="-122"/>
                <a:cs typeface="Times New Roman" panose="02020603050405020304" pitchFamily="18" charset="0"/>
              </a:rPr>
              <a:t>羰基</a:t>
            </a:r>
            <a:r>
              <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rPr>
              <a:t>)</a:t>
            </a:r>
            <a:endParaRPr lang="en-US" altLang="zh-CN" sz="2800" b="1" dirty="0">
              <a:latin typeface="Times New Roman" panose="02020603050405020304" pitchFamily="18" charset="0"/>
              <a:ea typeface="Adobe 楷体 Std R" panose="02020400000000000000" pitchFamily="18" charset="-122"/>
              <a:cs typeface="Times New Roman" panose="02020603050405020304" pitchFamily="18" charset="0"/>
            </a:endParaRPr>
          </a:p>
          <a:p>
            <a:pPr marL="457200" indent="-457200" eaLnBrk="1" hangingPunct="1">
              <a:lnSpc>
                <a:spcPct val="125000"/>
              </a:lnSpc>
              <a:buFont typeface="Wingdings" pitchFamily="2" charset="2"/>
              <a:buChar char="Ø"/>
            </a:pPr>
            <a:r>
              <a:rPr lang="en-US" altLang="zh-CN" sz="2800" dirty="0" err="1">
                <a:latin typeface="Times New Roman" panose="02020603050405020304" pitchFamily="18" charset="0"/>
                <a:ea typeface="Adobe 楷体 Std R" panose="02020400000000000000" pitchFamily="18" charset="-122"/>
                <a:cs typeface="Times New Roman" panose="02020603050405020304" pitchFamily="18" charset="0"/>
              </a:rPr>
              <a:t>使双键电子云密度降低</a:t>
            </a:r>
            <a:r>
              <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rPr>
              <a:t>；</a:t>
            </a:r>
          </a:p>
          <a:p>
            <a:pPr marL="457200" indent="-457200" eaLnBrk="1" hangingPunct="1">
              <a:lnSpc>
                <a:spcPct val="125000"/>
              </a:lnSpc>
              <a:buFont typeface="Wingdings" pitchFamily="2" charset="2"/>
              <a:buChar char="Ø"/>
            </a:pPr>
            <a:r>
              <a:rPr lang="en-US" altLang="zh-CN" sz="2800" dirty="0" err="1">
                <a:latin typeface="Times New Roman" panose="02020603050405020304" pitchFamily="18" charset="0"/>
                <a:ea typeface="Adobe 楷体 Std R" panose="02020400000000000000" pitchFamily="18" charset="-122"/>
                <a:cs typeface="Times New Roman" panose="02020603050405020304" pitchFamily="18" charset="0"/>
              </a:rPr>
              <a:t>使阴离子增长种（</a:t>
            </a:r>
            <a:r>
              <a:rPr lang="en-US" altLang="zh-CN" sz="2800" b="1" dirty="0" err="1">
                <a:latin typeface="Times New Roman" panose="02020603050405020304" pitchFamily="18" charset="0"/>
                <a:ea typeface="Adobe 楷体 Std R" panose="02020400000000000000" pitchFamily="18" charset="-122"/>
                <a:cs typeface="Times New Roman" panose="02020603050405020304" pitchFamily="18" charset="0"/>
              </a:rPr>
              <a:t>Anionic</a:t>
            </a:r>
            <a:r>
              <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2800" b="1" dirty="0">
                <a:latin typeface="Times New Roman" panose="02020603050405020304" pitchFamily="18" charset="0"/>
                <a:ea typeface="Adobe 楷体 Std R" panose="02020400000000000000" pitchFamily="18" charset="-122"/>
                <a:cs typeface="Times New Roman" panose="02020603050405020304" pitchFamily="18" charset="0"/>
              </a:rPr>
              <a:t>Propagating</a:t>
            </a:r>
            <a:r>
              <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2800" b="1" dirty="0" err="1">
                <a:latin typeface="Times New Roman" panose="02020603050405020304" pitchFamily="18" charset="0"/>
                <a:ea typeface="Adobe 楷体 Std R" panose="02020400000000000000" pitchFamily="18" charset="-122"/>
                <a:cs typeface="Times New Roman" panose="02020603050405020304" pitchFamily="18" charset="0"/>
              </a:rPr>
              <a:t>Species</a:t>
            </a:r>
            <a:r>
              <a:rPr lang="en-US" altLang="zh-CN" sz="2800" dirty="0" err="1">
                <a:latin typeface="Times New Roman" panose="02020603050405020304" pitchFamily="18" charset="0"/>
                <a:ea typeface="Adobe 楷体 Std R" panose="02020400000000000000" pitchFamily="18" charset="-122"/>
                <a:cs typeface="Times New Roman" panose="02020603050405020304" pitchFamily="18" charset="0"/>
              </a:rPr>
              <a:t>）共轭稳定</a:t>
            </a:r>
            <a:endPar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endParaRPr>
          </a:p>
        </p:txBody>
      </p:sp>
      <p:grpSp>
        <p:nvGrpSpPr>
          <p:cNvPr id="3" name="组合 2"/>
          <p:cNvGrpSpPr>
            <a:grpSpLocks/>
          </p:cNvGrpSpPr>
          <p:nvPr/>
        </p:nvGrpSpPr>
        <p:grpSpPr bwMode="auto">
          <a:xfrm>
            <a:off x="2852435" y="4007418"/>
            <a:ext cx="2769989" cy="1928713"/>
            <a:chOff x="1930400" y="3594733"/>
            <a:chExt cx="2769789" cy="1928436"/>
          </a:xfrm>
        </p:grpSpPr>
        <p:grpSp>
          <p:nvGrpSpPr>
            <p:cNvPr id="43" name="组合 42"/>
            <p:cNvGrpSpPr/>
            <p:nvPr/>
          </p:nvGrpSpPr>
          <p:grpSpPr>
            <a:xfrm>
              <a:off x="2408198" y="3594733"/>
              <a:ext cx="1716786" cy="1014222"/>
              <a:chOff x="2371991" y="3451859"/>
              <a:chExt cx="1716786" cy="1014222"/>
            </a:xfrm>
            <a:solidFill>
              <a:srgbClr val="000099"/>
            </a:solidFill>
          </p:grpSpPr>
          <p:sp>
            <p:nvSpPr>
              <p:cNvPr id="12" name="Freeform 3"/>
              <p:cNvSpPr/>
              <p:nvPr/>
            </p:nvSpPr>
            <p:spPr>
              <a:xfrm>
                <a:off x="2371991" y="3503676"/>
                <a:ext cx="268224" cy="240029"/>
              </a:xfrm>
              <a:custGeom>
                <a:avLst/>
                <a:gdLst>
                  <a:gd name="connsiteX0" fmla="*/ 92202 w 268224"/>
                  <a:gd name="connsiteY0" fmla="*/ 124967 h 240029"/>
                  <a:gd name="connsiteX1" fmla="*/ 92202 w 268224"/>
                  <a:gd name="connsiteY1" fmla="*/ 198882 h 240029"/>
                  <a:gd name="connsiteX2" fmla="*/ 93726 w 268224"/>
                  <a:gd name="connsiteY2" fmla="*/ 222503 h 240029"/>
                  <a:gd name="connsiteX3" fmla="*/ 102108 w 268224"/>
                  <a:gd name="connsiteY3" fmla="*/ 230123 h 240029"/>
                  <a:gd name="connsiteX4" fmla="*/ 118110 w 268224"/>
                  <a:gd name="connsiteY4" fmla="*/ 233933 h 240029"/>
                  <a:gd name="connsiteX5" fmla="*/ 125730 w 268224"/>
                  <a:gd name="connsiteY5" fmla="*/ 233933 h 240029"/>
                  <a:gd name="connsiteX6" fmla="*/ 125730 w 268224"/>
                  <a:gd name="connsiteY6" fmla="*/ 240029 h 240029"/>
                  <a:gd name="connsiteX7" fmla="*/ 0 w 268224"/>
                  <a:gd name="connsiteY7" fmla="*/ 240029 h 240029"/>
                  <a:gd name="connsiteX8" fmla="*/ 0 w 268224"/>
                  <a:gd name="connsiteY8" fmla="*/ 233933 h 240029"/>
                  <a:gd name="connsiteX9" fmla="*/ 8382 w 268224"/>
                  <a:gd name="connsiteY9" fmla="*/ 233933 h 240029"/>
                  <a:gd name="connsiteX10" fmla="*/ 25146 w 268224"/>
                  <a:gd name="connsiteY10" fmla="*/ 230123 h 240029"/>
                  <a:gd name="connsiteX11" fmla="*/ 32004 w 268224"/>
                  <a:gd name="connsiteY11" fmla="*/ 221741 h 240029"/>
                  <a:gd name="connsiteX12" fmla="*/ 34289 w 268224"/>
                  <a:gd name="connsiteY12" fmla="*/ 198882 h 240029"/>
                  <a:gd name="connsiteX13" fmla="*/ 34289 w 268224"/>
                  <a:gd name="connsiteY13" fmla="*/ 41147 h 240029"/>
                  <a:gd name="connsiteX14" fmla="*/ 32004 w 268224"/>
                  <a:gd name="connsiteY14" fmla="*/ 18288 h 240029"/>
                  <a:gd name="connsiteX15" fmla="*/ 24383 w 268224"/>
                  <a:gd name="connsiteY15" fmla="*/ 9905 h 240029"/>
                  <a:gd name="connsiteX16" fmla="*/ 8382 w 268224"/>
                  <a:gd name="connsiteY16" fmla="*/ 6095 h 240029"/>
                  <a:gd name="connsiteX17" fmla="*/ 0 w 268224"/>
                  <a:gd name="connsiteY17" fmla="*/ 6095 h 240029"/>
                  <a:gd name="connsiteX18" fmla="*/ 0 w 268224"/>
                  <a:gd name="connsiteY18" fmla="*/ 0 h 240029"/>
                  <a:gd name="connsiteX19" fmla="*/ 125730 w 268224"/>
                  <a:gd name="connsiteY19" fmla="*/ 0 h 240029"/>
                  <a:gd name="connsiteX20" fmla="*/ 125730 w 268224"/>
                  <a:gd name="connsiteY20" fmla="*/ 6095 h 240029"/>
                  <a:gd name="connsiteX21" fmla="*/ 118110 w 268224"/>
                  <a:gd name="connsiteY21" fmla="*/ 6095 h 240029"/>
                  <a:gd name="connsiteX22" fmla="*/ 101346 w 268224"/>
                  <a:gd name="connsiteY22" fmla="*/ 9905 h 240029"/>
                  <a:gd name="connsiteX23" fmla="*/ 93726 w 268224"/>
                  <a:gd name="connsiteY23" fmla="*/ 18288 h 240029"/>
                  <a:gd name="connsiteX24" fmla="*/ 92202 w 268224"/>
                  <a:gd name="connsiteY24" fmla="*/ 41147 h 240029"/>
                  <a:gd name="connsiteX25" fmla="*/ 92202 w 268224"/>
                  <a:gd name="connsiteY25" fmla="*/ 108965 h 240029"/>
                  <a:gd name="connsiteX26" fmla="*/ 176783 w 268224"/>
                  <a:gd name="connsiteY26" fmla="*/ 108965 h 240029"/>
                  <a:gd name="connsiteX27" fmla="*/ 176783 w 268224"/>
                  <a:gd name="connsiteY27" fmla="*/ 41147 h 240029"/>
                  <a:gd name="connsiteX28" fmla="*/ 174498 w 268224"/>
                  <a:gd name="connsiteY28" fmla="*/ 18288 h 240029"/>
                  <a:gd name="connsiteX29" fmla="*/ 166877 w 268224"/>
                  <a:gd name="connsiteY29" fmla="*/ 9905 h 240029"/>
                  <a:gd name="connsiteX30" fmla="*/ 150876 w 268224"/>
                  <a:gd name="connsiteY30" fmla="*/ 6095 h 240029"/>
                  <a:gd name="connsiteX31" fmla="*/ 143255 w 268224"/>
                  <a:gd name="connsiteY31" fmla="*/ 6095 h 240029"/>
                  <a:gd name="connsiteX32" fmla="*/ 143255 w 268224"/>
                  <a:gd name="connsiteY32" fmla="*/ 0 h 240029"/>
                  <a:gd name="connsiteX33" fmla="*/ 268224 w 268224"/>
                  <a:gd name="connsiteY33" fmla="*/ 0 h 240029"/>
                  <a:gd name="connsiteX34" fmla="*/ 268224 w 268224"/>
                  <a:gd name="connsiteY34" fmla="*/ 6095 h 240029"/>
                  <a:gd name="connsiteX35" fmla="*/ 260604 w 268224"/>
                  <a:gd name="connsiteY35" fmla="*/ 6095 h 240029"/>
                  <a:gd name="connsiteX36" fmla="*/ 243839 w 268224"/>
                  <a:gd name="connsiteY36" fmla="*/ 9905 h 240029"/>
                  <a:gd name="connsiteX37" fmla="*/ 236220 w 268224"/>
                  <a:gd name="connsiteY37" fmla="*/ 18288 h 240029"/>
                  <a:gd name="connsiteX38" fmla="*/ 234696 w 268224"/>
                  <a:gd name="connsiteY38" fmla="*/ 41147 h 240029"/>
                  <a:gd name="connsiteX39" fmla="*/ 234696 w 268224"/>
                  <a:gd name="connsiteY39" fmla="*/ 198882 h 240029"/>
                  <a:gd name="connsiteX40" fmla="*/ 236220 w 268224"/>
                  <a:gd name="connsiteY40" fmla="*/ 222503 h 240029"/>
                  <a:gd name="connsiteX41" fmla="*/ 244602 w 268224"/>
                  <a:gd name="connsiteY41" fmla="*/ 230123 h 240029"/>
                  <a:gd name="connsiteX42" fmla="*/ 260604 w 268224"/>
                  <a:gd name="connsiteY42" fmla="*/ 233933 h 240029"/>
                  <a:gd name="connsiteX43" fmla="*/ 268224 w 268224"/>
                  <a:gd name="connsiteY43" fmla="*/ 233933 h 240029"/>
                  <a:gd name="connsiteX44" fmla="*/ 268224 w 268224"/>
                  <a:gd name="connsiteY44" fmla="*/ 240029 h 240029"/>
                  <a:gd name="connsiteX45" fmla="*/ 143255 w 268224"/>
                  <a:gd name="connsiteY45" fmla="*/ 240029 h 240029"/>
                  <a:gd name="connsiteX46" fmla="*/ 143255 w 268224"/>
                  <a:gd name="connsiteY46" fmla="*/ 233933 h 240029"/>
                  <a:gd name="connsiteX47" fmla="*/ 150876 w 268224"/>
                  <a:gd name="connsiteY47" fmla="*/ 233933 h 240029"/>
                  <a:gd name="connsiteX48" fmla="*/ 167639 w 268224"/>
                  <a:gd name="connsiteY48" fmla="*/ 230123 h 240029"/>
                  <a:gd name="connsiteX49" fmla="*/ 174498 w 268224"/>
                  <a:gd name="connsiteY49" fmla="*/ 221741 h 240029"/>
                  <a:gd name="connsiteX50" fmla="*/ 176783 w 268224"/>
                  <a:gd name="connsiteY50" fmla="*/ 198882 h 240029"/>
                  <a:gd name="connsiteX51" fmla="*/ 176783 w 268224"/>
                  <a:gd name="connsiteY51" fmla="*/ 124967 h 240029"/>
                  <a:gd name="connsiteX52" fmla="*/ 92202 w 268224"/>
                  <a:gd name="connsiteY52" fmla="*/ 124967 h 24002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Lst>
                <a:rect l="l" t="t" r="r" b="b"/>
                <a:pathLst>
                  <a:path w="268224" h="240029">
                    <a:moveTo>
                      <a:pt x="92202" y="124967"/>
                    </a:moveTo>
                    <a:lnTo>
                      <a:pt x="92202" y="198882"/>
                    </a:lnTo>
                    <a:cubicBezTo>
                      <a:pt x="92202" y="211835"/>
                      <a:pt x="92964" y="219455"/>
                      <a:pt x="93726" y="222503"/>
                    </a:cubicBezTo>
                    <a:cubicBezTo>
                      <a:pt x="95250" y="225552"/>
                      <a:pt x="98298" y="227838"/>
                      <a:pt x="102108" y="230123"/>
                    </a:cubicBezTo>
                    <a:cubicBezTo>
                      <a:pt x="105917" y="232409"/>
                      <a:pt x="111252" y="233933"/>
                      <a:pt x="118110" y="233933"/>
                    </a:cubicBezTo>
                    <a:lnTo>
                      <a:pt x="125730" y="233933"/>
                    </a:lnTo>
                    <a:lnTo>
                      <a:pt x="125730" y="240029"/>
                    </a:lnTo>
                    <a:lnTo>
                      <a:pt x="0" y="240029"/>
                    </a:lnTo>
                    <a:lnTo>
                      <a:pt x="0" y="233933"/>
                    </a:lnTo>
                    <a:lnTo>
                      <a:pt x="8382" y="233933"/>
                    </a:lnTo>
                    <a:cubicBezTo>
                      <a:pt x="15239" y="233933"/>
                      <a:pt x="20574" y="232409"/>
                      <a:pt x="25146" y="230123"/>
                    </a:cubicBezTo>
                    <a:cubicBezTo>
                      <a:pt x="28194" y="228600"/>
                      <a:pt x="30480" y="225552"/>
                      <a:pt x="32004" y="221741"/>
                    </a:cubicBezTo>
                    <a:cubicBezTo>
                      <a:pt x="33527" y="218694"/>
                      <a:pt x="34289" y="211073"/>
                      <a:pt x="34289" y="198882"/>
                    </a:cubicBezTo>
                    <a:lnTo>
                      <a:pt x="34289" y="41147"/>
                    </a:lnTo>
                    <a:cubicBezTo>
                      <a:pt x="34289" y="28955"/>
                      <a:pt x="33527" y="21335"/>
                      <a:pt x="32004" y="18288"/>
                    </a:cubicBezTo>
                    <a:cubicBezTo>
                      <a:pt x="31242" y="15239"/>
                      <a:pt x="28194" y="12191"/>
                      <a:pt x="24383" y="9905"/>
                    </a:cubicBezTo>
                    <a:cubicBezTo>
                      <a:pt x="20574" y="7620"/>
                      <a:pt x="15239" y="6095"/>
                      <a:pt x="8382" y="6095"/>
                    </a:cubicBezTo>
                    <a:lnTo>
                      <a:pt x="0" y="6095"/>
                    </a:lnTo>
                    <a:lnTo>
                      <a:pt x="0" y="0"/>
                    </a:lnTo>
                    <a:lnTo>
                      <a:pt x="125730" y="0"/>
                    </a:lnTo>
                    <a:lnTo>
                      <a:pt x="125730" y="6095"/>
                    </a:lnTo>
                    <a:lnTo>
                      <a:pt x="118110" y="6095"/>
                    </a:lnTo>
                    <a:cubicBezTo>
                      <a:pt x="111252" y="6095"/>
                      <a:pt x="105155" y="7620"/>
                      <a:pt x="101346" y="9905"/>
                    </a:cubicBezTo>
                    <a:cubicBezTo>
                      <a:pt x="98298" y="12191"/>
                      <a:pt x="95250" y="14477"/>
                      <a:pt x="93726" y="18288"/>
                    </a:cubicBezTo>
                    <a:cubicBezTo>
                      <a:pt x="92202" y="21335"/>
                      <a:pt x="92202" y="28955"/>
                      <a:pt x="92202" y="41147"/>
                    </a:cubicBezTo>
                    <a:lnTo>
                      <a:pt x="92202" y="108965"/>
                    </a:lnTo>
                    <a:lnTo>
                      <a:pt x="176783" y="108965"/>
                    </a:lnTo>
                    <a:lnTo>
                      <a:pt x="176783" y="41147"/>
                    </a:lnTo>
                    <a:cubicBezTo>
                      <a:pt x="176783" y="28955"/>
                      <a:pt x="176022" y="21335"/>
                      <a:pt x="174498" y="18288"/>
                    </a:cubicBezTo>
                    <a:cubicBezTo>
                      <a:pt x="173736" y="15239"/>
                      <a:pt x="170688" y="12191"/>
                      <a:pt x="166877" y="9905"/>
                    </a:cubicBezTo>
                    <a:cubicBezTo>
                      <a:pt x="163067" y="7620"/>
                      <a:pt x="157733" y="6095"/>
                      <a:pt x="150876" y="6095"/>
                    </a:cubicBezTo>
                    <a:lnTo>
                      <a:pt x="143255" y="6095"/>
                    </a:lnTo>
                    <a:lnTo>
                      <a:pt x="143255" y="0"/>
                    </a:lnTo>
                    <a:lnTo>
                      <a:pt x="268224" y="0"/>
                    </a:lnTo>
                    <a:lnTo>
                      <a:pt x="268224" y="6095"/>
                    </a:lnTo>
                    <a:lnTo>
                      <a:pt x="260604" y="6095"/>
                    </a:lnTo>
                    <a:cubicBezTo>
                      <a:pt x="253746" y="6095"/>
                      <a:pt x="247650" y="7620"/>
                      <a:pt x="243839" y="9905"/>
                    </a:cubicBezTo>
                    <a:cubicBezTo>
                      <a:pt x="240792" y="12191"/>
                      <a:pt x="238505" y="14477"/>
                      <a:pt x="236220" y="18288"/>
                    </a:cubicBezTo>
                    <a:cubicBezTo>
                      <a:pt x="235458" y="21335"/>
                      <a:pt x="234696" y="28955"/>
                      <a:pt x="234696" y="41147"/>
                    </a:cubicBezTo>
                    <a:lnTo>
                      <a:pt x="234696" y="198882"/>
                    </a:lnTo>
                    <a:cubicBezTo>
                      <a:pt x="234696" y="211835"/>
                      <a:pt x="235458" y="219455"/>
                      <a:pt x="236220" y="222503"/>
                    </a:cubicBezTo>
                    <a:cubicBezTo>
                      <a:pt x="237744" y="225552"/>
                      <a:pt x="240030" y="227838"/>
                      <a:pt x="244602" y="230123"/>
                    </a:cubicBezTo>
                    <a:cubicBezTo>
                      <a:pt x="248411" y="232409"/>
                      <a:pt x="253746" y="233933"/>
                      <a:pt x="260604" y="233933"/>
                    </a:cubicBezTo>
                    <a:lnTo>
                      <a:pt x="268224" y="233933"/>
                    </a:lnTo>
                    <a:lnTo>
                      <a:pt x="268224" y="240029"/>
                    </a:lnTo>
                    <a:lnTo>
                      <a:pt x="143255" y="240029"/>
                    </a:lnTo>
                    <a:lnTo>
                      <a:pt x="143255" y="233933"/>
                    </a:lnTo>
                    <a:lnTo>
                      <a:pt x="150876" y="233933"/>
                    </a:lnTo>
                    <a:cubicBezTo>
                      <a:pt x="157733" y="233933"/>
                      <a:pt x="163067" y="232409"/>
                      <a:pt x="167639" y="230123"/>
                    </a:cubicBezTo>
                    <a:cubicBezTo>
                      <a:pt x="170688" y="228600"/>
                      <a:pt x="172974" y="225552"/>
                      <a:pt x="174498" y="221741"/>
                    </a:cubicBezTo>
                    <a:cubicBezTo>
                      <a:pt x="176022" y="218694"/>
                      <a:pt x="176783" y="211073"/>
                      <a:pt x="176783" y="198882"/>
                    </a:cubicBezTo>
                    <a:lnTo>
                      <a:pt x="176783" y="124967"/>
                    </a:lnTo>
                    <a:lnTo>
                      <a:pt x="92202" y="124967"/>
                    </a:ln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13" name="Freeform 3"/>
              <p:cNvSpPr/>
              <p:nvPr/>
            </p:nvSpPr>
            <p:spPr>
              <a:xfrm>
                <a:off x="2650883" y="3641597"/>
                <a:ext cx="115823" cy="183642"/>
              </a:xfrm>
              <a:custGeom>
                <a:avLst/>
                <a:gdLst>
                  <a:gd name="connsiteX0" fmla="*/ 105917 w 115823"/>
                  <a:gd name="connsiteY0" fmla="*/ 183642 h 183642"/>
                  <a:gd name="connsiteX1" fmla="*/ 0 w 115823"/>
                  <a:gd name="connsiteY1" fmla="*/ 183642 h 183642"/>
                  <a:gd name="connsiteX2" fmla="*/ 0 w 115823"/>
                  <a:gd name="connsiteY2" fmla="*/ 180594 h 183642"/>
                  <a:gd name="connsiteX3" fmla="*/ 59435 w 115823"/>
                  <a:gd name="connsiteY3" fmla="*/ 102870 h 183642"/>
                  <a:gd name="connsiteX4" fmla="*/ 69341 w 115823"/>
                  <a:gd name="connsiteY4" fmla="*/ 63246 h 183642"/>
                  <a:gd name="connsiteX5" fmla="*/ 60960 w 115823"/>
                  <a:gd name="connsiteY5" fmla="*/ 40386 h 183642"/>
                  <a:gd name="connsiteX6" fmla="*/ 39623 w 115823"/>
                  <a:gd name="connsiteY6" fmla="*/ 31242 h 183642"/>
                  <a:gd name="connsiteX7" fmla="*/ 8382 w 115823"/>
                  <a:gd name="connsiteY7" fmla="*/ 51054 h 183642"/>
                  <a:gd name="connsiteX8" fmla="*/ 3047 w 115823"/>
                  <a:gd name="connsiteY8" fmla="*/ 49530 h 183642"/>
                  <a:gd name="connsiteX9" fmla="*/ 25145 w 115823"/>
                  <a:gd name="connsiteY9" fmla="*/ 12192 h 183642"/>
                  <a:gd name="connsiteX10" fmla="*/ 58673 w 115823"/>
                  <a:gd name="connsiteY10" fmla="*/ 0 h 183642"/>
                  <a:gd name="connsiteX11" fmla="*/ 83819 w 115823"/>
                  <a:gd name="connsiteY11" fmla="*/ 6096 h 183642"/>
                  <a:gd name="connsiteX12" fmla="*/ 101345 w 115823"/>
                  <a:gd name="connsiteY12" fmla="*/ 23622 h 183642"/>
                  <a:gd name="connsiteX13" fmla="*/ 107441 w 115823"/>
                  <a:gd name="connsiteY13" fmla="*/ 44196 h 183642"/>
                  <a:gd name="connsiteX14" fmla="*/ 97535 w 115823"/>
                  <a:gd name="connsiteY14" fmla="*/ 80010 h 183642"/>
                  <a:gd name="connsiteX15" fmla="*/ 39623 w 115823"/>
                  <a:gd name="connsiteY15" fmla="*/ 148590 h 183642"/>
                  <a:gd name="connsiteX16" fmla="*/ 78485 w 115823"/>
                  <a:gd name="connsiteY16" fmla="*/ 148590 h 183642"/>
                  <a:gd name="connsiteX17" fmla="*/ 96773 w 115823"/>
                  <a:gd name="connsiteY17" fmla="*/ 147828 h 183642"/>
                  <a:gd name="connsiteX18" fmla="*/ 103632 w 115823"/>
                  <a:gd name="connsiteY18" fmla="*/ 144017 h 183642"/>
                  <a:gd name="connsiteX19" fmla="*/ 111251 w 115823"/>
                  <a:gd name="connsiteY19" fmla="*/ 131826 h 183642"/>
                  <a:gd name="connsiteX20" fmla="*/ 115823 w 115823"/>
                  <a:gd name="connsiteY20" fmla="*/ 131826 h 183642"/>
                  <a:gd name="connsiteX21" fmla="*/ 105917 w 115823"/>
                  <a:gd name="connsiteY21" fmla="*/ 183642 h 1836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115823" h="183642">
                    <a:moveTo>
                      <a:pt x="105917" y="183642"/>
                    </a:moveTo>
                    <a:lnTo>
                      <a:pt x="0" y="183642"/>
                    </a:lnTo>
                    <a:lnTo>
                      <a:pt x="0" y="180594"/>
                    </a:lnTo>
                    <a:cubicBezTo>
                      <a:pt x="32766" y="141732"/>
                      <a:pt x="51816" y="115823"/>
                      <a:pt x="59435" y="102870"/>
                    </a:cubicBezTo>
                    <a:cubicBezTo>
                      <a:pt x="66294" y="89154"/>
                      <a:pt x="69341" y="76200"/>
                      <a:pt x="69341" y="63246"/>
                    </a:cubicBezTo>
                    <a:cubicBezTo>
                      <a:pt x="69341" y="54102"/>
                      <a:pt x="67055" y="46482"/>
                      <a:pt x="60960" y="40386"/>
                    </a:cubicBezTo>
                    <a:cubicBezTo>
                      <a:pt x="54863" y="34290"/>
                      <a:pt x="48005" y="31242"/>
                      <a:pt x="39623" y="31242"/>
                    </a:cubicBezTo>
                    <a:cubicBezTo>
                      <a:pt x="25907" y="31242"/>
                      <a:pt x="15239" y="38100"/>
                      <a:pt x="8382" y="51054"/>
                    </a:cubicBezTo>
                    <a:lnTo>
                      <a:pt x="3047" y="49530"/>
                    </a:lnTo>
                    <a:cubicBezTo>
                      <a:pt x="7619" y="32766"/>
                      <a:pt x="15239" y="19811"/>
                      <a:pt x="25145" y="12192"/>
                    </a:cubicBezTo>
                    <a:cubicBezTo>
                      <a:pt x="35051" y="3810"/>
                      <a:pt x="45719" y="0"/>
                      <a:pt x="58673" y="0"/>
                    </a:cubicBezTo>
                    <a:cubicBezTo>
                      <a:pt x="67817" y="0"/>
                      <a:pt x="76200" y="1523"/>
                      <a:pt x="83819" y="6096"/>
                    </a:cubicBezTo>
                    <a:cubicBezTo>
                      <a:pt x="91439" y="10667"/>
                      <a:pt x="96773" y="16002"/>
                      <a:pt x="101345" y="23622"/>
                    </a:cubicBezTo>
                    <a:cubicBezTo>
                      <a:pt x="105917" y="31242"/>
                      <a:pt x="107441" y="38100"/>
                      <a:pt x="107441" y="44196"/>
                    </a:cubicBezTo>
                    <a:cubicBezTo>
                      <a:pt x="107441" y="56388"/>
                      <a:pt x="104394" y="67817"/>
                      <a:pt x="97535" y="80010"/>
                    </a:cubicBezTo>
                    <a:cubicBezTo>
                      <a:pt x="89154" y="96773"/>
                      <a:pt x="69341" y="119634"/>
                      <a:pt x="39623" y="148590"/>
                    </a:cubicBezTo>
                    <a:lnTo>
                      <a:pt x="78485" y="148590"/>
                    </a:lnTo>
                    <a:cubicBezTo>
                      <a:pt x="87629" y="148590"/>
                      <a:pt x="93725" y="148590"/>
                      <a:pt x="96773" y="147828"/>
                    </a:cubicBezTo>
                    <a:cubicBezTo>
                      <a:pt x="99822" y="147066"/>
                      <a:pt x="102107" y="145542"/>
                      <a:pt x="103632" y="144017"/>
                    </a:cubicBezTo>
                    <a:cubicBezTo>
                      <a:pt x="105917" y="141732"/>
                      <a:pt x="108204" y="137922"/>
                      <a:pt x="111251" y="131826"/>
                    </a:cubicBezTo>
                    <a:lnTo>
                      <a:pt x="115823" y="131826"/>
                    </a:lnTo>
                    <a:lnTo>
                      <a:pt x="105917" y="183642"/>
                    </a:ln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14" name="Freeform 3"/>
              <p:cNvSpPr/>
              <p:nvPr/>
            </p:nvSpPr>
            <p:spPr>
              <a:xfrm>
                <a:off x="2794139" y="3498341"/>
                <a:ext cx="227076" cy="251460"/>
              </a:xfrm>
              <a:custGeom>
                <a:avLst/>
                <a:gdLst>
                  <a:gd name="connsiteX0" fmla="*/ 227076 w 227076"/>
                  <a:gd name="connsiteY0" fmla="*/ 0 h 251460"/>
                  <a:gd name="connsiteX1" fmla="*/ 227076 w 227076"/>
                  <a:gd name="connsiteY1" fmla="*/ 83058 h 251460"/>
                  <a:gd name="connsiteX2" fmla="*/ 220217 w 227076"/>
                  <a:gd name="connsiteY2" fmla="*/ 83058 h 251460"/>
                  <a:gd name="connsiteX3" fmla="*/ 191261 w 227076"/>
                  <a:gd name="connsiteY3" fmla="*/ 32766 h 251460"/>
                  <a:gd name="connsiteX4" fmla="*/ 143255 w 227076"/>
                  <a:gd name="connsiteY4" fmla="*/ 16002 h 251460"/>
                  <a:gd name="connsiteX5" fmla="*/ 102107 w 227076"/>
                  <a:gd name="connsiteY5" fmla="*/ 28955 h 251460"/>
                  <a:gd name="connsiteX6" fmla="*/ 74676 w 227076"/>
                  <a:gd name="connsiteY6" fmla="*/ 62484 h 251460"/>
                  <a:gd name="connsiteX7" fmla="*/ 63245 w 227076"/>
                  <a:gd name="connsiteY7" fmla="*/ 121920 h 251460"/>
                  <a:gd name="connsiteX8" fmla="*/ 71627 w 227076"/>
                  <a:gd name="connsiteY8" fmla="*/ 180594 h 251460"/>
                  <a:gd name="connsiteX9" fmla="*/ 96773 w 227076"/>
                  <a:gd name="connsiteY9" fmla="*/ 220979 h 251460"/>
                  <a:gd name="connsiteX10" fmla="*/ 141732 w 227076"/>
                  <a:gd name="connsiteY10" fmla="*/ 234696 h 251460"/>
                  <a:gd name="connsiteX11" fmla="*/ 183641 w 227076"/>
                  <a:gd name="connsiteY11" fmla="*/ 224790 h 251460"/>
                  <a:gd name="connsiteX12" fmla="*/ 223266 w 227076"/>
                  <a:gd name="connsiteY12" fmla="*/ 190500 h 251460"/>
                  <a:gd name="connsiteX13" fmla="*/ 223266 w 227076"/>
                  <a:gd name="connsiteY13" fmla="*/ 211073 h 251460"/>
                  <a:gd name="connsiteX14" fmla="*/ 181355 w 227076"/>
                  <a:gd name="connsiteY14" fmla="*/ 241554 h 251460"/>
                  <a:gd name="connsiteX15" fmla="*/ 130301 w 227076"/>
                  <a:gd name="connsiteY15" fmla="*/ 251460 h 251460"/>
                  <a:gd name="connsiteX16" fmla="*/ 61722 w 227076"/>
                  <a:gd name="connsiteY16" fmla="*/ 235458 h 251460"/>
                  <a:gd name="connsiteX17" fmla="*/ 16001 w 227076"/>
                  <a:gd name="connsiteY17" fmla="*/ 191261 h 251460"/>
                  <a:gd name="connsiteX18" fmla="*/ 0 w 227076"/>
                  <a:gd name="connsiteY18" fmla="*/ 129540 h 251460"/>
                  <a:gd name="connsiteX19" fmla="*/ 17526 w 227076"/>
                  <a:gd name="connsiteY19" fmla="*/ 64770 h 251460"/>
                  <a:gd name="connsiteX20" fmla="*/ 66294 w 227076"/>
                  <a:gd name="connsiteY20" fmla="*/ 16764 h 251460"/>
                  <a:gd name="connsiteX21" fmla="*/ 131063 w 227076"/>
                  <a:gd name="connsiteY21" fmla="*/ 0 h 251460"/>
                  <a:gd name="connsiteX22" fmla="*/ 184404 w 227076"/>
                  <a:gd name="connsiteY22" fmla="*/ 10667 h 251460"/>
                  <a:gd name="connsiteX23" fmla="*/ 204977 w 227076"/>
                  <a:gd name="connsiteY23" fmla="*/ 16764 h 251460"/>
                  <a:gd name="connsiteX24" fmla="*/ 214883 w 227076"/>
                  <a:gd name="connsiteY24" fmla="*/ 12954 h 251460"/>
                  <a:gd name="connsiteX25" fmla="*/ 220217 w 227076"/>
                  <a:gd name="connsiteY25" fmla="*/ 0 h 251460"/>
                  <a:gd name="connsiteX26" fmla="*/ 227076 w 227076"/>
                  <a:gd name="connsiteY26" fmla="*/ 0 h 2514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Lst>
                <a:rect l="l" t="t" r="r" b="b"/>
                <a:pathLst>
                  <a:path w="227076" h="251460">
                    <a:moveTo>
                      <a:pt x="227076" y="0"/>
                    </a:moveTo>
                    <a:lnTo>
                      <a:pt x="227076" y="83058"/>
                    </a:lnTo>
                    <a:lnTo>
                      <a:pt x="220217" y="83058"/>
                    </a:lnTo>
                    <a:cubicBezTo>
                      <a:pt x="214883" y="60960"/>
                      <a:pt x="205739" y="44958"/>
                      <a:pt x="191261" y="32766"/>
                    </a:cubicBezTo>
                    <a:cubicBezTo>
                      <a:pt x="177545" y="21336"/>
                      <a:pt x="161544" y="16002"/>
                      <a:pt x="143255" y="16002"/>
                    </a:cubicBezTo>
                    <a:cubicBezTo>
                      <a:pt x="128016" y="16002"/>
                      <a:pt x="114300" y="19811"/>
                      <a:pt x="102107" y="28955"/>
                    </a:cubicBezTo>
                    <a:cubicBezTo>
                      <a:pt x="89154" y="37338"/>
                      <a:pt x="80010" y="48767"/>
                      <a:pt x="74676" y="62484"/>
                    </a:cubicBezTo>
                    <a:cubicBezTo>
                      <a:pt x="67055" y="80010"/>
                      <a:pt x="63245" y="100584"/>
                      <a:pt x="63245" y="121920"/>
                    </a:cubicBezTo>
                    <a:cubicBezTo>
                      <a:pt x="63245" y="143255"/>
                      <a:pt x="66294" y="163067"/>
                      <a:pt x="71627" y="180594"/>
                    </a:cubicBezTo>
                    <a:cubicBezTo>
                      <a:pt x="76961" y="198882"/>
                      <a:pt x="85344" y="211836"/>
                      <a:pt x="96773" y="220979"/>
                    </a:cubicBezTo>
                    <a:cubicBezTo>
                      <a:pt x="108966" y="230123"/>
                      <a:pt x="123444" y="234696"/>
                      <a:pt x="141732" y="234696"/>
                    </a:cubicBezTo>
                    <a:cubicBezTo>
                      <a:pt x="156972" y="234696"/>
                      <a:pt x="170688" y="230886"/>
                      <a:pt x="183641" y="224790"/>
                    </a:cubicBezTo>
                    <a:cubicBezTo>
                      <a:pt x="195833" y="217932"/>
                      <a:pt x="209550" y="206502"/>
                      <a:pt x="223266" y="190500"/>
                    </a:cubicBezTo>
                    <a:lnTo>
                      <a:pt x="223266" y="211073"/>
                    </a:lnTo>
                    <a:cubicBezTo>
                      <a:pt x="209550" y="224790"/>
                      <a:pt x="195833" y="235458"/>
                      <a:pt x="181355" y="241554"/>
                    </a:cubicBezTo>
                    <a:cubicBezTo>
                      <a:pt x="166877" y="247650"/>
                      <a:pt x="149351" y="251460"/>
                      <a:pt x="130301" y="251460"/>
                    </a:cubicBezTo>
                    <a:cubicBezTo>
                      <a:pt x="104394" y="251460"/>
                      <a:pt x="81533" y="246126"/>
                      <a:pt x="61722" y="235458"/>
                    </a:cubicBezTo>
                    <a:cubicBezTo>
                      <a:pt x="41910" y="225552"/>
                      <a:pt x="26669" y="210311"/>
                      <a:pt x="16001" y="191261"/>
                    </a:cubicBezTo>
                    <a:cubicBezTo>
                      <a:pt x="5333" y="172211"/>
                      <a:pt x="0" y="151638"/>
                      <a:pt x="0" y="129540"/>
                    </a:cubicBezTo>
                    <a:cubicBezTo>
                      <a:pt x="0" y="106679"/>
                      <a:pt x="5333" y="85344"/>
                      <a:pt x="17526" y="64770"/>
                    </a:cubicBezTo>
                    <a:cubicBezTo>
                      <a:pt x="29717" y="44196"/>
                      <a:pt x="45719" y="28194"/>
                      <a:pt x="66294" y="16764"/>
                    </a:cubicBezTo>
                    <a:cubicBezTo>
                      <a:pt x="86867" y="5334"/>
                      <a:pt x="108204" y="0"/>
                      <a:pt x="131063" y="0"/>
                    </a:cubicBezTo>
                    <a:cubicBezTo>
                      <a:pt x="147827" y="0"/>
                      <a:pt x="165354" y="3048"/>
                      <a:pt x="184404" y="10667"/>
                    </a:cubicBezTo>
                    <a:cubicBezTo>
                      <a:pt x="195072" y="15240"/>
                      <a:pt x="201929" y="16764"/>
                      <a:pt x="204977" y="16764"/>
                    </a:cubicBezTo>
                    <a:cubicBezTo>
                      <a:pt x="208788" y="16764"/>
                      <a:pt x="212598" y="16002"/>
                      <a:pt x="214883" y="12954"/>
                    </a:cubicBezTo>
                    <a:cubicBezTo>
                      <a:pt x="217932" y="9905"/>
                      <a:pt x="219455" y="6096"/>
                      <a:pt x="220217" y="0"/>
                    </a:cubicBezTo>
                    <a:lnTo>
                      <a:pt x="227076" y="0"/>
                    </a:ln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15" name="Freeform 3"/>
              <p:cNvSpPr/>
              <p:nvPr/>
            </p:nvSpPr>
            <p:spPr>
              <a:xfrm>
                <a:off x="3567569" y="3451859"/>
                <a:ext cx="227838" cy="251460"/>
              </a:xfrm>
              <a:custGeom>
                <a:avLst/>
                <a:gdLst>
                  <a:gd name="connsiteX0" fmla="*/ 227838 w 227838"/>
                  <a:gd name="connsiteY0" fmla="*/ 0 h 251460"/>
                  <a:gd name="connsiteX1" fmla="*/ 227838 w 227838"/>
                  <a:gd name="connsiteY1" fmla="*/ 83058 h 251460"/>
                  <a:gd name="connsiteX2" fmla="*/ 220979 w 227838"/>
                  <a:gd name="connsiteY2" fmla="*/ 83058 h 251460"/>
                  <a:gd name="connsiteX3" fmla="*/ 192023 w 227838"/>
                  <a:gd name="connsiteY3" fmla="*/ 32766 h 251460"/>
                  <a:gd name="connsiteX4" fmla="*/ 143255 w 227838"/>
                  <a:gd name="connsiteY4" fmla="*/ 16002 h 251460"/>
                  <a:gd name="connsiteX5" fmla="*/ 102107 w 227838"/>
                  <a:gd name="connsiteY5" fmla="*/ 28955 h 251460"/>
                  <a:gd name="connsiteX6" fmla="*/ 74675 w 227838"/>
                  <a:gd name="connsiteY6" fmla="*/ 62484 h 251460"/>
                  <a:gd name="connsiteX7" fmla="*/ 64007 w 227838"/>
                  <a:gd name="connsiteY7" fmla="*/ 121920 h 251460"/>
                  <a:gd name="connsiteX8" fmla="*/ 71627 w 227838"/>
                  <a:gd name="connsiteY8" fmla="*/ 180594 h 251460"/>
                  <a:gd name="connsiteX9" fmla="*/ 97535 w 227838"/>
                  <a:gd name="connsiteY9" fmla="*/ 220980 h 251460"/>
                  <a:gd name="connsiteX10" fmla="*/ 142494 w 227838"/>
                  <a:gd name="connsiteY10" fmla="*/ 234696 h 251460"/>
                  <a:gd name="connsiteX11" fmla="*/ 183641 w 227838"/>
                  <a:gd name="connsiteY11" fmla="*/ 224790 h 251460"/>
                  <a:gd name="connsiteX12" fmla="*/ 223265 w 227838"/>
                  <a:gd name="connsiteY12" fmla="*/ 190500 h 251460"/>
                  <a:gd name="connsiteX13" fmla="*/ 223265 w 227838"/>
                  <a:gd name="connsiteY13" fmla="*/ 211074 h 251460"/>
                  <a:gd name="connsiteX14" fmla="*/ 181355 w 227838"/>
                  <a:gd name="connsiteY14" fmla="*/ 241554 h 251460"/>
                  <a:gd name="connsiteX15" fmla="*/ 130301 w 227838"/>
                  <a:gd name="connsiteY15" fmla="*/ 251460 h 251460"/>
                  <a:gd name="connsiteX16" fmla="*/ 62483 w 227838"/>
                  <a:gd name="connsiteY16" fmla="*/ 235458 h 251460"/>
                  <a:gd name="connsiteX17" fmla="*/ 16001 w 227838"/>
                  <a:gd name="connsiteY17" fmla="*/ 191261 h 251460"/>
                  <a:gd name="connsiteX18" fmla="*/ 0 w 227838"/>
                  <a:gd name="connsiteY18" fmla="*/ 130302 h 251460"/>
                  <a:gd name="connsiteX19" fmla="*/ 17525 w 227838"/>
                  <a:gd name="connsiteY19" fmla="*/ 64770 h 251460"/>
                  <a:gd name="connsiteX20" fmla="*/ 66294 w 227838"/>
                  <a:gd name="connsiteY20" fmla="*/ 16764 h 251460"/>
                  <a:gd name="connsiteX21" fmla="*/ 131063 w 227838"/>
                  <a:gd name="connsiteY21" fmla="*/ 0 h 251460"/>
                  <a:gd name="connsiteX22" fmla="*/ 184403 w 227838"/>
                  <a:gd name="connsiteY22" fmla="*/ 10668 h 251460"/>
                  <a:gd name="connsiteX23" fmla="*/ 205739 w 227838"/>
                  <a:gd name="connsiteY23" fmla="*/ 16764 h 251460"/>
                  <a:gd name="connsiteX24" fmla="*/ 215645 w 227838"/>
                  <a:gd name="connsiteY24" fmla="*/ 12954 h 251460"/>
                  <a:gd name="connsiteX25" fmla="*/ 220979 w 227838"/>
                  <a:gd name="connsiteY25" fmla="*/ 0 h 251460"/>
                  <a:gd name="connsiteX26" fmla="*/ 227838 w 227838"/>
                  <a:gd name="connsiteY26" fmla="*/ 0 h 2514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Lst>
                <a:rect l="l" t="t" r="r" b="b"/>
                <a:pathLst>
                  <a:path w="227838" h="251460">
                    <a:moveTo>
                      <a:pt x="227838" y="0"/>
                    </a:moveTo>
                    <a:lnTo>
                      <a:pt x="227838" y="83058"/>
                    </a:lnTo>
                    <a:lnTo>
                      <a:pt x="220979" y="83058"/>
                    </a:lnTo>
                    <a:cubicBezTo>
                      <a:pt x="215645" y="61722"/>
                      <a:pt x="205739" y="44958"/>
                      <a:pt x="192023" y="32766"/>
                    </a:cubicBezTo>
                    <a:cubicBezTo>
                      <a:pt x="177545" y="21336"/>
                      <a:pt x="161544" y="16002"/>
                      <a:pt x="143255" y="16002"/>
                    </a:cubicBezTo>
                    <a:cubicBezTo>
                      <a:pt x="128777" y="16002"/>
                      <a:pt x="115061" y="19811"/>
                      <a:pt x="102107" y="28955"/>
                    </a:cubicBezTo>
                    <a:cubicBezTo>
                      <a:pt x="89915" y="37338"/>
                      <a:pt x="80771" y="48768"/>
                      <a:pt x="74675" y="62484"/>
                    </a:cubicBezTo>
                    <a:cubicBezTo>
                      <a:pt x="67055" y="80772"/>
                      <a:pt x="64007" y="100584"/>
                      <a:pt x="64007" y="121920"/>
                    </a:cubicBezTo>
                    <a:cubicBezTo>
                      <a:pt x="64007" y="144018"/>
                      <a:pt x="66294" y="163068"/>
                      <a:pt x="71627" y="180594"/>
                    </a:cubicBezTo>
                    <a:cubicBezTo>
                      <a:pt x="76961" y="198882"/>
                      <a:pt x="85344" y="211836"/>
                      <a:pt x="97535" y="220980"/>
                    </a:cubicBezTo>
                    <a:cubicBezTo>
                      <a:pt x="108965" y="230124"/>
                      <a:pt x="124205" y="234696"/>
                      <a:pt x="142494" y="234696"/>
                    </a:cubicBezTo>
                    <a:cubicBezTo>
                      <a:pt x="157733" y="234696"/>
                      <a:pt x="171450" y="230886"/>
                      <a:pt x="183641" y="224790"/>
                    </a:cubicBezTo>
                    <a:cubicBezTo>
                      <a:pt x="196595" y="217932"/>
                      <a:pt x="209550" y="206502"/>
                      <a:pt x="223265" y="190500"/>
                    </a:cubicBezTo>
                    <a:lnTo>
                      <a:pt x="223265" y="211074"/>
                    </a:lnTo>
                    <a:cubicBezTo>
                      <a:pt x="210311" y="225552"/>
                      <a:pt x="195833" y="235458"/>
                      <a:pt x="181355" y="241554"/>
                    </a:cubicBezTo>
                    <a:cubicBezTo>
                      <a:pt x="166877" y="248411"/>
                      <a:pt x="150113" y="251460"/>
                      <a:pt x="130301" y="251460"/>
                    </a:cubicBezTo>
                    <a:cubicBezTo>
                      <a:pt x="105155" y="251460"/>
                      <a:pt x="82295" y="246126"/>
                      <a:pt x="62483" y="235458"/>
                    </a:cubicBezTo>
                    <a:cubicBezTo>
                      <a:pt x="41909" y="225552"/>
                      <a:pt x="26669" y="211074"/>
                      <a:pt x="16001" y="191261"/>
                    </a:cubicBezTo>
                    <a:cubicBezTo>
                      <a:pt x="5333" y="172211"/>
                      <a:pt x="0" y="151638"/>
                      <a:pt x="0" y="130302"/>
                    </a:cubicBezTo>
                    <a:cubicBezTo>
                      <a:pt x="0" y="106680"/>
                      <a:pt x="6095" y="85344"/>
                      <a:pt x="17525" y="64770"/>
                    </a:cubicBezTo>
                    <a:cubicBezTo>
                      <a:pt x="29717" y="44196"/>
                      <a:pt x="45719" y="28194"/>
                      <a:pt x="66294" y="16764"/>
                    </a:cubicBezTo>
                    <a:cubicBezTo>
                      <a:pt x="86867" y="5334"/>
                      <a:pt x="108203" y="0"/>
                      <a:pt x="131063" y="0"/>
                    </a:cubicBezTo>
                    <a:cubicBezTo>
                      <a:pt x="147827" y="0"/>
                      <a:pt x="166115" y="3810"/>
                      <a:pt x="184403" y="10668"/>
                    </a:cubicBezTo>
                    <a:cubicBezTo>
                      <a:pt x="195833" y="15240"/>
                      <a:pt x="202691" y="17526"/>
                      <a:pt x="205739" y="16764"/>
                    </a:cubicBezTo>
                    <a:cubicBezTo>
                      <a:pt x="209550" y="17526"/>
                      <a:pt x="212597" y="16002"/>
                      <a:pt x="215645" y="12954"/>
                    </a:cubicBezTo>
                    <a:cubicBezTo>
                      <a:pt x="217932" y="9905"/>
                      <a:pt x="220217" y="6096"/>
                      <a:pt x="220979" y="0"/>
                    </a:cubicBezTo>
                    <a:lnTo>
                      <a:pt x="227838" y="0"/>
                    </a:ln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16" name="Freeform 3"/>
              <p:cNvSpPr/>
              <p:nvPr/>
            </p:nvSpPr>
            <p:spPr>
              <a:xfrm>
                <a:off x="3820553" y="3457194"/>
                <a:ext cx="268224" cy="240030"/>
              </a:xfrm>
              <a:custGeom>
                <a:avLst/>
                <a:gdLst>
                  <a:gd name="connsiteX0" fmla="*/ 92202 w 268224"/>
                  <a:gd name="connsiteY0" fmla="*/ 124967 h 240030"/>
                  <a:gd name="connsiteX1" fmla="*/ 92202 w 268224"/>
                  <a:gd name="connsiteY1" fmla="*/ 198882 h 240030"/>
                  <a:gd name="connsiteX2" fmla="*/ 93726 w 268224"/>
                  <a:gd name="connsiteY2" fmla="*/ 222503 h 240030"/>
                  <a:gd name="connsiteX3" fmla="*/ 102108 w 268224"/>
                  <a:gd name="connsiteY3" fmla="*/ 230123 h 240030"/>
                  <a:gd name="connsiteX4" fmla="*/ 118110 w 268224"/>
                  <a:gd name="connsiteY4" fmla="*/ 233934 h 240030"/>
                  <a:gd name="connsiteX5" fmla="*/ 125729 w 268224"/>
                  <a:gd name="connsiteY5" fmla="*/ 233934 h 240030"/>
                  <a:gd name="connsiteX6" fmla="*/ 125729 w 268224"/>
                  <a:gd name="connsiteY6" fmla="*/ 240029 h 240030"/>
                  <a:gd name="connsiteX7" fmla="*/ 0 w 268224"/>
                  <a:gd name="connsiteY7" fmla="*/ 240029 h 240030"/>
                  <a:gd name="connsiteX8" fmla="*/ 0 w 268224"/>
                  <a:gd name="connsiteY8" fmla="*/ 233934 h 240030"/>
                  <a:gd name="connsiteX9" fmla="*/ 8382 w 268224"/>
                  <a:gd name="connsiteY9" fmla="*/ 233934 h 240030"/>
                  <a:gd name="connsiteX10" fmla="*/ 25146 w 268224"/>
                  <a:gd name="connsiteY10" fmla="*/ 230123 h 240030"/>
                  <a:gd name="connsiteX11" fmla="*/ 32004 w 268224"/>
                  <a:gd name="connsiteY11" fmla="*/ 221741 h 240030"/>
                  <a:gd name="connsiteX12" fmla="*/ 34290 w 268224"/>
                  <a:gd name="connsiteY12" fmla="*/ 198882 h 240030"/>
                  <a:gd name="connsiteX13" fmla="*/ 34290 w 268224"/>
                  <a:gd name="connsiteY13" fmla="*/ 41147 h 240030"/>
                  <a:gd name="connsiteX14" fmla="*/ 32004 w 268224"/>
                  <a:gd name="connsiteY14" fmla="*/ 18288 h 240030"/>
                  <a:gd name="connsiteX15" fmla="*/ 24384 w 268224"/>
                  <a:gd name="connsiteY15" fmla="*/ 9905 h 240030"/>
                  <a:gd name="connsiteX16" fmla="*/ 8382 w 268224"/>
                  <a:gd name="connsiteY16" fmla="*/ 6858 h 240030"/>
                  <a:gd name="connsiteX17" fmla="*/ 0 w 268224"/>
                  <a:gd name="connsiteY17" fmla="*/ 6858 h 240030"/>
                  <a:gd name="connsiteX18" fmla="*/ 0 w 268224"/>
                  <a:gd name="connsiteY18" fmla="*/ 0 h 240030"/>
                  <a:gd name="connsiteX19" fmla="*/ 125729 w 268224"/>
                  <a:gd name="connsiteY19" fmla="*/ 0 h 240030"/>
                  <a:gd name="connsiteX20" fmla="*/ 125729 w 268224"/>
                  <a:gd name="connsiteY20" fmla="*/ 6858 h 240030"/>
                  <a:gd name="connsiteX21" fmla="*/ 118110 w 268224"/>
                  <a:gd name="connsiteY21" fmla="*/ 6858 h 240030"/>
                  <a:gd name="connsiteX22" fmla="*/ 101346 w 268224"/>
                  <a:gd name="connsiteY22" fmla="*/ 9905 h 240030"/>
                  <a:gd name="connsiteX23" fmla="*/ 93726 w 268224"/>
                  <a:gd name="connsiteY23" fmla="*/ 19050 h 240030"/>
                  <a:gd name="connsiteX24" fmla="*/ 92202 w 268224"/>
                  <a:gd name="connsiteY24" fmla="*/ 41147 h 240030"/>
                  <a:gd name="connsiteX25" fmla="*/ 92202 w 268224"/>
                  <a:gd name="connsiteY25" fmla="*/ 108965 h 240030"/>
                  <a:gd name="connsiteX26" fmla="*/ 176784 w 268224"/>
                  <a:gd name="connsiteY26" fmla="*/ 108965 h 240030"/>
                  <a:gd name="connsiteX27" fmla="*/ 176784 w 268224"/>
                  <a:gd name="connsiteY27" fmla="*/ 41147 h 240030"/>
                  <a:gd name="connsiteX28" fmla="*/ 174498 w 268224"/>
                  <a:gd name="connsiteY28" fmla="*/ 18288 h 240030"/>
                  <a:gd name="connsiteX29" fmla="*/ 166878 w 268224"/>
                  <a:gd name="connsiteY29" fmla="*/ 9905 h 240030"/>
                  <a:gd name="connsiteX30" fmla="*/ 150876 w 268224"/>
                  <a:gd name="connsiteY30" fmla="*/ 6858 h 240030"/>
                  <a:gd name="connsiteX31" fmla="*/ 142494 w 268224"/>
                  <a:gd name="connsiteY31" fmla="*/ 6858 h 240030"/>
                  <a:gd name="connsiteX32" fmla="*/ 142494 w 268224"/>
                  <a:gd name="connsiteY32" fmla="*/ 0 h 240030"/>
                  <a:gd name="connsiteX33" fmla="*/ 268223 w 268224"/>
                  <a:gd name="connsiteY33" fmla="*/ 0 h 240030"/>
                  <a:gd name="connsiteX34" fmla="*/ 268223 w 268224"/>
                  <a:gd name="connsiteY34" fmla="*/ 6858 h 240030"/>
                  <a:gd name="connsiteX35" fmla="*/ 260604 w 268224"/>
                  <a:gd name="connsiteY35" fmla="*/ 6858 h 240030"/>
                  <a:gd name="connsiteX36" fmla="*/ 243840 w 268224"/>
                  <a:gd name="connsiteY36" fmla="*/ 9905 h 240030"/>
                  <a:gd name="connsiteX37" fmla="*/ 236220 w 268224"/>
                  <a:gd name="connsiteY37" fmla="*/ 19050 h 240030"/>
                  <a:gd name="connsiteX38" fmla="*/ 234696 w 268224"/>
                  <a:gd name="connsiteY38" fmla="*/ 41147 h 240030"/>
                  <a:gd name="connsiteX39" fmla="*/ 234696 w 268224"/>
                  <a:gd name="connsiteY39" fmla="*/ 198882 h 240030"/>
                  <a:gd name="connsiteX40" fmla="*/ 236220 w 268224"/>
                  <a:gd name="connsiteY40" fmla="*/ 222503 h 240030"/>
                  <a:gd name="connsiteX41" fmla="*/ 244602 w 268224"/>
                  <a:gd name="connsiteY41" fmla="*/ 230123 h 240030"/>
                  <a:gd name="connsiteX42" fmla="*/ 260604 w 268224"/>
                  <a:gd name="connsiteY42" fmla="*/ 233934 h 240030"/>
                  <a:gd name="connsiteX43" fmla="*/ 268223 w 268224"/>
                  <a:gd name="connsiteY43" fmla="*/ 233934 h 240030"/>
                  <a:gd name="connsiteX44" fmla="*/ 268223 w 268224"/>
                  <a:gd name="connsiteY44" fmla="*/ 240029 h 240030"/>
                  <a:gd name="connsiteX45" fmla="*/ 142494 w 268224"/>
                  <a:gd name="connsiteY45" fmla="*/ 240029 h 240030"/>
                  <a:gd name="connsiteX46" fmla="*/ 142494 w 268224"/>
                  <a:gd name="connsiteY46" fmla="*/ 233934 h 240030"/>
                  <a:gd name="connsiteX47" fmla="*/ 150876 w 268224"/>
                  <a:gd name="connsiteY47" fmla="*/ 233934 h 240030"/>
                  <a:gd name="connsiteX48" fmla="*/ 167640 w 268224"/>
                  <a:gd name="connsiteY48" fmla="*/ 230123 h 240030"/>
                  <a:gd name="connsiteX49" fmla="*/ 174498 w 268224"/>
                  <a:gd name="connsiteY49" fmla="*/ 221741 h 240030"/>
                  <a:gd name="connsiteX50" fmla="*/ 176784 w 268224"/>
                  <a:gd name="connsiteY50" fmla="*/ 198882 h 240030"/>
                  <a:gd name="connsiteX51" fmla="*/ 176784 w 268224"/>
                  <a:gd name="connsiteY51" fmla="*/ 124967 h 240030"/>
                  <a:gd name="connsiteX52" fmla="*/ 92202 w 268224"/>
                  <a:gd name="connsiteY52" fmla="*/ 124967 h 2400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Lst>
                <a:rect l="l" t="t" r="r" b="b"/>
                <a:pathLst>
                  <a:path w="268224" h="240030">
                    <a:moveTo>
                      <a:pt x="92202" y="124967"/>
                    </a:moveTo>
                    <a:lnTo>
                      <a:pt x="92202" y="198882"/>
                    </a:lnTo>
                    <a:cubicBezTo>
                      <a:pt x="92202" y="211835"/>
                      <a:pt x="92202" y="219455"/>
                      <a:pt x="93726" y="222503"/>
                    </a:cubicBezTo>
                    <a:cubicBezTo>
                      <a:pt x="95250" y="225552"/>
                      <a:pt x="98298" y="227838"/>
                      <a:pt x="102108" y="230123"/>
                    </a:cubicBezTo>
                    <a:cubicBezTo>
                      <a:pt x="105917" y="232409"/>
                      <a:pt x="111252" y="233934"/>
                      <a:pt x="118110" y="233934"/>
                    </a:cubicBezTo>
                    <a:lnTo>
                      <a:pt x="125729" y="233934"/>
                    </a:lnTo>
                    <a:lnTo>
                      <a:pt x="125729" y="240029"/>
                    </a:lnTo>
                    <a:lnTo>
                      <a:pt x="0" y="240029"/>
                    </a:lnTo>
                    <a:lnTo>
                      <a:pt x="0" y="233934"/>
                    </a:lnTo>
                    <a:lnTo>
                      <a:pt x="8382" y="233934"/>
                    </a:lnTo>
                    <a:cubicBezTo>
                      <a:pt x="15240" y="233934"/>
                      <a:pt x="20573" y="232409"/>
                      <a:pt x="25146" y="230123"/>
                    </a:cubicBezTo>
                    <a:cubicBezTo>
                      <a:pt x="28194" y="228600"/>
                      <a:pt x="30479" y="225552"/>
                      <a:pt x="32004" y="221741"/>
                    </a:cubicBezTo>
                    <a:cubicBezTo>
                      <a:pt x="33528" y="218694"/>
                      <a:pt x="34290" y="211073"/>
                      <a:pt x="34290" y="198882"/>
                    </a:cubicBezTo>
                    <a:lnTo>
                      <a:pt x="34290" y="41147"/>
                    </a:lnTo>
                    <a:cubicBezTo>
                      <a:pt x="34290" y="28955"/>
                      <a:pt x="33528" y="21335"/>
                      <a:pt x="32004" y="18288"/>
                    </a:cubicBezTo>
                    <a:cubicBezTo>
                      <a:pt x="31241" y="15240"/>
                      <a:pt x="28194" y="12191"/>
                      <a:pt x="24384" y="9905"/>
                    </a:cubicBezTo>
                    <a:cubicBezTo>
                      <a:pt x="20573" y="7620"/>
                      <a:pt x="15240" y="6858"/>
                      <a:pt x="8382" y="6858"/>
                    </a:cubicBezTo>
                    <a:lnTo>
                      <a:pt x="0" y="6858"/>
                    </a:lnTo>
                    <a:lnTo>
                      <a:pt x="0" y="0"/>
                    </a:lnTo>
                    <a:lnTo>
                      <a:pt x="125729" y="0"/>
                    </a:lnTo>
                    <a:lnTo>
                      <a:pt x="125729" y="6858"/>
                    </a:lnTo>
                    <a:lnTo>
                      <a:pt x="118110" y="6858"/>
                    </a:lnTo>
                    <a:cubicBezTo>
                      <a:pt x="111252" y="6858"/>
                      <a:pt x="105155" y="7620"/>
                      <a:pt x="101346" y="9905"/>
                    </a:cubicBezTo>
                    <a:cubicBezTo>
                      <a:pt x="98298" y="12191"/>
                      <a:pt x="95250" y="14477"/>
                      <a:pt x="93726" y="19050"/>
                    </a:cubicBezTo>
                    <a:cubicBezTo>
                      <a:pt x="92202" y="21335"/>
                      <a:pt x="92202" y="28955"/>
                      <a:pt x="92202" y="41147"/>
                    </a:cubicBezTo>
                    <a:lnTo>
                      <a:pt x="92202" y="108965"/>
                    </a:lnTo>
                    <a:lnTo>
                      <a:pt x="176784" y="108965"/>
                    </a:lnTo>
                    <a:lnTo>
                      <a:pt x="176784" y="41147"/>
                    </a:lnTo>
                    <a:cubicBezTo>
                      <a:pt x="176784" y="28955"/>
                      <a:pt x="176022" y="21335"/>
                      <a:pt x="174498" y="18288"/>
                    </a:cubicBezTo>
                    <a:cubicBezTo>
                      <a:pt x="173735" y="15240"/>
                      <a:pt x="170688" y="12191"/>
                      <a:pt x="166878" y="9905"/>
                    </a:cubicBezTo>
                    <a:cubicBezTo>
                      <a:pt x="163067" y="7620"/>
                      <a:pt x="157734" y="6858"/>
                      <a:pt x="150876" y="6858"/>
                    </a:cubicBezTo>
                    <a:lnTo>
                      <a:pt x="142494" y="6858"/>
                    </a:lnTo>
                    <a:lnTo>
                      <a:pt x="142494" y="0"/>
                    </a:lnTo>
                    <a:lnTo>
                      <a:pt x="268223" y="0"/>
                    </a:lnTo>
                    <a:lnTo>
                      <a:pt x="268223" y="6858"/>
                    </a:lnTo>
                    <a:lnTo>
                      <a:pt x="260604" y="6858"/>
                    </a:lnTo>
                    <a:cubicBezTo>
                      <a:pt x="252984" y="6858"/>
                      <a:pt x="247650" y="7620"/>
                      <a:pt x="243840" y="9905"/>
                    </a:cubicBezTo>
                    <a:cubicBezTo>
                      <a:pt x="240791" y="12191"/>
                      <a:pt x="238505" y="14477"/>
                      <a:pt x="236220" y="19050"/>
                    </a:cubicBezTo>
                    <a:cubicBezTo>
                      <a:pt x="234696" y="21335"/>
                      <a:pt x="234696" y="28955"/>
                      <a:pt x="234696" y="41147"/>
                    </a:cubicBezTo>
                    <a:lnTo>
                      <a:pt x="234696" y="198882"/>
                    </a:lnTo>
                    <a:cubicBezTo>
                      <a:pt x="234696" y="211835"/>
                      <a:pt x="234696" y="219455"/>
                      <a:pt x="236220" y="222503"/>
                    </a:cubicBezTo>
                    <a:cubicBezTo>
                      <a:pt x="237744" y="225552"/>
                      <a:pt x="240029" y="227838"/>
                      <a:pt x="244602" y="230123"/>
                    </a:cubicBezTo>
                    <a:cubicBezTo>
                      <a:pt x="248411" y="232409"/>
                      <a:pt x="253746" y="233934"/>
                      <a:pt x="260604" y="233934"/>
                    </a:cubicBezTo>
                    <a:lnTo>
                      <a:pt x="268223" y="233934"/>
                    </a:lnTo>
                    <a:lnTo>
                      <a:pt x="268223" y="240029"/>
                    </a:lnTo>
                    <a:lnTo>
                      <a:pt x="142494" y="240029"/>
                    </a:lnTo>
                    <a:lnTo>
                      <a:pt x="142494" y="233934"/>
                    </a:lnTo>
                    <a:lnTo>
                      <a:pt x="150876" y="233934"/>
                    </a:lnTo>
                    <a:cubicBezTo>
                      <a:pt x="157734" y="233934"/>
                      <a:pt x="163067" y="232409"/>
                      <a:pt x="167640" y="230123"/>
                    </a:cubicBezTo>
                    <a:cubicBezTo>
                      <a:pt x="170688" y="228600"/>
                      <a:pt x="172973" y="225552"/>
                      <a:pt x="174498" y="221741"/>
                    </a:cubicBezTo>
                    <a:cubicBezTo>
                      <a:pt x="176022" y="218694"/>
                      <a:pt x="176784" y="211073"/>
                      <a:pt x="176784" y="198882"/>
                    </a:cubicBezTo>
                    <a:lnTo>
                      <a:pt x="176784" y="124967"/>
                    </a:lnTo>
                    <a:lnTo>
                      <a:pt x="92202" y="124967"/>
                    </a:ln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17" name="Freeform 3"/>
              <p:cNvSpPr/>
              <p:nvPr/>
            </p:nvSpPr>
            <p:spPr>
              <a:xfrm>
                <a:off x="3053219" y="3561588"/>
                <a:ext cx="479298" cy="37338"/>
              </a:xfrm>
              <a:custGeom>
                <a:avLst/>
                <a:gdLst>
                  <a:gd name="connsiteX0" fmla="*/ 18288 w 479298"/>
                  <a:gd name="connsiteY0" fmla="*/ 0 h 37338"/>
                  <a:gd name="connsiteX1" fmla="*/ 461010 w 479298"/>
                  <a:gd name="connsiteY1" fmla="*/ 0 h 37338"/>
                  <a:gd name="connsiteX2" fmla="*/ 479298 w 479298"/>
                  <a:gd name="connsiteY2" fmla="*/ 18288 h 37338"/>
                  <a:gd name="connsiteX3" fmla="*/ 461010 w 479298"/>
                  <a:gd name="connsiteY3" fmla="*/ 37338 h 37338"/>
                  <a:gd name="connsiteX4" fmla="*/ 18288 w 479298"/>
                  <a:gd name="connsiteY4" fmla="*/ 37338 h 37338"/>
                  <a:gd name="connsiteX5" fmla="*/ 0 w 479298"/>
                  <a:gd name="connsiteY5" fmla="*/ 18288 h 37338"/>
                  <a:gd name="connsiteX6" fmla="*/ 18288 w 479298"/>
                  <a:gd name="connsiteY6" fmla="*/ 0 h 3733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479298" h="37338">
                    <a:moveTo>
                      <a:pt x="18288" y="0"/>
                    </a:moveTo>
                    <a:lnTo>
                      <a:pt x="461010" y="0"/>
                    </a:lnTo>
                    <a:cubicBezTo>
                      <a:pt x="470916" y="0"/>
                      <a:pt x="479298" y="8382"/>
                      <a:pt x="479298" y="18288"/>
                    </a:cubicBezTo>
                    <a:cubicBezTo>
                      <a:pt x="479298" y="28955"/>
                      <a:pt x="470916" y="37338"/>
                      <a:pt x="461010" y="37338"/>
                    </a:cubicBezTo>
                    <a:lnTo>
                      <a:pt x="18288" y="37338"/>
                    </a:lnTo>
                    <a:cubicBezTo>
                      <a:pt x="8382" y="37338"/>
                      <a:pt x="0" y="28955"/>
                      <a:pt x="0" y="18288"/>
                    </a:cubicBezTo>
                    <a:cubicBezTo>
                      <a:pt x="0" y="8382"/>
                      <a:pt x="8382" y="0"/>
                      <a:pt x="18288" y="0"/>
                    </a:cubicBez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18" name="Freeform 3"/>
              <p:cNvSpPr/>
              <p:nvPr/>
            </p:nvSpPr>
            <p:spPr>
              <a:xfrm>
                <a:off x="3053219" y="3654552"/>
                <a:ext cx="479298" cy="36576"/>
              </a:xfrm>
              <a:custGeom>
                <a:avLst/>
                <a:gdLst>
                  <a:gd name="connsiteX0" fmla="*/ 18288 w 479298"/>
                  <a:gd name="connsiteY0" fmla="*/ 0 h 36576"/>
                  <a:gd name="connsiteX1" fmla="*/ 461010 w 479298"/>
                  <a:gd name="connsiteY1" fmla="*/ 0 h 36576"/>
                  <a:gd name="connsiteX2" fmla="*/ 479298 w 479298"/>
                  <a:gd name="connsiteY2" fmla="*/ 18288 h 36576"/>
                  <a:gd name="connsiteX3" fmla="*/ 461010 w 479298"/>
                  <a:gd name="connsiteY3" fmla="*/ 36576 h 36576"/>
                  <a:gd name="connsiteX4" fmla="*/ 18288 w 479298"/>
                  <a:gd name="connsiteY4" fmla="*/ 36576 h 36576"/>
                  <a:gd name="connsiteX5" fmla="*/ 0 w 479298"/>
                  <a:gd name="connsiteY5" fmla="*/ 18288 h 36576"/>
                  <a:gd name="connsiteX6" fmla="*/ 18288 w 479298"/>
                  <a:gd name="connsiteY6" fmla="*/ 0 h 365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479298" h="36576">
                    <a:moveTo>
                      <a:pt x="18288" y="0"/>
                    </a:moveTo>
                    <a:lnTo>
                      <a:pt x="461010" y="0"/>
                    </a:lnTo>
                    <a:cubicBezTo>
                      <a:pt x="470916" y="0"/>
                      <a:pt x="479298" y="8382"/>
                      <a:pt x="479298" y="18288"/>
                    </a:cubicBezTo>
                    <a:cubicBezTo>
                      <a:pt x="479298" y="28955"/>
                      <a:pt x="470916" y="36576"/>
                      <a:pt x="461010" y="36576"/>
                    </a:cubicBezTo>
                    <a:lnTo>
                      <a:pt x="18288" y="36576"/>
                    </a:lnTo>
                    <a:cubicBezTo>
                      <a:pt x="8382" y="36576"/>
                      <a:pt x="0" y="28955"/>
                      <a:pt x="0" y="18288"/>
                    </a:cubicBezTo>
                    <a:cubicBezTo>
                      <a:pt x="0" y="8382"/>
                      <a:pt x="8382" y="0"/>
                      <a:pt x="18288" y="0"/>
                    </a:cubicBez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19" name="Freeform 3"/>
              <p:cNvSpPr/>
              <p:nvPr/>
            </p:nvSpPr>
            <p:spPr>
              <a:xfrm>
                <a:off x="3561473" y="4226052"/>
                <a:ext cx="256794" cy="240029"/>
              </a:xfrm>
              <a:custGeom>
                <a:avLst/>
                <a:gdLst>
                  <a:gd name="connsiteX0" fmla="*/ 150114 w 256794"/>
                  <a:gd name="connsiteY0" fmla="*/ 99059 h 240029"/>
                  <a:gd name="connsiteX1" fmla="*/ 216408 w 256794"/>
                  <a:gd name="connsiteY1" fmla="*/ 197357 h 240029"/>
                  <a:gd name="connsiteX2" fmla="*/ 240029 w 256794"/>
                  <a:gd name="connsiteY2" fmla="*/ 227076 h 240029"/>
                  <a:gd name="connsiteX3" fmla="*/ 256794 w 256794"/>
                  <a:gd name="connsiteY3" fmla="*/ 233933 h 240029"/>
                  <a:gd name="connsiteX4" fmla="*/ 256794 w 256794"/>
                  <a:gd name="connsiteY4" fmla="*/ 240029 h 240029"/>
                  <a:gd name="connsiteX5" fmla="*/ 139446 w 256794"/>
                  <a:gd name="connsiteY5" fmla="*/ 240029 h 240029"/>
                  <a:gd name="connsiteX6" fmla="*/ 139446 w 256794"/>
                  <a:gd name="connsiteY6" fmla="*/ 233933 h 240029"/>
                  <a:gd name="connsiteX7" fmla="*/ 157734 w 256794"/>
                  <a:gd name="connsiteY7" fmla="*/ 229361 h 240029"/>
                  <a:gd name="connsiteX8" fmla="*/ 161544 w 256794"/>
                  <a:gd name="connsiteY8" fmla="*/ 221741 h 240029"/>
                  <a:gd name="connsiteX9" fmla="*/ 160782 w 256794"/>
                  <a:gd name="connsiteY9" fmla="*/ 215645 h 240029"/>
                  <a:gd name="connsiteX10" fmla="*/ 147828 w 256794"/>
                  <a:gd name="connsiteY10" fmla="*/ 195833 h 240029"/>
                  <a:gd name="connsiteX11" fmla="*/ 112776 w 256794"/>
                  <a:gd name="connsiteY11" fmla="*/ 144017 h 240029"/>
                  <a:gd name="connsiteX12" fmla="*/ 76200 w 256794"/>
                  <a:gd name="connsiteY12" fmla="*/ 188976 h 240029"/>
                  <a:gd name="connsiteX13" fmla="*/ 60197 w 256794"/>
                  <a:gd name="connsiteY13" fmla="*/ 216407 h 240029"/>
                  <a:gd name="connsiteX14" fmla="*/ 64008 w 256794"/>
                  <a:gd name="connsiteY14" fmla="*/ 226313 h 240029"/>
                  <a:gd name="connsiteX15" fmla="*/ 76961 w 256794"/>
                  <a:gd name="connsiteY15" fmla="*/ 232409 h 240029"/>
                  <a:gd name="connsiteX16" fmla="*/ 92202 w 256794"/>
                  <a:gd name="connsiteY16" fmla="*/ 233933 h 240029"/>
                  <a:gd name="connsiteX17" fmla="*/ 92202 w 256794"/>
                  <a:gd name="connsiteY17" fmla="*/ 240029 h 240029"/>
                  <a:gd name="connsiteX18" fmla="*/ 0 w 256794"/>
                  <a:gd name="connsiteY18" fmla="*/ 240029 h 240029"/>
                  <a:gd name="connsiteX19" fmla="*/ 0 w 256794"/>
                  <a:gd name="connsiteY19" fmla="*/ 233933 h 240029"/>
                  <a:gd name="connsiteX20" fmla="*/ 24384 w 256794"/>
                  <a:gd name="connsiteY20" fmla="*/ 224789 h 240029"/>
                  <a:gd name="connsiteX21" fmla="*/ 57911 w 256794"/>
                  <a:gd name="connsiteY21" fmla="*/ 191261 h 240029"/>
                  <a:gd name="connsiteX22" fmla="*/ 105155 w 256794"/>
                  <a:gd name="connsiteY22" fmla="*/ 132588 h 240029"/>
                  <a:gd name="connsiteX23" fmla="*/ 44196 w 256794"/>
                  <a:gd name="connsiteY23" fmla="*/ 42671 h 240029"/>
                  <a:gd name="connsiteX24" fmla="*/ 26670 w 256794"/>
                  <a:gd name="connsiteY24" fmla="*/ 18288 h 240029"/>
                  <a:gd name="connsiteX25" fmla="*/ 17526 w 256794"/>
                  <a:gd name="connsiteY25" fmla="*/ 9905 h 240029"/>
                  <a:gd name="connsiteX26" fmla="*/ 4571 w 256794"/>
                  <a:gd name="connsiteY26" fmla="*/ 6095 h 240029"/>
                  <a:gd name="connsiteX27" fmla="*/ 4571 w 256794"/>
                  <a:gd name="connsiteY27" fmla="*/ 0 h 240029"/>
                  <a:gd name="connsiteX28" fmla="*/ 124205 w 256794"/>
                  <a:gd name="connsiteY28" fmla="*/ 0 h 240029"/>
                  <a:gd name="connsiteX29" fmla="*/ 124205 w 256794"/>
                  <a:gd name="connsiteY29" fmla="*/ 6095 h 240029"/>
                  <a:gd name="connsiteX30" fmla="*/ 118109 w 256794"/>
                  <a:gd name="connsiteY30" fmla="*/ 6095 h 240029"/>
                  <a:gd name="connsiteX31" fmla="*/ 103632 w 256794"/>
                  <a:gd name="connsiteY31" fmla="*/ 9905 h 240029"/>
                  <a:gd name="connsiteX32" fmla="*/ 99821 w 256794"/>
                  <a:gd name="connsiteY32" fmla="*/ 17526 h 240029"/>
                  <a:gd name="connsiteX33" fmla="*/ 100584 w 256794"/>
                  <a:gd name="connsiteY33" fmla="*/ 24383 h 240029"/>
                  <a:gd name="connsiteX34" fmla="*/ 112776 w 256794"/>
                  <a:gd name="connsiteY34" fmla="*/ 42671 h 240029"/>
                  <a:gd name="connsiteX35" fmla="*/ 142494 w 256794"/>
                  <a:gd name="connsiteY35" fmla="*/ 88391 h 240029"/>
                  <a:gd name="connsiteX36" fmla="*/ 168402 w 256794"/>
                  <a:gd name="connsiteY36" fmla="*/ 57150 h 240029"/>
                  <a:gd name="connsiteX37" fmla="*/ 187452 w 256794"/>
                  <a:gd name="connsiteY37" fmla="*/ 23621 h 240029"/>
                  <a:gd name="connsiteX38" fmla="*/ 185165 w 256794"/>
                  <a:gd name="connsiteY38" fmla="*/ 15239 h 240029"/>
                  <a:gd name="connsiteX39" fmla="*/ 176784 w 256794"/>
                  <a:gd name="connsiteY39" fmla="*/ 8382 h 240029"/>
                  <a:gd name="connsiteX40" fmla="*/ 160782 w 256794"/>
                  <a:gd name="connsiteY40" fmla="*/ 6095 h 240029"/>
                  <a:gd name="connsiteX41" fmla="*/ 160782 w 256794"/>
                  <a:gd name="connsiteY41" fmla="*/ 0 h 240029"/>
                  <a:gd name="connsiteX42" fmla="*/ 249173 w 256794"/>
                  <a:gd name="connsiteY42" fmla="*/ 0 h 240029"/>
                  <a:gd name="connsiteX43" fmla="*/ 249173 w 256794"/>
                  <a:gd name="connsiteY43" fmla="*/ 6095 h 240029"/>
                  <a:gd name="connsiteX44" fmla="*/ 232409 w 256794"/>
                  <a:gd name="connsiteY44" fmla="*/ 9144 h 240029"/>
                  <a:gd name="connsiteX45" fmla="*/ 218694 w 256794"/>
                  <a:gd name="connsiteY45" fmla="*/ 17526 h 240029"/>
                  <a:gd name="connsiteX46" fmla="*/ 195834 w 256794"/>
                  <a:gd name="connsiteY46" fmla="*/ 44195 h 240029"/>
                  <a:gd name="connsiteX47" fmla="*/ 150114 w 256794"/>
                  <a:gd name="connsiteY47" fmla="*/ 99059 h 24002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Lst>
                <a:rect l="l" t="t" r="r" b="b"/>
                <a:pathLst>
                  <a:path w="256794" h="240029">
                    <a:moveTo>
                      <a:pt x="150114" y="99059"/>
                    </a:moveTo>
                    <a:lnTo>
                      <a:pt x="216408" y="197357"/>
                    </a:lnTo>
                    <a:cubicBezTo>
                      <a:pt x="227838" y="214121"/>
                      <a:pt x="235458" y="224027"/>
                      <a:pt x="240029" y="227076"/>
                    </a:cubicBezTo>
                    <a:cubicBezTo>
                      <a:pt x="244602" y="230885"/>
                      <a:pt x="249935" y="233171"/>
                      <a:pt x="256794" y="233933"/>
                    </a:cubicBezTo>
                    <a:lnTo>
                      <a:pt x="256794" y="240029"/>
                    </a:lnTo>
                    <a:lnTo>
                      <a:pt x="139446" y="240029"/>
                    </a:lnTo>
                    <a:lnTo>
                      <a:pt x="139446" y="233933"/>
                    </a:lnTo>
                    <a:cubicBezTo>
                      <a:pt x="148590" y="233171"/>
                      <a:pt x="154685" y="231647"/>
                      <a:pt x="157734" y="229361"/>
                    </a:cubicBezTo>
                    <a:cubicBezTo>
                      <a:pt x="160782" y="227076"/>
                      <a:pt x="161544" y="224789"/>
                      <a:pt x="161544" y="221741"/>
                    </a:cubicBezTo>
                    <a:cubicBezTo>
                      <a:pt x="161544" y="219455"/>
                      <a:pt x="161544" y="217169"/>
                      <a:pt x="160782" y="215645"/>
                    </a:cubicBezTo>
                    <a:cubicBezTo>
                      <a:pt x="159258" y="212597"/>
                      <a:pt x="154685" y="205739"/>
                      <a:pt x="147828" y="195833"/>
                    </a:cubicBezTo>
                    <a:lnTo>
                      <a:pt x="112776" y="144017"/>
                    </a:lnTo>
                    <a:lnTo>
                      <a:pt x="76200" y="188976"/>
                    </a:lnTo>
                    <a:cubicBezTo>
                      <a:pt x="65532" y="202691"/>
                      <a:pt x="60197" y="211835"/>
                      <a:pt x="60197" y="216407"/>
                    </a:cubicBezTo>
                    <a:cubicBezTo>
                      <a:pt x="60197" y="220217"/>
                      <a:pt x="61721" y="223265"/>
                      <a:pt x="64008" y="226313"/>
                    </a:cubicBezTo>
                    <a:cubicBezTo>
                      <a:pt x="67055" y="229361"/>
                      <a:pt x="70865" y="231647"/>
                      <a:pt x="76961" y="232409"/>
                    </a:cubicBezTo>
                    <a:cubicBezTo>
                      <a:pt x="79247" y="233171"/>
                      <a:pt x="84582" y="233933"/>
                      <a:pt x="92202" y="233933"/>
                    </a:cubicBezTo>
                    <a:lnTo>
                      <a:pt x="92202" y="240029"/>
                    </a:lnTo>
                    <a:lnTo>
                      <a:pt x="0" y="240029"/>
                    </a:lnTo>
                    <a:lnTo>
                      <a:pt x="0" y="233933"/>
                    </a:lnTo>
                    <a:cubicBezTo>
                      <a:pt x="9905" y="232409"/>
                      <a:pt x="18288" y="229361"/>
                      <a:pt x="24384" y="224789"/>
                    </a:cubicBezTo>
                    <a:cubicBezTo>
                      <a:pt x="32765" y="219455"/>
                      <a:pt x="43434" y="208026"/>
                      <a:pt x="57911" y="191261"/>
                    </a:cubicBezTo>
                    <a:lnTo>
                      <a:pt x="105155" y="132588"/>
                    </a:lnTo>
                    <a:lnTo>
                      <a:pt x="44196" y="42671"/>
                    </a:lnTo>
                    <a:cubicBezTo>
                      <a:pt x="34290" y="28194"/>
                      <a:pt x="28194" y="19811"/>
                      <a:pt x="26670" y="18288"/>
                    </a:cubicBezTo>
                    <a:cubicBezTo>
                      <a:pt x="23621" y="14477"/>
                      <a:pt x="20573" y="11429"/>
                      <a:pt x="17526" y="9905"/>
                    </a:cubicBezTo>
                    <a:cubicBezTo>
                      <a:pt x="14478" y="8382"/>
                      <a:pt x="10667" y="6857"/>
                      <a:pt x="4571" y="6095"/>
                    </a:cubicBezTo>
                    <a:lnTo>
                      <a:pt x="4571" y="0"/>
                    </a:lnTo>
                    <a:lnTo>
                      <a:pt x="124205" y="0"/>
                    </a:lnTo>
                    <a:lnTo>
                      <a:pt x="124205" y="6095"/>
                    </a:lnTo>
                    <a:lnTo>
                      <a:pt x="118109" y="6095"/>
                    </a:lnTo>
                    <a:cubicBezTo>
                      <a:pt x="111252" y="6095"/>
                      <a:pt x="106679" y="7619"/>
                      <a:pt x="103632" y="9905"/>
                    </a:cubicBezTo>
                    <a:cubicBezTo>
                      <a:pt x="101346" y="11429"/>
                      <a:pt x="99821" y="14477"/>
                      <a:pt x="99821" y="17526"/>
                    </a:cubicBezTo>
                    <a:cubicBezTo>
                      <a:pt x="99821" y="20573"/>
                      <a:pt x="99821" y="22859"/>
                      <a:pt x="100584" y="24383"/>
                    </a:cubicBezTo>
                    <a:lnTo>
                      <a:pt x="112776" y="42671"/>
                    </a:lnTo>
                    <a:lnTo>
                      <a:pt x="142494" y="88391"/>
                    </a:lnTo>
                    <a:lnTo>
                      <a:pt x="168402" y="57150"/>
                    </a:lnTo>
                    <a:cubicBezTo>
                      <a:pt x="181355" y="41147"/>
                      <a:pt x="187452" y="30479"/>
                      <a:pt x="187452" y="23621"/>
                    </a:cubicBezTo>
                    <a:cubicBezTo>
                      <a:pt x="187452" y="20573"/>
                      <a:pt x="186690" y="17526"/>
                      <a:pt x="185165" y="15239"/>
                    </a:cubicBezTo>
                    <a:cubicBezTo>
                      <a:pt x="182879" y="12191"/>
                      <a:pt x="180594" y="9905"/>
                      <a:pt x="176784" y="8382"/>
                    </a:cubicBezTo>
                    <a:cubicBezTo>
                      <a:pt x="173735" y="6857"/>
                      <a:pt x="168402" y="6095"/>
                      <a:pt x="160782" y="6095"/>
                    </a:cubicBezTo>
                    <a:lnTo>
                      <a:pt x="160782" y="0"/>
                    </a:lnTo>
                    <a:lnTo>
                      <a:pt x="249173" y="0"/>
                    </a:lnTo>
                    <a:lnTo>
                      <a:pt x="249173" y="6095"/>
                    </a:lnTo>
                    <a:cubicBezTo>
                      <a:pt x="242315" y="6095"/>
                      <a:pt x="236982" y="7619"/>
                      <a:pt x="232409" y="9144"/>
                    </a:cubicBezTo>
                    <a:cubicBezTo>
                      <a:pt x="228600" y="10667"/>
                      <a:pt x="224028" y="13715"/>
                      <a:pt x="218694" y="17526"/>
                    </a:cubicBezTo>
                    <a:cubicBezTo>
                      <a:pt x="215646" y="20573"/>
                      <a:pt x="208026" y="29717"/>
                      <a:pt x="195834" y="44195"/>
                    </a:cubicBezTo>
                    <a:lnTo>
                      <a:pt x="150114" y="99059"/>
                    </a:ln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20" name="Freeform 3"/>
              <p:cNvSpPr/>
              <p:nvPr/>
            </p:nvSpPr>
            <p:spPr>
              <a:xfrm>
                <a:off x="3664343" y="3737609"/>
                <a:ext cx="36576" cy="463296"/>
              </a:xfrm>
              <a:custGeom>
                <a:avLst/>
                <a:gdLst>
                  <a:gd name="connsiteX0" fmla="*/ 36576 w 36576"/>
                  <a:gd name="connsiteY0" fmla="*/ 18288 h 463296"/>
                  <a:gd name="connsiteX1" fmla="*/ 36576 w 36576"/>
                  <a:gd name="connsiteY1" fmla="*/ 445008 h 463296"/>
                  <a:gd name="connsiteX2" fmla="*/ 18288 w 36576"/>
                  <a:gd name="connsiteY2" fmla="*/ 463296 h 463296"/>
                  <a:gd name="connsiteX3" fmla="*/ 0 w 36576"/>
                  <a:gd name="connsiteY3" fmla="*/ 445008 h 463296"/>
                  <a:gd name="connsiteX4" fmla="*/ 0 w 36576"/>
                  <a:gd name="connsiteY4" fmla="*/ 18288 h 463296"/>
                  <a:gd name="connsiteX5" fmla="*/ 18288 w 36576"/>
                  <a:gd name="connsiteY5" fmla="*/ 0 h 463296"/>
                  <a:gd name="connsiteX6" fmla="*/ 36576 w 36576"/>
                  <a:gd name="connsiteY6" fmla="*/ 18288 h 4632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6576" h="463296">
                    <a:moveTo>
                      <a:pt x="36576" y="18288"/>
                    </a:moveTo>
                    <a:lnTo>
                      <a:pt x="36576" y="445008"/>
                    </a:lnTo>
                    <a:cubicBezTo>
                      <a:pt x="36576" y="454914"/>
                      <a:pt x="28955" y="463296"/>
                      <a:pt x="18288" y="463296"/>
                    </a:cubicBezTo>
                    <a:cubicBezTo>
                      <a:pt x="8382" y="463296"/>
                      <a:pt x="0" y="454914"/>
                      <a:pt x="0" y="445008"/>
                    </a:cubicBezTo>
                    <a:lnTo>
                      <a:pt x="0" y="18288"/>
                    </a:lnTo>
                    <a:cubicBezTo>
                      <a:pt x="0" y="8382"/>
                      <a:pt x="8382" y="0"/>
                      <a:pt x="18288" y="0"/>
                    </a:cubicBezTo>
                    <a:cubicBezTo>
                      <a:pt x="28955" y="0"/>
                      <a:pt x="36576" y="8382"/>
                      <a:pt x="36576" y="18288"/>
                    </a:cubicBez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21" name="Freeform 3"/>
              <p:cNvSpPr/>
              <p:nvPr/>
            </p:nvSpPr>
            <p:spPr>
              <a:xfrm>
                <a:off x="3272675" y="3751326"/>
                <a:ext cx="207264" cy="597408"/>
              </a:xfrm>
              <a:custGeom>
                <a:avLst/>
                <a:gdLst>
                  <a:gd name="connsiteX0" fmla="*/ 198119 w 207264"/>
                  <a:gd name="connsiteY0" fmla="*/ 24383 h 597408"/>
                  <a:gd name="connsiteX1" fmla="*/ 187451 w 207264"/>
                  <a:gd name="connsiteY1" fmla="*/ 26670 h 597408"/>
                  <a:gd name="connsiteX2" fmla="*/ 188213 w 207264"/>
                  <a:gd name="connsiteY2" fmla="*/ 26670 h 597408"/>
                  <a:gd name="connsiteX3" fmla="*/ 178307 w 207264"/>
                  <a:gd name="connsiteY3" fmla="*/ 29717 h 597408"/>
                  <a:gd name="connsiteX4" fmla="*/ 179069 w 207264"/>
                  <a:gd name="connsiteY4" fmla="*/ 28955 h 597408"/>
                  <a:gd name="connsiteX5" fmla="*/ 169163 w 207264"/>
                  <a:gd name="connsiteY5" fmla="*/ 32765 h 597408"/>
                  <a:gd name="connsiteX6" fmla="*/ 169926 w 207264"/>
                  <a:gd name="connsiteY6" fmla="*/ 32765 h 597408"/>
                  <a:gd name="connsiteX7" fmla="*/ 160019 w 207264"/>
                  <a:gd name="connsiteY7" fmla="*/ 36576 h 597408"/>
                  <a:gd name="connsiteX8" fmla="*/ 160782 w 207264"/>
                  <a:gd name="connsiteY8" fmla="*/ 36576 h 597408"/>
                  <a:gd name="connsiteX9" fmla="*/ 150876 w 207264"/>
                  <a:gd name="connsiteY9" fmla="*/ 41909 h 597408"/>
                  <a:gd name="connsiteX10" fmla="*/ 151638 w 207264"/>
                  <a:gd name="connsiteY10" fmla="*/ 41147 h 597408"/>
                  <a:gd name="connsiteX11" fmla="*/ 142494 w 207264"/>
                  <a:gd name="connsiteY11" fmla="*/ 47244 h 597408"/>
                  <a:gd name="connsiteX12" fmla="*/ 143255 w 207264"/>
                  <a:gd name="connsiteY12" fmla="*/ 46482 h 597408"/>
                  <a:gd name="connsiteX13" fmla="*/ 134111 w 207264"/>
                  <a:gd name="connsiteY13" fmla="*/ 53339 h 597408"/>
                  <a:gd name="connsiteX14" fmla="*/ 134873 w 207264"/>
                  <a:gd name="connsiteY14" fmla="*/ 52577 h 597408"/>
                  <a:gd name="connsiteX15" fmla="*/ 125729 w 207264"/>
                  <a:gd name="connsiteY15" fmla="*/ 59435 h 597408"/>
                  <a:gd name="connsiteX16" fmla="*/ 126491 w 207264"/>
                  <a:gd name="connsiteY16" fmla="*/ 59435 h 597408"/>
                  <a:gd name="connsiteX17" fmla="*/ 118109 w 207264"/>
                  <a:gd name="connsiteY17" fmla="*/ 67055 h 597408"/>
                  <a:gd name="connsiteX18" fmla="*/ 118109 w 207264"/>
                  <a:gd name="connsiteY18" fmla="*/ 66294 h 597408"/>
                  <a:gd name="connsiteX19" fmla="*/ 109727 w 207264"/>
                  <a:gd name="connsiteY19" fmla="*/ 74676 h 597408"/>
                  <a:gd name="connsiteX20" fmla="*/ 110489 w 207264"/>
                  <a:gd name="connsiteY20" fmla="*/ 74676 h 597408"/>
                  <a:gd name="connsiteX21" fmla="*/ 102107 w 207264"/>
                  <a:gd name="connsiteY21" fmla="*/ 83058 h 597408"/>
                  <a:gd name="connsiteX22" fmla="*/ 102869 w 207264"/>
                  <a:gd name="connsiteY22" fmla="*/ 83058 h 597408"/>
                  <a:gd name="connsiteX23" fmla="*/ 95250 w 207264"/>
                  <a:gd name="connsiteY23" fmla="*/ 92202 h 597408"/>
                  <a:gd name="connsiteX24" fmla="*/ 88391 w 207264"/>
                  <a:gd name="connsiteY24" fmla="*/ 102108 h 597408"/>
                  <a:gd name="connsiteX25" fmla="*/ 88391 w 207264"/>
                  <a:gd name="connsiteY25" fmla="*/ 101345 h 597408"/>
                  <a:gd name="connsiteX26" fmla="*/ 74676 w 207264"/>
                  <a:gd name="connsiteY26" fmla="*/ 122682 h 597408"/>
                  <a:gd name="connsiteX27" fmla="*/ 75438 w 207264"/>
                  <a:gd name="connsiteY27" fmla="*/ 122682 h 597408"/>
                  <a:gd name="connsiteX28" fmla="*/ 69341 w 207264"/>
                  <a:gd name="connsiteY28" fmla="*/ 134111 h 597408"/>
                  <a:gd name="connsiteX29" fmla="*/ 69341 w 207264"/>
                  <a:gd name="connsiteY29" fmla="*/ 133350 h 597408"/>
                  <a:gd name="connsiteX30" fmla="*/ 63245 w 207264"/>
                  <a:gd name="connsiteY30" fmla="*/ 145541 h 597408"/>
                  <a:gd name="connsiteX31" fmla="*/ 63245 w 207264"/>
                  <a:gd name="connsiteY31" fmla="*/ 144779 h 597408"/>
                  <a:gd name="connsiteX32" fmla="*/ 57911 w 207264"/>
                  <a:gd name="connsiteY32" fmla="*/ 157733 h 597408"/>
                  <a:gd name="connsiteX33" fmla="*/ 57911 w 207264"/>
                  <a:gd name="connsiteY33" fmla="*/ 156971 h 597408"/>
                  <a:gd name="connsiteX34" fmla="*/ 52577 w 207264"/>
                  <a:gd name="connsiteY34" fmla="*/ 169926 h 597408"/>
                  <a:gd name="connsiteX35" fmla="*/ 48005 w 207264"/>
                  <a:gd name="connsiteY35" fmla="*/ 182879 h 597408"/>
                  <a:gd name="connsiteX36" fmla="*/ 48005 w 207264"/>
                  <a:gd name="connsiteY36" fmla="*/ 182117 h 597408"/>
                  <a:gd name="connsiteX37" fmla="*/ 43433 w 207264"/>
                  <a:gd name="connsiteY37" fmla="*/ 195833 h 597408"/>
                  <a:gd name="connsiteX38" fmla="*/ 44195 w 207264"/>
                  <a:gd name="connsiteY38" fmla="*/ 195833 h 597408"/>
                  <a:gd name="connsiteX39" fmla="*/ 39623 w 207264"/>
                  <a:gd name="connsiteY39" fmla="*/ 209550 h 597408"/>
                  <a:gd name="connsiteX40" fmla="*/ 40385 w 207264"/>
                  <a:gd name="connsiteY40" fmla="*/ 209550 h 597408"/>
                  <a:gd name="connsiteX41" fmla="*/ 36576 w 207264"/>
                  <a:gd name="connsiteY41" fmla="*/ 223265 h 597408"/>
                  <a:gd name="connsiteX42" fmla="*/ 33527 w 207264"/>
                  <a:gd name="connsiteY42" fmla="*/ 237744 h 597408"/>
                  <a:gd name="connsiteX43" fmla="*/ 33527 w 207264"/>
                  <a:gd name="connsiteY43" fmla="*/ 236982 h 597408"/>
                  <a:gd name="connsiteX44" fmla="*/ 30479 w 207264"/>
                  <a:gd name="connsiteY44" fmla="*/ 252221 h 597408"/>
                  <a:gd name="connsiteX45" fmla="*/ 31241 w 207264"/>
                  <a:gd name="connsiteY45" fmla="*/ 251459 h 597408"/>
                  <a:gd name="connsiteX46" fmla="*/ 26669 w 207264"/>
                  <a:gd name="connsiteY46" fmla="*/ 281939 h 597408"/>
                  <a:gd name="connsiteX47" fmla="*/ 25907 w 207264"/>
                  <a:gd name="connsiteY47" fmla="*/ 297179 h 597408"/>
                  <a:gd name="connsiteX48" fmla="*/ 25907 w 207264"/>
                  <a:gd name="connsiteY48" fmla="*/ 296417 h 597408"/>
                  <a:gd name="connsiteX49" fmla="*/ 25145 w 207264"/>
                  <a:gd name="connsiteY49" fmla="*/ 312420 h 597408"/>
                  <a:gd name="connsiteX50" fmla="*/ 25145 w 207264"/>
                  <a:gd name="connsiteY50" fmla="*/ 328421 h 597408"/>
                  <a:gd name="connsiteX51" fmla="*/ 25145 w 207264"/>
                  <a:gd name="connsiteY51" fmla="*/ 327659 h 597408"/>
                  <a:gd name="connsiteX52" fmla="*/ 25145 w 207264"/>
                  <a:gd name="connsiteY52" fmla="*/ 343661 h 597408"/>
                  <a:gd name="connsiteX53" fmla="*/ 25907 w 207264"/>
                  <a:gd name="connsiteY53" fmla="*/ 359664 h 597408"/>
                  <a:gd name="connsiteX54" fmla="*/ 25907 w 207264"/>
                  <a:gd name="connsiteY54" fmla="*/ 358902 h 597408"/>
                  <a:gd name="connsiteX55" fmla="*/ 27432 w 207264"/>
                  <a:gd name="connsiteY55" fmla="*/ 376427 h 597408"/>
                  <a:gd name="connsiteX56" fmla="*/ 27432 w 207264"/>
                  <a:gd name="connsiteY56" fmla="*/ 375665 h 597408"/>
                  <a:gd name="connsiteX57" fmla="*/ 29717 w 207264"/>
                  <a:gd name="connsiteY57" fmla="*/ 392429 h 597408"/>
                  <a:gd name="connsiteX58" fmla="*/ 28955 w 207264"/>
                  <a:gd name="connsiteY58" fmla="*/ 391667 h 597408"/>
                  <a:gd name="connsiteX59" fmla="*/ 32003 w 207264"/>
                  <a:gd name="connsiteY59" fmla="*/ 408432 h 597408"/>
                  <a:gd name="connsiteX60" fmla="*/ 32003 w 207264"/>
                  <a:gd name="connsiteY60" fmla="*/ 407670 h 597408"/>
                  <a:gd name="connsiteX61" fmla="*/ 35051 w 207264"/>
                  <a:gd name="connsiteY61" fmla="*/ 424433 h 597408"/>
                  <a:gd name="connsiteX62" fmla="*/ 35051 w 207264"/>
                  <a:gd name="connsiteY62" fmla="*/ 423671 h 597408"/>
                  <a:gd name="connsiteX63" fmla="*/ 38861 w 207264"/>
                  <a:gd name="connsiteY63" fmla="*/ 439673 h 597408"/>
                  <a:gd name="connsiteX64" fmla="*/ 42671 w 207264"/>
                  <a:gd name="connsiteY64" fmla="*/ 454914 h 597408"/>
                  <a:gd name="connsiteX65" fmla="*/ 47244 w 207264"/>
                  <a:gd name="connsiteY65" fmla="*/ 470153 h 597408"/>
                  <a:gd name="connsiteX66" fmla="*/ 47244 w 207264"/>
                  <a:gd name="connsiteY66" fmla="*/ 469391 h 597408"/>
                  <a:gd name="connsiteX67" fmla="*/ 52577 w 207264"/>
                  <a:gd name="connsiteY67" fmla="*/ 484632 h 597408"/>
                  <a:gd name="connsiteX68" fmla="*/ 52577 w 207264"/>
                  <a:gd name="connsiteY68" fmla="*/ 483870 h 597408"/>
                  <a:gd name="connsiteX69" fmla="*/ 58673 w 207264"/>
                  <a:gd name="connsiteY69" fmla="*/ 498347 h 597408"/>
                  <a:gd name="connsiteX70" fmla="*/ 57911 w 207264"/>
                  <a:gd name="connsiteY70" fmla="*/ 497585 h 597408"/>
                  <a:gd name="connsiteX71" fmla="*/ 64769 w 207264"/>
                  <a:gd name="connsiteY71" fmla="*/ 512064 h 597408"/>
                  <a:gd name="connsiteX72" fmla="*/ 64007 w 207264"/>
                  <a:gd name="connsiteY72" fmla="*/ 511302 h 597408"/>
                  <a:gd name="connsiteX73" fmla="*/ 77723 w 207264"/>
                  <a:gd name="connsiteY73" fmla="*/ 537209 h 597408"/>
                  <a:gd name="connsiteX74" fmla="*/ 77723 w 207264"/>
                  <a:gd name="connsiteY74" fmla="*/ 536447 h 597408"/>
                  <a:gd name="connsiteX75" fmla="*/ 85344 w 207264"/>
                  <a:gd name="connsiteY75" fmla="*/ 548639 h 597408"/>
                  <a:gd name="connsiteX76" fmla="*/ 85344 w 207264"/>
                  <a:gd name="connsiteY76" fmla="*/ 547877 h 597408"/>
                  <a:gd name="connsiteX77" fmla="*/ 92963 w 207264"/>
                  <a:gd name="connsiteY77" fmla="*/ 559308 h 597408"/>
                  <a:gd name="connsiteX78" fmla="*/ 101345 w 207264"/>
                  <a:gd name="connsiteY78" fmla="*/ 569976 h 597408"/>
                  <a:gd name="connsiteX79" fmla="*/ 100583 w 207264"/>
                  <a:gd name="connsiteY79" fmla="*/ 569214 h 597408"/>
                  <a:gd name="connsiteX80" fmla="*/ 109727 w 207264"/>
                  <a:gd name="connsiteY80" fmla="*/ 579882 h 597408"/>
                  <a:gd name="connsiteX81" fmla="*/ 108203 w 207264"/>
                  <a:gd name="connsiteY81" fmla="*/ 597408 h 597408"/>
                  <a:gd name="connsiteX82" fmla="*/ 90677 w 207264"/>
                  <a:gd name="connsiteY82" fmla="*/ 595883 h 597408"/>
                  <a:gd name="connsiteX83" fmla="*/ 761 w 207264"/>
                  <a:gd name="connsiteY83" fmla="*/ 344423 h 597408"/>
                  <a:gd name="connsiteX84" fmla="*/ 0 w 207264"/>
                  <a:gd name="connsiteY84" fmla="*/ 344423 h 597408"/>
                  <a:gd name="connsiteX85" fmla="*/ 3809 w 207264"/>
                  <a:gd name="connsiteY85" fmla="*/ 263652 h 597408"/>
                  <a:gd name="connsiteX86" fmla="*/ 4571 w 207264"/>
                  <a:gd name="connsiteY86" fmla="*/ 263652 h 597408"/>
                  <a:gd name="connsiteX87" fmla="*/ 24383 w 207264"/>
                  <a:gd name="connsiteY87" fmla="*/ 174497 h 597408"/>
                  <a:gd name="connsiteX88" fmla="*/ 25145 w 207264"/>
                  <a:gd name="connsiteY88" fmla="*/ 174497 h 597408"/>
                  <a:gd name="connsiteX89" fmla="*/ 67817 w 207264"/>
                  <a:gd name="connsiteY89" fmla="*/ 87629 h 597408"/>
                  <a:gd name="connsiteX90" fmla="*/ 68579 w 207264"/>
                  <a:gd name="connsiteY90" fmla="*/ 87629 h 597408"/>
                  <a:gd name="connsiteX91" fmla="*/ 75438 w 207264"/>
                  <a:gd name="connsiteY91" fmla="*/ 76961 h 597408"/>
                  <a:gd name="connsiteX92" fmla="*/ 76200 w 207264"/>
                  <a:gd name="connsiteY92" fmla="*/ 76961 h 597408"/>
                  <a:gd name="connsiteX93" fmla="*/ 83819 w 207264"/>
                  <a:gd name="connsiteY93" fmla="*/ 67055 h 597408"/>
                  <a:gd name="connsiteX94" fmla="*/ 92201 w 207264"/>
                  <a:gd name="connsiteY94" fmla="*/ 57911 h 597408"/>
                  <a:gd name="connsiteX95" fmla="*/ 92201 w 207264"/>
                  <a:gd name="connsiteY95" fmla="*/ 57150 h 597408"/>
                  <a:gd name="connsiteX96" fmla="*/ 100583 w 207264"/>
                  <a:gd name="connsiteY96" fmla="*/ 48767 h 597408"/>
                  <a:gd name="connsiteX97" fmla="*/ 101345 w 207264"/>
                  <a:gd name="connsiteY97" fmla="*/ 48767 h 597408"/>
                  <a:gd name="connsiteX98" fmla="*/ 109727 w 207264"/>
                  <a:gd name="connsiteY98" fmla="*/ 41147 h 597408"/>
                  <a:gd name="connsiteX99" fmla="*/ 110489 w 207264"/>
                  <a:gd name="connsiteY99" fmla="*/ 40385 h 597408"/>
                  <a:gd name="connsiteX100" fmla="*/ 118871 w 207264"/>
                  <a:gd name="connsiteY100" fmla="*/ 33527 h 597408"/>
                  <a:gd name="connsiteX101" fmla="*/ 119633 w 207264"/>
                  <a:gd name="connsiteY101" fmla="*/ 32765 h 597408"/>
                  <a:gd name="connsiteX102" fmla="*/ 128777 w 207264"/>
                  <a:gd name="connsiteY102" fmla="*/ 26670 h 597408"/>
                  <a:gd name="connsiteX103" fmla="*/ 192785 w 207264"/>
                  <a:gd name="connsiteY103" fmla="*/ 0 h 597408"/>
                  <a:gd name="connsiteX104" fmla="*/ 207263 w 207264"/>
                  <a:gd name="connsiteY104" fmla="*/ 9905 h 597408"/>
                  <a:gd name="connsiteX105" fmla="*/ 198119 w 207264"/>
                  <a:gd name="connsiteY105" fmla="*/ 24383 h 59740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Lst>
                <a:rect l="l" t="t" r="r" b="b"/>
                <a:pathLst>
                  <a:path w="207264" h="597408">
                    <a:moveTo>
                      <a:pt x="198119" y="24383"/>
                    </a:moveTo>
                    <a:lnTo>
                      <a:pt x="187451" y="26670"/>
                    </a:lnTo>
                    <a:lnTo>
                      <a:pt x="188213" y="26670"/>
                    </a:lnTo>
                    <a:lnTo>
                      <a:pt x="178307" y="29717"/>
                    </a:lnTo>
                    <a:lnTo>
                      <a:pt x="179069" y="28955"/>
                    </a:lnTo>
                    <a:lnTo>
                      <a:pt x="169163" y="32765"/>
                    </a:lnTo>
                    <a:lnTo>
                      <a:pt x="169926" y="32765"/>
                    </a:lnTo>
                    <a:lnTo>
                      <a:pt x="160019" y="36576"/>
                    </a:lnTo>
                    <a:lnTo>
                      <a:pt x="160782" y="36576"/>
                    </a:lnTo>
                    <a:lnTo>
                      <a:pt x="150876" y="41909"/>
                    </a:lnTo>
                    <a:lnTo>
                      <a:pt x="151638" y="41147"/>
                    </a:lnTo>
                    <a:lnTo>
                      <a:pt x="142494" y="47244"/>
                    </a:lnTo>
                    <a:lnTo>
                      <a:pt x="143255" y="46482"/>
                    </a:lnTo>
                    <a:lnTo>
                      <a:pt x="134111" y="53339"/>
                    </a:lnTo>
                    <a:lnTo>
                      <a:pt x="134873" y="52577"/>
                    </a:lnTo>
                    <a:lnTo>
                      <a:pt x="125729" y="59435"/>
                    </a:lnTo>
                    <a:lnTo>
                      <a:pt x="126491" y="59435"/>
                    </a:lnTo>
                    <a:lnTo>
                      <a:pt x="118109" y="67055"/>
                    </a:lnTo>
                    <a:lnTo>
                      <a:pt x="118109" y="66294"/>
                    </a:lnTo>
                    <a:lnTo>
                      <a:pt x="109727" y="74676"/>
                    </a:lnTo>
                    <a:lnTo>
                      <a:pt x="110489" y="74676"/>
                    </a:lnTo>
                    <a:lnTo>
                      <a:pt x="102107" y="83058"/>
                    </a:lnTo>
                    <a:lnTo>
                      <a:pt x="102869" y="83058"/>
                    </a:lnTo>
                    <a:lnTo>
                      <a:pt x="95250" y="92202"/>
                    </a:lnTo>
                    <a:lnTo>
                      <a:pt x="88391" y="102108"/>
                    </a:lnTo>
                    <a:lnTo>
                      <a:pt x="88391" y="101345"/>
                    </a:lnTo>
                    <a:lnTo>
                      <a:pt x="74676" y="122682"/>
                    </a:lnTo>
                    <a:lnTo>
                      <a:pt x="75438" y="122682"/>
                    </a:lnTo>
                    <a:lnTo>
                      <a:pt x="69341" y="134111"/>
                    </a:lnTo>
                    <a:lnTo>
                      <a:pt x="69341" y="133350"/>
                    </a:lnTo>
                    <a:lnTo>
                      <a:pt x="63245" y="145541"/>
                    </a:lnTo>
                    <a:lnTo>
                      <a:pt x="63245" y="144779"/>
                    </a:lnTo>
                    <a:lnTo>
                      <a:pt x="57911" y="157733"/>
                    </a:lnTo>
                    <a:lnTo>
                      <a:pt x="57911" y="156971"/>
                    </a:lnTo>
                    <a:lnTo>
                      <a:pt x="52577" y="169926"/>
                    </a:lnTo>
                    <a:lnTo>
                      <a:pt x="48005" y="182879"/>
                    </a:lnTo>
                    <a:lnTo>
                      <a:pt x="48005" y="182117"/>
                    </a:lnTo>
                    <a:lnTo>
                      <a:pt x="43433" y="195833"/>
                    </a:lnTo>
                    <a:lnTo>
                      <a:pt x="44195" y="195833"/>
                    </a:lnTo>
                    <a:lnTo>
                      <a:pt x="39623" y="209550"/>
                    </a:lnTo>
                    <a:lnTo>
                      <a:pt x="40385" y="209550"/>
                    </a:lnTo>
                    <a:lnTo>
                      <a:pt x="36576" y="223265"/>
                    </a:lnTo>
                    <a:lnTo>
                      <a:pt x="33527" y="237744"/>
                    </a:lnTo>
                    <a:lnTo>
                      <a:pt x="33527" y="236982"/>
                    </a:lnTo>
                    <a:lnTo>
                      <a:pt x="30479" y="252221"/>
                    </a:lnTo>
                    <a:lnTo>
                      <a:pt x="31241" y="251459"/>
                    </a:lnTo>
                    <a:lnTo>
                      <a:pt x="26669" y="281939"/>
                    </a:lnTo>
                    <a:lnTo>
                      <a:pt x="25907" y="297179"/>
                    </a:lnTo>
                    <a:lnTo>
                      <a:pt x="25907" y="296417"/>
                    </a:lnTo>
                    <a:lnTo>
                      <a:pt x="25145" y="312420"/>
                    </a:lnTo>
                    <a:lnTo>
                      <a:pt x="25145" y="328421"/>
                    </a:lnTo>
                    <a:lnTo>
                      <a:pt x="25145" y="327659"/>
                    </a:lnTo>
                    <a:lnTo>
                      <a:pt x="25145" y="343661"/>
                    </a:lnTo>
                    <a:lnTo>
                      <a:pt x="25907" y="359664"/>
                    </a:lnTo>
                    <a:lnTo>
                      <a:pt x="25907" y="358902"/>
                    </a:lnTo>
                    <a:lnTo>
                      <a:pt x="27432" y="376427"/>
                    </a:lnTo>
                    <a:lnTo>
                      <a:pt x="27432" y="375665"/>
                    </a:lnTo>
                    <a:lnTo>
                      <a:pt x="29717" y="392429"/>
                    </a:lnTo>
                    <a:lnTo>
                      <a:pt x="28955" y="391667"/>
                    </a:lnTo>
                    <a:lnTo>
                      <a:pt x="32003" y="408432"/>
                    </a:lnTo>
                    <a:lnTo>
                      <a:pt x="32003" y="407670"/>
                    </a:lnTo>
                    <a:lnTo>
                      <a:pt x="35051" y="424433"/>
                    </a:lnTo>
                    <a:lnTo>
                      <a:pt x="35051" y="423671"/>
                    </a:lnTo>
                    <a:lnTo>
                      <a:pt x="38861" y="439673"/>
                    </a:lnTo>
                    <a:lnTo>
                      <a:pt x="42671" y="454914"/>
                    </a:lnTo>
                    <a:lnTo>
                      <a:pt x="47244" y="470153"/>
                    </a:lnTo>
                    <a:lnTo>
                      <a:pt x="47244" y="469391"/>
                    </a:lnTo>
                    <a:lnTo>
                      <a:pt x="52577" y="484632"/>
                    </a:lnTo>
                    <a:lnTo>
                      <a:pt x="52577" y="483870"/>
                    </a:lnTo>
                    <a:lnTo>
                      <a:pt x="58673" y="498347"/>
                    </a:lnTo>
                    <a:lnTo>
                      <a:pt x="57911" y="497585"/>
                    </a:lnTo>
                    <a:lnTo>
                      <a:pt x="64769" y="512064"/>
                    </a:lnTo>
                    <a:lnTo>
                      <a:pt x="64007" y="511302"/>
                    </a:lnTo>
                    <a:lnTo>
                      <a:pt x="77723" y="537209"/>
                    </a:lnTo>
                    <a:lnTo>
                      <a:pt x="77723" y="536447"/>
                    </a:lnTo>
                    <a:lnTo>
                      <a:pt x="85344" y="548639"/>
                    </a:lnTo>
                    <a:lnTo>
                      <a:pt x="85344" y="547877"/>
                    </a:lnTo>
                    <a:lnTo>
                      <a:pt x="92963" y="559308"/>
                    </a:lnTo>
                    <a:lnTo>
                      <a:pt x="101345" y="569976"/>
                    </a:lnTo>
                    <a:lnTo>
                      <a:pt x="100583" y="569214"/>
                    </a:lnTo>
                    <a:lnTo>
                      <a:pt x="109727" y="579882"/>
                    </a:lnTo>
                    <a:cubicBezTo>
                      <a:pt x="114300" y="584453"/>
                      <a:pt x="113538" y="592835"/>
                      <a:pt x="108203" y="597408"/>
                    </a:cubicBezTo>
                    <a:cubicBezTo>
                      <a:pt x="102869" y="601217"/>
                      <a:pt x="95250" y="601217"/>
                      <a:pt x="90677" y="595883"/>
                    </a:cubicBezTo>
                    <a:cubicBezTo>
                      <a:pt x="30111" y="527443"/>
                      <a:pt x="3606" y="434568"/>
                      <a:pt x="761" y="344423"/>
                    </a:cubicBezTo>
                    <a:lnTo>
                      <a:pt x="0" y="344423"/>
                    </a:lnTo>
                    <a:cubicBezTo>
                      <a:pt x="-495" y="315683"/>
                      <a:pt x="342" y="292087"/>
                      <a:pt x="3809" y="263652"/>
                    </a:cubicBezTo>
                    <a:lnTo>
                      <a:pt x="4571" y="263652"/>
                    </a:lnTo>
                    <a:cubicBezTo>
                      <a:pt x="6870" y="233108"/>
                      <a:pt x="15608" y="203504"/>
                      <a:pt x="24383" y="174497"/>
                    </a:cubicBezTo>
                    <a:lnTo>
                      <a:pt x="25145" y="174497"/>
                    </a:lnTo>
                    <a:cubicBezTo>
                      <a:pt x="34709" y="143421"/>
                      <a:pt x="50164" y="114630"/>
                      <a:pt x="67817" y="87629"/>
                    </a:cubicBezTo>
                    <a:lnTo>
                      <a:pt x="68579" y="87629"/>
                    </a:lnTo>
                    <a:lnTo>
                      <a:pt x="75438" y="76961"/>
                    </a:lnTo>
                    <a:lnTo>
                      <a:pt x="76200" y="76961"/>
                    </a:lnTo>
                    <a:lnTo>
                      <a:pt x="83819" y="67055"/>
                    </a:lnTo>
                    <a:lnTo>
                      <a:pt x="92201" y="57911"/>
                    </a:lnTo>
                    <a:lnTo>
                      <a:pt x="92201" y="57150"/>
                    </a:lnTo>
                    <a:lnTo>
                      <a:pt x="100583" y="48767"/>
                    </a:lnTo>
                    <a:lnTo>
                      <a:pt x="101345" y="48767"/>
                    </a:lnTo>
                    <a:lnTo>
                      <a:pt x="109727" y="41147"/>
                    </a:lnTo>
                    <a:lnTo>
                      <a:pt x="110489" y="40385"/>
                    </a:lnTo>
                    <a:lnTo>
                      <a:pt x="118871" y="33527"/>
                    </a:lnTo>
                    <a:lnTo>
                      <a:pt x="119633" y="32765"/>
                    </a:lnTo>
                    <a:lnTo>
                      <a:pt x="128777" y="26670"/>
                    </a:lnTo>
                    <a:cubicBezTo>
                      <a:pt x="147726" y="12928"/>
                      <a:pt x="170002" y="4940"/>
                      <a:pt x="192785" y="0"/>
                    </a:cubicBezTo>
                    <a:cubicBezTo>
                      <a:pt x="199644" y="-761"/>
                      <a:pt x="206501" y="3047"/>
                      <a:pt x="207263" y="9905"/>
                    </a:cubicBezTo>
                    <a:cubicBezTo>
                      <a:pt x="208788" y="16764"/>
                      <a:pt x="204215" y="23621"/>
                      <a:pt x="198119" y="24383"/>
                    </a:cubicBez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22" name="Freeform 3"/>
              <p:cNvSpPr/>
              <p:nvPr/>
            </p:nvSpPr>
            <p:spPr>
              <a:xfrm>
                <a:off x="3335159" y="4283964"/>
                <a:ext cx="205740" cy="101346"/>
              </a:xfrm>
              <a:custGeom>
                <a:avLst/>
                <a:gdLst>
                  <a:gd name="connsiteX0" fmla="*/ 205740 w 205740"/>
                  <a:gd name="connsiteY0" fmla="*/ 101345 h 101346"/>
                  <a:gd name="connsiteX1" fmla="*/ 0 w 205740"/>
                  <a:gd name="connsiteY1" fmla="*/ 96773 h 101346"/>
                  <a:gd name="connsiteX2" fmla="*/ 34290 w 205740"/>
                  <a:gd name="connsiteY2" fmla="*/ 62483 h 101346"/>
                  <a:gd name="connsiteX3" fmla="*/ 27432 w 205740"/>
                  <a:gd name="connsiteY3" fmla="*/ 0 h 101346"/>
                  <a:gd name="connsiteX4" fmla="*/ 205740 w 205740"/>
                  <a:gd name="connsiteY4" fmla="*/ 101345 h 10134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5740" h="101346">
                    <a:moveTo>
                      <a:pt x="205740" y="101345"/>
                    </a:moveTo>
                    <a:cubicBezTo>
                      <a:pt x="137172" y="99682"/>
                      <a:pt x="68491" y="98983"/>
                      <a:pt x="0" y="96773"/>
                    </a:cubicBezTo>
                    <a:cubicBezTo>
                      <a:pt x="12573" y="90004"/>
                      <a:pt x="26695" y="74739"/>
                      <a:pt x="34290" y="62483"/>
                    </a:cubicBezTo>
                    <a:cubicBezTo>
                      <a:pt x="43612" y="46913"/>
                      <a:pt x="35369" y="15963"/>
                      <a:pt x="27432" y="0"/>
                    </a:cubicBezTo>
                    <a:cubicBezTo>
                      <a:pt x="86906" y="33286"/>
                      <a:pt x="146558" y="67449"/>
                      <a:pt x="205740" y="101345"/>
                    </a:cubicBez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23" name="Freeform 3"/>
              <p:cNvSpPr/>
              <p:nvPr/>
            </p:nvSpPr>
            <p:spPr>
              <a:xfrm>
                <a:off x="3328301" y="4272534"/>
                <a:ext cx="224789" cy="124967"/>
              </a:xfrm>
              <a:custGeom>
                <a:avLst/>
                <a:gdLst>
                  <a:gd name="connsiteX0" fmla="*/ 212597 w 224789"/>
                  <a:gd name="connsiteY0" fmla="*/ 124967 h 124967"/>
                  <a:gd name="connsiteX1" fmla="*/ 25145 w 224789"/>
                  <a:gd name="connsiteY1" fmla="*/ 121157 h 124967"/>
                  <a:gd name="connsiteX2" fmla="*/ 25907 w 224789"/>
                  <a:gd name="connsiteY2" fmla="*/ 121157 h 124967"/>
                  <a:gd name="connsiteX3" fmla="*/ 8381 w 224789"/>
                  <a:gd name="connsiteY3" fmla="*/ 121157 h 124967"/>
                  <a:gd name="connsiteX4" fmla="*/ 6857 w 224789"/>
                  <a:gd name="connsiteY4" fmla="*/ 120395 h 124967"/>
                  <a:gd name="connsiteX5" fmla="*/ 7619 w 224789"/>
                  <a:gd name="connsiteY5" fmla="*/ 120395 h 124967"/>
                  <a:gd name="connsiteX6" fmla="*/ 3809 w 224789"/>
                  <a:gd name="connsiteY6" fmla="*/ 120395 h 124967"/>
                  <a:gd name="connsiteX7" fmla="*/ 6857 w 224789"/>
                  <a:gd name="connsiteY7" fmla="*/ 96011 h 124967"/>
                  <a:gd name="connsiteX8" fmla="*/ 0 w 224789"/>
                  <a:gd name="connsiteY8" fmla="*/ 98297 h 124967"/>
                  <a:gd name="connsiteX9" fmla="*/ 761 w 224789"/>
                  <a:gd name="connsiteY9" fmla="*/ 97535 h 124967"/>
                  <a:gd name="connsiteX10" fmla="*/ 3047 w 224789"/>
                  <a:gd name="connsiteY10" fmla="*/ 96011 h 124967"/>
                  <a:gd name="connsiteX11" fmla="*/ 2285 w 224789"/>
                  <a:gd name="connsiteY11" fmla="*/ 96773 h 124967"/>
                  <a:gd name="connsiteX12" fmla="*/ 4571 w 224789"/>
                  <a:gd name="connsiteY12" fmla="*/ 95250 h 124967"/>
                  <a:gd name="connsiteX13" fmla="*/ 6857 w 224789"/>
                  <a:gd name="connsiteY13" fmla="*/ 92963 h 124967"/>
                  <a:gd name="connsiteX14" fmla="*/ 9143 w 224789"/>
                  <a:gd name="connsiteY14" fmla="*/ 91439 h 124967"/>
                  <a:gd name="connsiteX15" fmla="*/ 12191 w 224789"/>
                  <a:gd name="connsiteY15" fmla="*/ 88391 h 124967"/>
                  <a:gd name="connsiteX16" fmla="*/ 12191 w 224789"/>
                  <a:gd name="connsiteY16" fmla="*/ 89153 h 124967"/>
                  <a:gd name="connsiteX17" fmla="*/ 21335 w 224789"/>
                  <a:gd name="connsiteY17" fmla="*/ 80009 h 124967"/>
                  <a:gd name="connsiteX18" fmla="*/ 20573 w 224789"/>
                  <a:gd name="connsiteY18" fmla="*/ 80771 h 124967"/>
                  <a:gd name="connsiteX19" fmla="*/ 26669 w 224789"/>
                  <a:gd name="connsiteY19" fmla="*/ 73913 h 124967"/>
                  <a:gd name="connsiteX20" fmla="*/ 25907 w 224789"/>
                  <a:gd name="connsiteY20" fmla="*/ 74675 h 124967"/>
                  <a:gd name="connsiteX21" fmla="*/ 28955 w 224789"/>
                  <a:gd name="connsiteY21" fmla="*/ 70865 h 124967"/>
                  <a:gd name="connsiteX22" fmla="*/ 28193 w 224789"/>
                  <a:gd name="connsiteY22" fmla="*/ 71627 h 124967"/>
                  <a:gd name="connsiteX23" fmla="*/ 30479 w 224789"/>
                  <a:gd name="connsiteY23" fmla="*/ 67817 h 124967"/>
                  <a:gd name="connsiteX24" fmla="*/ 30479 w 224789"/>
                  <a:gd name="connsiteY24" fmla="*/ 68579 h 124967"/>
                  <a:gd name="connsiteX25" fmla="*/ 32003 w 224789"/>
                  <a:gd name="connsiteY25" fmla="*/ 64769 h 124967"/>
                  <a:gd name="connsiteX26" fmla="*/ 31241 w 224789"/>
                  <a:gd name="connsiteY26" fmla="*/ 66294 h 124967"/>
                  <a:gd name="connsiteX27" fmla="*/ 32765 w 224789"/>
                  <a:gd name="connsiteY27" fmla="*/ 62483 h 124967"/>
                  <a:gd name="connsiteX28" fmla="*/ 32765 w 224789"/>
                  <a:gd name="connsiteY28" fmla="*/ 64007 h 124967"/>
                  <a:gd name="connsiteX29" fmla="*/ 33527 w 224789"/>
                  <a:gd name="connsiteY29" fmla="*/ 60197 h 124967"/>
                  <a:gd name="connsiteX30" fmla="*/ 32765 w 224789"/>
                  <a:gd name="connsiteY30" fmla="*/ 61721 h 124967"/>
                  <a:gd name="connsiteX31" fmla="*/ 33527 w 224789"/>
                  <a:gd name="connsiteY31" fmla="*/ 57150 h 124967"/>
                  <a:gd name="connsiteX32" fmla="*/ 33527 w 224789"/>
                  <a:gd name="connsiteY32" fmla="*/ 58673 h 124967"/>
                  <a:gd name="connsiteX33" fmla="*/ 33527 w 224789"/>
                  <a:gd name="connsiteY33" fmla="*/ 54101 h 124967"/>
                  <a:gd name="connsiteX34" fmla="*/ 33527 w 224789"/>
                  <a:gd name="connsiteY34" fmla="*/ 54863 h 124967"/>
                  <a:gd name="connsiteX35" fmla="*/ 32765 w 224789"/>
                  <a:gd name="connsiteY35" fmla="*/ 50291 h 124967"/>
                  <a:gd name="connsiteX36" fmla="*/ 33527 w 224789"/>
                  <a:gd name="connsiteY36" fmla="*/ 51053 h 124967"/>
                  <a:gd name="connsiteX37" fmla="*/ 32765 w 224789"/>
                  <a:gd name="connsiteY37" fmla="*/ 46481 h 124967"/>
                  <a:gd name="connsiteX38" fmla="*/ 32765 w 224789"/>
                  <a:gd name="connsiteY38" fmla="*/ 47244 h 124967"/>
                  <a:gd name="connsiteX39" fmla="*/ 32003 w 224789"/>
                  <a:gd name="connsiteY39" fmla="*/ 41909 h 124967"/>
                  <a:gd name="connsiteX40" fmla="*/ 32003 w 224789"/>
                  <a:gd name="connsiteY40" fmla="*/ 42671 h 124967"/>
                  <a:gd name="connsiteX41" fmla="*/ 29717 w 224789"/>
                  <a:gd name="connsiteY41" fmla="*/ 34289 h 124967"/>
                  <a:gd name="connsiteX42" fmla="*/ 28193 w 224789"/>
                  <a:gd name="connsiteY42" fmla="*/ 30479 h 124967"/>
                  <a:gd name="connsiteX43" fmla="*/ 28955 w 224789"/>
                  <a:gd name="connsiteY43" fmla="*/ 31241 h 124967"/>
                  <a:gd name="connsiteX44" fmla="*/ 27431 w 224789"/>
                  <a:gd name="connsiteY44" fmla="*/ 27431 h 124967"/>
                  <a:gd name="connsiteX45" fmla="*/ 25907 w 224789"/>
                  <a:gd name="connsiteY45" fmla="*/ 24383 h 124967"/>
                  <a:gd name="connsiteX46" fmla="*/ 25145 w 224789"/>
                  <a:gd name="connsiteY46" fmla="*/ 21335 h 124967"/>
                  <a:gd name="connsiteX47" fmla="*/ 25145 w 224789"/>
                  <a:gd name="connsiteY47" fmla="*/ 22097 h 124967"/>
                  <a:gd name="connsiteX48" fmla="*/ 24383 w 224789"/>
                  <a:gd name="connsiteY48" fmla="*/ 19050 h 124967"/>
                  <a:gd name="connsiteX49" fmla="*/ 22859 w 224789"/>
                  <a:gd name="connsiteY49" fmla="*/ 16001 h 124967"/>
                  <a:gd name="connsiteX50" fmla="*/ 23621 w 224789"/>
                  <a:gd name="connsiteY50" fmla="*/ 16763 h 124967"/>
                  <a:gd name="connsiteX51" fmla="*/ 22859 w 224789"/>
                  <a:gd name="connsiteY51" fmla="*/ 16763 h 124967"/>
                  <a:gd name="connsiteX52" fmla="*/ 40385 w 224789"/>
                  <a:gd name="connsiteY52" fmla="*/ 0 h 124967"/>
                  <a:gd name="connsiteX53" fmla="*/ 40385 w 224789"/>
                  <a:gd name="connsiteY53" fmla="*/ 761 h 124967"/>
                  <a:gd name="connsiteX54" fmla="*/ 41147 w 224789"/>
                  <a:gd name="connsiteY54" fmla="*/ 761 h 124967"/>
                  <a:gd name="connsiteX55" fmla="*/ 42671 w 224789"/>
                  <a:gd name="connsiteY55" fmla="*/ 1523 h 124967"/>
                  <a:gd name="connsiteX56" fmla="*/ 44957 w 224789"/>
                  <a:gd name="connsiteY56" fmla="*/ 3047 h 124967"/>
                  <a:gd name="connsiteX57" fmla="*/ 48005 w 224789"/>
                  <a:gd name="connsiteY57" fmla="*/ 4571 h 124967"/>
                  <a:gd name="connsiteX58" fmla="*/ 68579 w 224789"/>
                  <a:gd name="connsiteY58" fmla="*/ 16001 h 124967"/>
                  <a:gd name="connsiteX59" fmla="*/ 67817 w 224789"/>
                  <a:gd name="connsiteY59" fmla="*/ 16001 h 124967"/>
                  <a:gd name="connsiteX60" fmla="*/ 218693 w 224789"/>
                  <a:gd name="connsiteY60" fmla="*/ 101345 h 124967"/>
                  <a:gd name="connsiteX61" fmla="*/ 217931 w 224789"/>
                  <a:gd name="connsiteY61" fmla="*/ 101345 h 124967"/>
                  <a:gd name="connsiteX62" fmla="*/ 218693 w 224789"/>
                  <a:gd name="connsiteY62" fmla="*/ 102107 h 124967"/>
                  <a:gd name="connsiteX63" fmla="*/ 223265 w 224789"/>
                  <a:gd name="connsiteY63" fmla="*/ 118871 h 124967"/>
                  <a:gd name="connsiteX64" fmla="*/ 206501 w 224789"/>
                  <a:gd name="connsiteY64" fmla="*/ 123444 h 124967"/>
                  <a:gd name="connsiteX65" fmla="*/ 205739 w 224789"/>
                  <a:gd name="connsiteY65" fmla="*/ 122681 h 124967"/>
                  <a:gd name="connsiteX66" fmla="*/ 204215 w 224789"/>
                  <a:gd name="connsiteY66" fmla="*/ 121919 h 124967"/>
                  <a:gd name="connsiteX67" fmla="*/ 204977 w 224789"/>
                  <a:gd name="connsiteY67" fmla="*/ 121919 h 124967"/>
                  <a:gd name="connsiteX68" fmla="*/ 165353 w 224789"/>
                  <a:gd name="connsiteY68" fmla="*/ 99821 h 124967"/>
                  <a:gd name="connsiteX69" fmla="*/ 62483 w 224789"/>
                  <a:gd name="connsiteY69" fmla="*/ 41147 h 124967"/>
                  <a:gd name="connsiteX70" fmla="*/ 62483 w 224789"/>
                  <a:gd name="connsiteY70" fmla="*/ 41909 h 124967"/>
                  <a:gd name="connsiteX71" fmla="*/ 35813 w 224789"/>
                  <a:gd name="connsiteY71" fmla="*/ 25907 h 124967"/>
                  <a:gd name="connsiteX72" fmla="*/ 35813 w 224789"/>
                  <a:gd name="connsiteY72" fmla="*/ 26669 h 124967"/>
                  <a:gd name="connsiteX73" fmla="*/ 32765 w 224789"/>
                  <a:gd name="connsiteY73" fmla="*/ 24383 h 124967"/>
                  <a:gd name="connsiteX74" fmla="*/ 30479 w 224789"/>
                  <a:gd name="connsiteY74" fmla="*/ 22859 h 124967"/>
                  <a:gd name="connsiteX75" fmla="*/ 29717 w 224789"/>
                  <a:gd name="connsiteY75" fmla="*/ 22859 h 124967"/>
                  <a:gd name="connsiteX76" fmla="*/ 28193 w 224789"/>
                  <a:gd name="connsiteY76" fmla="*/ 22097 h 124967"/>
                  <a:gd name="connsiteX77" fmla="*/ 28955 w 224789"/>
                  <a:gd name="connsiteY77" fmla="*/ 22097 h 124967"/>
                  <a:gd name="connsiteX78" fmla="*/ 28193 w 224789"/>
                  <a:gd name="connsiteY78" fmla="*/ 22097 h 124967"/>
                  <a:gd name="connsiteX79" fmla="*/ 44957 w 224789"/>
                  <a:gd name="connsiteY79" fmla="*/ 5333 h 124967"/>
                  <a:gd name="connsiteX80" fmla="*/ 45719 w 224789"/>
                  <a:gd name="connsiteY80" fmla="*/ 6095 h 124967"/>
                  <a:gd name="connsiteX81" fmla="*/ 45719 w 224789"/>
                  <a:gd name="connsiteY81" fmla="*/ 6857 h 124967"/>
                  <a:gd name="connsiteX82" fmla="*/ 46481 w 224789"/>
                  <a:gd name="connsiteY82" fmla="*/ 7619 h 124967"/>
                  <a:gd name="connsiteX83" fmla="*/ 48005 w 224789"/>
                  <a:gd name="connsiteY83" fmla="*/ 12191 h 124967"/>
                  <a:gd name="connsiteX84" fmla="*/ 49529 w 224789"/>
                  <a:gd name="connsiteY84" fmla="*/ 15239 h 124967"/>
                  <a:gd name="connsiteX85" fmla="*/ 50291 w 224789"/>
                  <a:gd name="connsiteY85" fmla="*/ 19050 h 124967"/>
                  <a:gd name="connsiteX86" fmla="*/ 51053 w 224789"/>
                  <a:gd name="connsiteY86" fmla="*/ 19050 h 124967"/>
                  <a:gd name="connsiteX87" fmla="*/ 54863 w 224789"/>
                  <a:gd name="connsiteY87" fmla="*/ 74675 h 124967"/>
                  <a:gd name="connsiteX88" fmla="*/ 38861 w 224789"/>
                  <a:gd name="connsiteY88" fmla="*/ 97535 h 124967"/>
                  <a:gd name="connsiteX89" fmla="*/ 19050 w 224789"/>
                  <a:gd name="connsiteY89" fmla="*/ 115061 h 124967"/>
                  <a:gd name="connsiteX90" fmla="*/ 17525 w 224789"/>
                  <a:gd name="connsiteY90" fmla="*/ 116585 h 124967"/>
                  <a:gd name="connsiteX91" fmla="*/ 16763 w 224789"/>
                  <a:gd name="connsiteY91" fmla="*/ 116585 h 124967"/>
                  <a:gd name="connsiteX92" fmla="*/ 15239 w 224789"/>
                  <a:gd name="connsiteY92" fmla="*/ 117347 h 124967"/>
                  <a:gd name="connsiteX93" fmla="*/ 14477 w 224789"/>
                  <a:gd name="connsiteY93" fmla="*/ 118109 h 124967"/>
                  <a:gd name="connsiteX94" fmla="*/ 6857 w 224789"/>
                  <a:gd name="connsiteY94" fmla="*/ 120395 h 124967"/>
                  <a:gd name="connsiteX95" fmla="*/ 9905 w 224789"/>
                  <a:gd name="connsiteY95" fmla="*/ 96011 h 124967"/>
                  <a:gd name="connsiteX96" fmla="*/ 6857 w 224789"/>
                  <a:gd name="connsiteY96" fmla="*/ 96011 h 124967"/>
                  <a:gd name="connsiteX97" fmla="*/ 90677 w 224789"/>
                  <a:gd name="connsiteY97" fmla="*/ 97535 h 124967"/>
                  <a:gd name="connsiteX98" fmla="*/ 180593 w 224789"/>
                  <a:gd name="connsiteY98" fmla="*/ 99821 h 124967"/>
                  <a:gd name="connsiteX99" fmla="*/ 212597 w 224789"/>
                  <a:gd name="connsiteY99" fmla="*/ 100583 h 124967"/>
                  <a:gd name="connsiteX100" fmla="*/ 211835 w 224789"/>
                  <a:gd name="connsiteY100" fmla="*/ 100583 h 124967"/>
                  <a:gd name="connsiteX101" fmla="*/ 212597 w 224789"/>
                  <a:gd name="connsiteY101" fmla="*/ 100583 h 124967"/>
                  <a:gd name="connsiteX102" fmla="*/ 224789 w 224789"/>
                  <a:gd name="connsiteY102" fmla="*/ 112775 h 124967"/>
                  <a:gd name="connsiteX103" fmla="*/ 212597 w 224789"/>
                  <a:gd name="connsiteY103" fmla="*/ 124967 h 12496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Lst>
                <a:rect l="l" t="t" r="r" b="b"/>
                <a:pathLst>
                  <a:path w="224789" h="124967">
                    <a:moveTo>
                      <a:pt x="212597" y="124967"/>
                    </a:moveTo>
                    <a:cubicBezTo>
                      <a:pt x="150164" y="123875"/>
                      <a:pt x="87579" y="122504"/>
                      <a:pt x="25145" y="121157"/>
                    </a:cubicBezTo>
                    <a:lnTo>
                      <a:pt x="25907" y="121157"/>
                    </a:lnTo>
                    <a:lnTo>
                      <a:pt x="8381" y="121157"/>
                    </a:lnTo>
                    <a:lnTo>
                      <a:pt x="6857" y="120395"/>
                    </a:lnTo>
                    <a:lnTo>
                      <a:pt x="7619" y="120395"/>
                    </a:lnTo>
                    <a:lnTo>
                      <a:pt x="3809" y="120395"/>
                    </a:lnTo>
                    <a:lnTo>
                      <a:pt x="6857" y="96011"/>
                    </a:lnTo>
                    <a:lnTo>
                      <a:pt x="0" y="98297"/>
                    </a:lnTo>
                    <a:lnTo>
                      <a:pt x="761" y="97535"/>
                    </a:lnTo>
                    <a:lnTo>
                      <a:pt x="3047" y="96011"/>
                    </a:lnTo>
                    <a:lnTo>
                      <a:pt x="2285" y="96773"/>
                    </a:lnTo>
                    <a:lnTo>
                      <a:pt x="4571" y="95250"/>
                    </a:lnTo>
                    <a:lnTo>
                      <a:pt x="6857" y="92963"/>
                    </a:lnTo>
                    <a:lnTo>
                      <a:pt x="9143" y="91439"/>
                    </a:lnTo>
                    <a:lnTo>
                      <a:pt x="12191" y="88391"/>
                    </a:lnTo>
                    <a:lnTo>
                      <a:pt x="12191" y="89153"/>
                    </a:lnTo>
                    <a:lnTo>
                      <a:pt x="21335" y="80009"/>
                    </a:lnTo>
                    <a:lnTo>
                      <a:pt x="20573" y="80771"/>
                    </a:lnTo>
                    <a:lnTo>
                      <a:pt x="26669" y="73913"/>
                    </a:lnTo>
                    <a:lnTo>
                      <a:pt x="25907" y="74675"/>
                    </a:lnTo>
                    <a:lnTo>
                      <a:pt x="28955" y="70865"/>
                    </a:lnTo>
                    <a:lnTo>
                      <a:pt x="28193" y="71627"/>
                    </a:lnTo>
                    <a:lnTo>
                      <a:pt x="30479" y="67817"/>
                    </a:lnTo>
                    <a:lnTo>
                      <a:pt x="30479" y="68579"/>
                    </a:lnTo>
                    <a:lnTo>
                      <a:pt x="32003" y="64769"/>
                    </a:lnTo>
                    <a:lnTo>
                      <a:pt x="31241" y="66294"/>
                    </a:lnTo>
                    <a:lnTo>
                      <a:pt x="32765" y="62483"/>
                    </a:lnTo>
                    <a:lnTo>
                      <a:pt x="32765" y="64007"/>
                    </a:lnTo>
                    <a:lnTo>
                      <a:pt x="33527" y="60197"/>
                    </a:lnTo>
                    <a:lnTo>
                      <a:pt x="32765" y="61721"/>
                    </a:lnTo>
                    <a:lnTo>
                      <a:pt x="33527" y="57150"/>
                    </a:lnTo>
                    <a:lnTo>
                      <a:pt x="33527" y="58673"/>
                    </a:lnTo>
                    <a:lnTo>
                      <a:pt x="33527" y="54101"/>
                    </a:lnTo>
                    <a:lnTo>
                      <a:pt x="33527" y="54863"/>
                    </a:lnTo>
                    <a:lnTo>
                      <a:pt x="32765" y="50291"/>
                    </a:lnTo>
                    <a:lnTo>
                      <a:pt x="33527" y="51053"/>
                    </a:lnTo>
                    <a:lnTo>
                      <a:pt x="32765" y="46481"/>
                    </a:lnTo>
                    <a:lnTo>
                      <a:pt x="32765" y="47244"/>
                    </a:lnTo>
                    <a:lnTo>
                      <a:pt x="32003" y="41909"/>
                    </a:lnTo>
                    <a:lnTo>
                      <a:pt x="32003" y="42671"/>
                    </a:lnTo>
                    <a:lnTo>
                      <a:pt x="29717" y="34289"/>
                    </a:lnTo>
                    <a:lnTo>
                      <a:pt x="28193" y="30479"/>
                    </a:lnTo>
                    <a:lnTo>
                      <a:pt x="28955" y="31241"/>
                    </a:lnTo>
                    <a:lnTo>
                      <a:pt x="27431" y="27431"/>
                    </a:lnTo>
                    <a:lnTo>
                      <a:pt x="25907" y="24383"/>
                    </a:lnTo>
                    <a:lnTo>
                      <a:pt x="25145" y="21335"/>
                    </a:lnTo>
                    <a:lnTo>
                      <a:pt x="25145" y="22097"/>
                    </a:lnTo>
                    <a:lnTo>
                      <a:pt x="24383" y="19050"/>
                    </a:lnTo>
                    <a:lnTo>
                      <a:pt x="22859" y="16001"/>
                    </a:lnTo>
                    <a:lnTo>
                      <a:pt x="23621" y="16763"/>
                    </a:lnTo>
                    <a:lnTo>
                      <a:pt x="22859" y="16763"/>
                    </a:lnTo>
                    <a:lnTo>
                      <a:pt x="40385" y="0"/>
                    </a:lnTo>
                    <a:lnTo>
                      <a:pt x="40385" y="761"/>
                    </a:lnTo>
                    <a:lnTo>
                      <a:pt x="41147" y="761"/>
                    </a:lnTo>
                    <a:lnTo>
                      <a:pt x="42671" y="1523"/>
                    </a:lnTo>
                    <a:lnTo>
                      <a:pt x="44957" y="3047"/>
                    </a:lnTo>
                    <a:lnTo>
                      <a:pt x="48005" y="4571"/>
                    </a:lnTo>
                    <a:cubicBezTo>
                      <a:pt x="55079" y="9054"/>
                      <a:pt x="60883" y="12356"/>
                      <a:pt x="68579" y="16001"/>
                    </a:cubicBezTo>
                    <a:lnTo>
                      <a:pt x="67817" y="16001"/>
                    </a:lnTo>
                    <a:cubicBezTo>
                      <a:pt x="117919" y="44780"/>
                      <a:pt x="168160" y="73431"/>
                      <a:pt x="218693" y="101345"/>
                    </a:cubicBezTo>
                    <a:lnTo>
                      <a:pt x="217931" y="101345"/>
                    </a:lnTo>
                    <a:lnTo>
                      <a:pt x="218693" y="102107"/>
                    </a:lnTo>
                    <a:cubicBezTo>
                      <a:pt x="224789" y="105155"/>
                      <a:pt x="227075" y="112775"/>
                      <a:pt x="223265" y="118871"/>
                    </a:cubicBezTo>
                    <a:cubicBezTo>
                      <a:pt x="220217" y="124205"/>
                      <a:pt x="212597" y="126491"/>
                      <a:pt x="206501" y="123444"/>
                    </a:cubicBezTo>
                    <a:lnTo>
                      <a:pt x="205739" y="122681"/>
                    </a:lnTo>
                    <a:lnTo>
                      <a:pt x="204215" y="121919"/>
                    </a:lnTo>
                    <a:lnTo>
                      <a:pt x="204977" y="121919"/>
                    </a:lnTo>
                    <a:cubicBezTo>
                      <a:pt x="192328" y="116319"/>
                      <a:pt x="177698" y="106324"/>
                      <a:pt x="165353" y="99821"/>
                    </a:cubicBezTo>
                    <a:cubicBezTo>
                      <a:pt x="131279" y="80784"/>
                      <a:pt x="96100" y="60883"/>
                      <a:pt x="62483" y="41147"/>
                    </a:cubicBezTo>
                    <a:lnTo>
                      <a:pt x="62483" y="41909"/>
                    </a:lnTo>
                    <a:cubicBezTo>
                      <a:pt x="54495" y="36588"/>
                      <a:pt x="42786" y="30797"/>
                      <a:pt x="35813" y="25907"/>
                    </a:cubicBezTo>
                    <a:lnTo>
                      <a:pt x="35813" y="26669"/>
                    </a:lnTo>
                    <a:lnTo>
                      <a:pt x="32765" y="24383"/>
                    </a:lnTo>
                    <a:lnTo>
                      <a:pt x="30479" y="22859"/>
                    </a:lnTo>
                    <a:lnTo>
                      <a:pt x="29717" y="22859"/>
                    </a:lnTo>
                    <a:lnTo>
                      <a:pt x="28193" y="22097"/>
                    </a:lnTo>
                    <a:lnTo>
                      <a:pt x="28955" y="22097"/>
                    </a:lnTo>
                    <a:lnTo>
                      <a:pt x="28193" y="22097"/>
                    </a:lnTo>
                    <a:lnTo>
                      <a:pt x="44957" y="5333"/>
                    </a:lnTo>
                    <a:lnTo>
                      <a:pt x="45719" y="6095"/>
                    </a:lnTo>
                    <a:lnTo>
                      <a:pt x="45719" y="6857"/>
                    </a:lnTo>
                    <a:lnTo>
                      <a:pt x="46481" y="7619"/>
                    </a:lnTo>
                    <a:lnTo>
                      <a:pt x="48005" y="12191"/>
                    </a:lnTo>
                    <a:lnTo>
                      <a:pt x="49529" y="15239"/>
                    </a:lnTo>
                    <a:lnTo>
                      <a:pt x="50291" y="19050"/>
                    </a:lnTo>
                    <a:lnTo>
                      <a:pt x="51053" y="19050"/>
                    </a:lnTo>
                    <a:cubicBezTo>
                      <a:pt x="56210" y="39890"/>
                      <a:pt x="62001" y="52615"/>
                      <a:pt x="54863" y="74675"/>
                    </a:cubicBezTo>
                    <a:cubicBezTo>
                      <a:pt x="51892" y="82232"/>
                      <a:pt x="44703" y="92138"/>
                      <a:pt x="38861" y="97535"/>
                    </a:cubicBezTo>
                    <a:cubicBezTo>
                      <a:pt x="33426" y="103161"/>
                      <a:pt x="25565" y="110413"/>
                      <a:pt x="19050" y="115061"/>
                    </a:cubicBezTo>
                    <a:lnTo>
                      <a:pt x="17525" y="116585"/>
                    </a:lnTo>
                    <a:lnTo>
                      <a:pt x="16763" y="116585"/>
                    </a:lnTo>
                    <a:lnTo>
                      <a:pt x="15239" y="117347"/>
                    </a:lnTo>
                    <a:lnTo>
                      <a:pt x="14477" y="118109"/>
                    </a:lnTo>
                    <a:lnTo>
                      <a:pt x="6857" y="120395"/>
                    </a:lnTo>
                    <a:lnTo>
                      <a:pt x="9905" y="96011"/>
                    </a:lnTo>
                    <a:lnTo>
                      <a:pt x="6857" y="96011"/>
                    </a:lnTo>
                    <a:cubicBezTo>
                      <a:pt x="34772" y="96443"/>
                      <a:pt x="62699" y="97688"/>
                      <a:pt x="90677" y="97535"/>
                    </a:cubicBezTo>
                    <a:cubicBezTo>
                      <a:pt x="120560" y="98869"/>
                      <a:pt x="150698" y="98640"/>
                      <a:pt x="180593" y="99821"/>
                    </a:cubicBezTo>
                    <a:cubicBezTo>
                      <a:pt x="185749" y="100621"/>
                      <a:pt x="208635" y="98551"/>
                      <a:pt x="212597" y="100583"/>
                    </a:cubicBezTo>
                    <a:lnTo>
                      <a:pt x="211835" y="100583"/>
                    </a:lnTo>
                    <a:lnTo>
                      <a:pt x="212597" y="100583"/>
                    </a:lnTo>
                    <a:cubicBezTo>
                      <a:pt x="219455" y="100583"/>
                      <a:pt x="224789" y="105917"/>
                      <a:pt x="224789" y="112775"/>
                    </a:cubicBezTo>
                    <a:cubicBezTo>
                      <a:pt x="224789" y="119633"/>
                      <a:pt x="219455" y="124967"/>
                      <a:pt x="212597" y="124967"/>
                    </a:cubicBez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grpSp>
        <p:sp>
          <p:nvSpPr>
            <p:cNvPr id="17419" name="TextBox 1"/>
            <p:cNvSpPr txBox="1">
              <a:spLocks noChangeArrowheads="1"/>
            </p:cNvSpPr>
            <p:nvPr/>
          </p:nvSpPr>
          <p:spPr bwMode="auto">
            <a:xfrm>
              <a:off x="1930400" y="4823077"/>
              <a:ext cx="2769789" cy="700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dirty="0" err="1">
                  <a:latin typeface="Times New Roman" panose="02020603050405020304" pitchFamily="18" charset="0"/>
                  <a:ea typeface="Adobe 楷体 Std R" panose="02020400000000000000" pitchFamily="18" charset="-122"/>
                  <a:cs typeface="Times New Roman" panose="02020603050405020304" pitchFamily="18" charset="0"/>
                </a:rPr>
                <a:t>降低电子云密度，易</a:t>
              </a:r>
              <a:endParaRPr lang="en-US" altLang="zh-CN" sz="2400" dirty="0">
                <a:latin typeface="Times New Roman" panose="02020603050405020304" pitchFamily="18" charset="0"/>
                <a:ea typeface="Adobe 楷体 Std R" panose="02020400000000000000" pitchFamily="18" charset="-122"/>
                <a:cs typeface="Times New Roman" panose="02020603050405020304" pitchFamily="18" charset="0"/>
              </a:endParaRPr>
            </a:p>
            <a:p>
              <a:pPr eaLnBrk="1" hangingPunct="1">
                <a:lnSpc>
                  <a:spcPts val="2800"/>
                </a:lnSpc>
              </a:pPr>
              <a:r>
                <a:rPr lang="en-US" altLang="zh-CN" sz="2400" dirty="0" err="1">
                  <a:latin typeface="Times New Roman" panose="02020603050405020304" pitchFamily="18" charset="0"/>
                  <a:ea typeface="Adobe 楷体 Std R" panose="02020400000000000000" pitchFamily="18" charset="-122"/>
                  <a:cs typeface="Times New Roman" panose="02020603050405020304" pitchFamily="18" charset="0"/>
                </a:rPr>
                <a:t>与富电性活性种结合</a:t>
              </a:r>
              <a:endParaRPr lang="en-US" altLang="zh-CN" sz="2400" dirty="0">
                <a:latin typeface="Times New Roman" panose="02020603050405020304" pitchFamily="18" charset="0"/>
                <a:ea typeface="Adobe 楷体 Std R" panose="02020400000000000000" pitchFamily="18" charset="-122"/>
                <a:cs typeface="Times New Roman" panose="02020603050405020304" pitchFamily="18" charset="0"/>
              </a:endParaRPr>
            </a:p>
          </p:txBody>
        </p:sp>
      </p:grpSp>
      <p:grpSp>
        <p:nvGrpSpPr>
          <p:cNvPr id="4" name="组合 3"/>
          <p:cNvGrpSpPr>
            <a:grpSpLocks/>
          </p:cNvGrpSpPr>
          <p:nvPr/>
        </p:nvGrpSpPr>
        <p:grpSpPr bwMode="auto">
          <a:xfrm>
            <a:off x="7100887" y="3798226"/>
            <a:ext cx="3693319" cy="2082834"/>
            <a:chOff x="5575300" y="3356228"/>
            <a:chExt cx="3692526" cy="2083040"/>
          </a:xfrm>
        </p:grpSpPr>
        <p:grpSp>
          <p:nvGrpSpPr>
            <p:cNvPr id="44" name="组合 43"/>
            <p:cNvGrpSpPr/>
            <p:nvPr/>
          </p:nvGrpSpPr>
          <p:grpSpPr>
            <a:xfrm>
              <a:off x="6543179" y="3356228"/>
              <a:ext cx="1904838" cy="1542287"/>
              <a:chOff x="6543179" y="3236976"/>
              <a:chExt cx="1904838" cy="1542287"/>
            </a:xfrm>
            <a:solidFill>
              <a:srgbClr val="000099"/>
            </a:solidFill>
          </p:grpSpPr>
          <p:sp>
            <p:nvSpPr>
              <p:cNvPr id="24" name="Freeform 3"/>
              <p:cNvSpPr/>
              <p:nvPr/>
            </p:nvSpPr>
            <p:spPr>
              <a:xfrm>
                <a:off x="6883031" y="3890009"/>
                <a:ext cx="226314" cy="249174"/>
              </a:xfrm>
              <a:custGeom>
                <a:avLst/>
                <a:gdLst>
                  <a:gd name="connsiteX0" fmla="*/ 226314 w 226314"/>
                  <a:gd name="connsiteY0" fmla="*/ 0 h 249174"/>
                  <a:gd name="connsiteX1" fmla="*/ 226314 w 226314"/>
                  <a:gd name="connsiteY1" fmla="*/ 82296 h 249174"/>
                  <a:gd name="connsiteX2" fmla="*/ 219443 w 226314"/>
                  <a:gd name="connsiteY2" fmla="*/ 82296 h 249174"/>
                  <a:gd name="connsiteX3" fmla="*/ 190500 w 226314"/>
                  <a:gd name="connsiteY3" fmla="*/ 32766 h 249174"/>
                  <a:gd name="connsiteX4" fmla="*/ 142481 w 226314"/>
                  <a:gd name="connsiteY4" fmla="*/ 15240 h 249174"/>
                  <a:gd name="connsiteX5" fmla="*/ 101345 w 226314"/>
                  <a:gd name="connsiteY5" fmla="*/ 28194 h 249174"/>
                  <a:gd name="connsiteX6" fmla="*/ 74676 w 226314"/>
                  <a:gd name="connsiteY6" fmla="*/ 61722 h 249174"/>
                  <a:gd name="connsiteX7" fmla="*/ 63245 w 226314"/>
                  <a:gd name="connsiteY7" fmla="*/ 121158 h 249174"/>
                  <a:gd name="connsiteX8" fmla="*/ 71615 w 226314"/>
                  <a:gd name="connsiteY8" fmla="*/ 179070 h 249174"/>
                  <a:gd name="connsiteX9" fmla="*/ 96773 w 226314"/>
                  <a:gd name="connsiteY9" fmla="*/ 219455 h 249174"/>
                  <a:gd name="connsiteX10" fmla="*/ 140957 w 226314"/>
                  <a:gd name="connsiteY10" fmla="*/ 232410 h 249174"/>
                  <a:gd name="connsiteX11" fmla="*/ 182105 w 226314"/>
                  <a:gd name="connsiteY11" fmla="*/ 222504 h 249174"/>
                  <a:gd name="connsiteX12" fmla="*/ 221729 w 226314"/>
                  <a:gd name="connsiteY12" fmla="*/ 188976 h 249174"/>
                  <a:gd name="connsiteX13" fmla="*/ 221729 w 226314"/>
                  <a:gd name="connsiteY13" fmla="*/ 209550 h 249174"/>
                  <a:gd name="connsiteX14" fmla="*/ 179819 w 226314"/>
                  <a:gd name="connsiteY14" fmla="*/ 240030 h 249174"/>
                  <a:gd name="connsiteX15" fmla="*/ 129540 w 226314"/>
                  <a:gd name="connsiteY15" fmla="*/ 249174 h 249174"/>
                  <a:gd name="connsiteX16" fmla="*/ 61721 w 226314"/>
                  <a:gd name="connsiteY16" fmla="*/ 233934 h 249174"/>
                  <a:gd name="connsiteX17" fmla="*/ 15988 w 226314"/>
                  <a:gd name="connsiteY17" fmla="*/ 189738 h 249174"/>
                  <a:gd name="connsiteX18" fmla="*/ 0 w 226314"/>
                  <a:gd name="connsiteY18" fmla="*/ 128778 h 249174"/>
                  <a:gd name="connsiteX19" fmla="*/ 17526 w 226314"/>
                  <a:gd name="connsiteY19" fmla="*/ 64008 h 249174"/>
                  <a:gd name="connsiteX20" fmla="*/ 66281 w 226314"/>
                  <a:gd name="connsiteY20" fmla="*/ 16764 h 249174"/>
                  <a:gd name="connsiteX21" fmla="*/ 130288 w 226314"/>
                  <a:gd name="connsiteY21" fmla="*/ 0 h 249174"/>
                  <a:gd name="connsiteX22" fmla="*/ 183629 w 226314"/>
                  <a:gd name="connsiteY22" fmla="*/ 10668 h 249174"/>
                  <a:gd name="connsiteX23" fmla="*/ 204216 w 226314"/>
                  <a:gd name="connsiteY23" fmla="*/ 16764 h 249174"/>
                  <a:gd name="connsiteX24" fmla="*/ 214121 w 226314"/>
                  <a:gd name="connsiteY24" fmla="*/ 12954 h 249174"/>
                  <a:gd name="connsiteX25" fmla="*/ 219443 w 226314"/>
                  <a:gd name="connsiteY25" fmla="*/ 0 h 249174"/>
                  <a:gd name="connsiteX26" fmla="*/ 226314 w 226314"/>
                  <a:gd name="connsiteY26" fmla="*/ 0 h 24917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Lst>
                <a:rect l="l" t="t" r="r" b="b"/>
                <a:pathLst>
                  <a:path w="226314" h="249174">
                    <a:moveTo>
                      <a:pt x="226314" y="0"/>
                    </a:moveTo>
                    <a:lnTo>
                      <a:pt x="226314" y="82296"/>
                    </a:lnTo>
                    <a:lnTo>
                      <a:pt x="219443" y="82296"/>
                    </a:lnTo>
                    <a:cubicBezTo>
                      <a:pt x="214121" y="60960"/>
                      <a:pt x="204216" y="44196"/>
                      <a:pt x="190500" y="32766"/>
                    </a:cubicBezTo>
                    <a:cubicBezTo>
                      <a:pt x="176021" y="21336"/>
                      <a:pt x="160007" y="16002"/>
                      <a:pt x="142481" y="15240"/>
                    </a:cubicBezTo>
                    <a:cubicBezTo>
                      <a:pt x="127241" y="16002"/>
                      <a:pt x="114300" y="19811"/>
                      <a:pt x="101345" y="28194"/>
                    </a:cubicBezTo>
                    <a:cubicBezTo>
                      <a:pt x="89141" y="37338"/>
                      <a:pt x="80009" y="48005"/>
                      <a:pt x="74676" y="61722"/>
                    </a:cubicBezTo>
                    <a:cubicBezTo>
                      <a:pt x="67043" y="80010"/>
                      <a:pt x="63245" y="99060"/>
                      <a:pt x="63245" y="121158"/>
                    </a:cubicBezTo>
                    <a:cubicBezTo>
                      <a:pt x="63245" y="142494"/>
                      <a:pt x="66281" y="161544"/>
                      <a:pt x="71615" y="179070"/>
                    </a:cubicBezTo>
                    <a:cubicBezTo>
                      <a:pt x="76961" y="196596"/>
                      <a:pt x="85331" y="210311"/>
                      <a:pt x="96773" y="219455"/>
                    </a:cubicBezTo>
                    <a:cubicBezTo>
                      <a:pt x="108191" y="227838"/>
                      <a:pt x="122669" y="232410"/>
                      <a:pt x="140957" y="232410"/>
                    </a:cubicBezTo>
                    <a:cubicBezTo>
                      <a:pt x="156209" y="232410"/>
                      <a:pt x="169926" y="229361"/>
                      <a:pt x="182105" y="222504"/>
                    </a:cubicBezTo>
                    <a:cubicBezTo>
                      <a:pt x="195071" y="216408"/>
                      <a:pt x="208026" y="204978"/>
                      <a:pt x="221729" y="188976"/>
                    </a:cubicBezTo>
                    <a:lnTo>
                      <a:pt x="221729" y="209550"/>
                    </a:lnTo>
                    <a:cubicBezTo>
                      <a:pt x="208788" y="223266"/>
                      <a:pt x="194309" y="233172"/>
                      <a:pt x="179819" y="240030"/>
                    </a:cubicBezTo>
                    <a:cubicBezTo>
                      <a:pt x="165341" y="246126"/>
                      <a:pt x="148590" y="249174"/>
                      <a:pt x="129540" y="249174"/>
                    </a:cubicBezTo>
                    <a:cubicBezTo>
                      <a:pt x="104381" y="249174"/>
                      <a:pt x="81533" y="243840"/>
                      <a:pt x="61721" y="233934"/>
                    </a:cubicBezTo>
                    <a:cubicBezTo>
                      <a:pt x="41909" y="223266"/>
                      <a:pt x="26657" y="208788"/>
                      <a:pt x="15988" y="189738"/>
                    </a:cubicBezTo>
                    <a:cubicBezTo>
                      <a:pt x="5333" y="170688"/>
                      <a:pt x="0" y="150114"/>
                      <a:pt x="0" y="128778"/>
                    </a:cubicBezTo>
                    <a:cubicBezTo>
                      <a:pt x="0" y="105918"/>
                      <a:pt x="6095" y="84582"/>
                      <a:pt x="17526" y="64008"/>
                    </a:cubicBezTo>
                    <a:cubicBezTo>
                      <a:pt x="29705" y="43434"/>
                      <a:pt x="45707" y="28194"/>
                      <a:pt x="66281" y="16764"/>
                    </a:cubicBezTo>
                    <a:cubicBezTo>
                      <a:pt x="86093" y="5334"/>
                      <a:pt x="107429" y="0"/>
                      <a:pt x="130288" y="0"/>
                    </a:cubicBezTo>
                    <a:cubicBezTo>
                      <a:pt x="147066" y="0"/>
                      <a:pt x="164579" y="3810"/>
                      <a:pt x="183629" y="10668"/>
                    </a:cubicBezTo>
                    <a:cubicBezTo>
                      <a:pt x="194309" y="15240"/>
                      <a:pt x="201155" y="16764"/>
                      <a:pt x="204216" y="16764"/>
                    </a:cubicBezTo>
                    <a:cubicBezTo>
                      <a:pt x="208026" y="16764"/>
                      <a:pt x="211073" y="16002"/>
                      <a:pt x="214121" y="12954"/>
                    </a:cubicBezTo>
                    <a:cubicBezTo>
                      <a:pt x="216395" y="9905"/>
                      <a:pt x="217919" y="6096"/>
                      <a:pt x="219443" y="0"/>
                    </a:cubicBezTo>
                    <a:lnTo>
                      <a:pt x="226314" y="0"/>
                    </a:ln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25" name="Freeform 3"/>
              <p:cNvSpPr/>
              <p:nvPr/>
            </p:nvSpPr>
            <p:spPr>
              <a:xfrm>
                <a:off x="7134491" y="3895344"/>
                <a:ext cx="265938" cy="238505"/>
              </a:xfrm>
              <a:custGeom>
                <a:avLst/>
                <a:gdLst>
                  <a:gd name="connsiteX0" fmla="*/ 90678 w 265938"/>
                  <a:gd name="connsiteY0" fmla="*/ 123444 h 238505"/>
                  <a:gd name="connsiteX1" fmla="*/ 90678 w 265938"/>
                  <a:gd name="connsiteY1" fmla="*/ 197358 h 238505"/>
                  <a:gd name="connsiteX2" fmla="*/ 92964 w 265938"/>
                  <a:gd name="connsiteY2" fmla="*/ 220217 h 238505"/>
                  <a:gd name="connsiteX3" fmla="*/ 100571 w 265938"/>
                  <a:gd name="connsiteY3" fmla="*/ 228600 h 238505"/>
                  <a:gd name="connsiteX4" fmla="*/ 116585 w 265938"/>
                  <a:gd name="connsiteY4" fmla="*/ 231647 h 238505"/>
                  <a:gd name="connsiteX5" fmla="*/ 124955 w 265938"/>
                  <a:gd name="connsiteY5" fmla="*/ 231647 h 238505"/>
                  <a:gd name="connsiteX6" fmla="*/ 124955 w 265938"/>
                  <a:gd name="connsiteY6" fmla="*/ 238505 h 238505"/>
                  <a:gd name="connsiteX7" fmla="*/ 0 w 265938"/>
                  <a:gd name="connsiteY7" fmla="*/ 238505 h 238505"/>
                  <a:gd name="connsiteX8" fmla="*/ 0 w 265938"/>
                  <a:gd name="connsiteY8" fmla="*/ 231647 h 238505"/>
                  <a:gd name="connsiteX9" fmla="*/ 7607 w 265938"/>
                  <a:gd name="connsiteY9" fmla="*/ 231647 h 238505"/>
                  <a:gd name="connsiteX10" fmla="*/ 24371 w 265938"/>
                  <a:gd name="connsiteY10" fmla="*/ 227838 h 238505"/>
                  <a:gd name="connsiteX11" fmla="*/ 32004 w 265938"/>
                  <a:gd name="connsiteY11" fmla="*/ 219455 h 238505"/>
                  <a:gd name="connsiteX12" fmla="*/ 33528 w 265938"/>
                  <a:gd name="connsiteY12" fmla="*/ 197358 h 238505"/>
                  <a:gd name="connsiteX13" fmla="*/ 33528 w 265938"/>
                  <a:gd name="connsiteY13" fmla="*/ 40385 h 238505"/>
                  <a:gd name="connsiteX14" fmla="*/ 32004 w 265938"/>
                  <a:gd name="connsiteY14" fmla="*/ 17526 h 238505"/>
                  <a:gd name="connsiteX15" fmla="*/ 23609 w 265938"/>
                  <a:gd name="connsiteY15" fmla="*/ 9905 h 238505"/>
                  <a:gd name="connsiteX16" fmla="*/ 7607 w 265938"/>
                  <a:gd name="connsiteY16" fmla="*/ 6096 h 238505"/>
                  <a:gd name="connsiteX17" fmla="*/ 0 w 265938"/>
                  <a:gd name="connsiteY17" fmla="*/ 6096 h 238505"/>
                  <a:gd name="connsiteX18" fmla="*/ 0 w 265938"/>
                  <a:gd name="connsiteY18" fmla="*/ 0 h 238505"/>
                  <a:gd name="connsiteX19" fmla="*/ 124955 w 265938"/>
                  <a:gd name="connsiteY19" fmla="*/ 0 h 238505"/>
                  <a:gd name="connsiteX20" fmla="*/ 124955 w 265938"/>
                  <a:gd name="connsiteY20" fmla="*/ 6096 h 238505"/>
                  <a:gd name="connsiteX21" fmla="*/ 116585 w 265938"/>
                  <a:gd name="connsiteY21" fmla="*/ 6096 h 238505"/>
                  <a:gd name="connsiteX22" fmla="*/ 99809 w 265938"/>
                  <a:gd name="connsiteY22" fmla="*/ 9905 h 238505"/>
                  <a:gd name="connsiteX23" fmla="*/ 92964 w 265938"/>
                  <a:gd name="connsiteY23" fmla="*/ 18288 h 238505"/>
                  <a:gd name="connsiteX24" fmla="*/ 90678 w 265938"/>
                  <a:gd name="connsiteY24" fmla="*/ 40385 h 238505"/>
                  <a:gd name="connsiteX25" fmla="*/ 90678 w 265938"/>
                  <a:gd name="connsiteY25" fmla="*/ 108203 h 238505"/>
                  <a:gd name="connsiteX26" fmla="*/ 175247 w 265938"/>
                  <a:gd name="connsiteY26" fmla="*/ 108203 h 238505"/>
                  <a:gd name="connsiteX27" fmla="*/ 175247 w 265938"/>
                  <a:gd name="connsiteY27" fmla="*/ 40385 h 238505"/>
                  <a:gd name="connsiteX28" fmla="*/ 172973 w 265938"/>
                  <a:gd name="connsiteY28" fmla="*/ 17526 h 238505"/>
                  <a:gd name="connsiteX29" fmla="*/ 165354 w 265938"/>
                  <a:gd name="connsiteY29" fmla="*/ 9905 h 238505"/>
                  <a:gd name="connsiteX30" fmla="*/ 149352 w 265938"/>
                  <a:gd name="connsiteY30" fmla="*/ 6096 h 238505"/>
                  <a:gd name="connsiteX31" fmla="*/ 141732 w 265938"/>
                  <a:gd name="connsiteY31" fmla="*/ 6096 h 238505"/>
                  <a:gd name="connsiteX32" fmla="*/ 141732 w 265938"/>
                  <a:gd name="connsiteY32" fmla="*/ 0 h 238505"/>
                  <a:gd name="connsiteX33" fmla="*/ 265938 w 265938"/>
                  <a:gd name="connsiteY33" fmla="*/ 0 h 238505"/>
                  <a:gd name="connsiteX34" fmla="*/ 265938 w 265938"/>
                  <a:gd name="connsiteY34" fmla="*/ 6096 h 238505"/>
                  <a:gd name="connsiteX35" fmla="*/ 258305 w 265938"/>
                  <a:gd name="connsiteY35" fmla="*/ 6096 h 238505"/>
                  <a:gd name="connsiteX36" fmla="*/ 241554 w 265938"/>
                  <a:gd name="connsiteY36" fmla="*/ 9905 h 238505"/>
                  <a:gd name="connsiteX37" fmla="*/ 233921 w 265938"/>
                  <a:gd name="connsiteY37" fmla="*/ 18288 h 238505"/>
                  <a:gd name="connsiteX38" fmla="*/ 232397 w 265938"/>
                  <a:gd name="connsiteY38" fmla="*/ 40385 h 238505"/>
                  <a:gd name="connsiteX39" fmla="*/ 232397 w 265938"/>
                  <a:gd name="connsiteY39" fmla="*/ 197358 h 238505"/>
                  <a:gd name="connsiteX40" fmla="*/ 233921 w 265938"/>
                  <a:gd name="connsiteY40" fmla="*/ 220217 h 238505"/>
                  <a:gd name="connsiteX41" fmla="*/ 242316 w 265938"/>
                  <a:gd name="connsiteY41" fmla="*/ 228600 h 238505"/>
                  <a:gd name="connsiteX42" fmla="*/ 258305 w 265938"/>
                  <a:gd name="connsiteY42" fmla="*/ 231647 h 238505"/>
                  <a:gd name="connsiteX43" fmla="*/ 265938 w 265938"/>
                  <a:gd name="connsiteY43" fmla="*/ 231647 h 238505"/>
                  <a:gd name="connsiteX44" fmla="*/ 265938 w 265938"/>
                  <a:gd name="connsiteY44" fmla="*/ 238505 h 238505"/>
                  <a:gd name="connsiteX45" fmla="*/ 141732 w 265938"/>
                  <a:gd name="connsiteY45" fmla="*/ 238505 h 238505"/>
                  <a:gd name="connsiteX46" fmla="*/ 141732 w 265938"/>
                  <a:gd name="connsiteY46" fmla="*/ 231647 h 238505"/>
                  <a:gd name="connsiteX47" fmla="*/ 149352 w 265938"/>
                  <a:gd name="connsiteY47" fmla="*/ 231647 h 238505"/>
                  <a:gd name="connsiteX48" fmla="*/ 166116 w 265938"/>
                  <a:gd name="connsiteY48" fmla="*/ 227838 h 238505"/>
                  <a:gd name="connsiteX49" fmla="*/ 172973 w 265938"/>
                  <a:gd name="connsiteY49" fmla="*/ 219455 h 238505"/>
                  <a:gd name="connsiteX50" fmla="*/ 175247 w 265938"/>
                  <a:gd name="connsiteY50" fmla="*/ 197358 h 238505"/>
                  <a:gd name="connsiteX51" fmla="*/ 175247 w 265938"/>
                  <a:gd name="connsiteY51" fmla="*/ 123444 h 238505"/>
                  <a:gd name="connsiteX52" fmla="*/ 90678 w 265938"/>
                  <a:gd name="connsiteY52" fmla="*/ 123444 h 2385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Lst>
                <a:rect l="l" t="t" r="r" b="b"/>
                <a:pathLst>
                  <a:path w="265938" h="238505">
                    <a:moveTo>
                      <a:pt x="90678" y="123444"/>
                    </a:moveTo>
                    <a:lnTo>
                      <a:pt x="90678" y="197358"/>
                    </a:lnTo>
                    <a:cubicBezTo>
                      <a:pt x="90678" y="209550"/>
                      <a:pt x="91440" y="217170"/>
                      <a:pt x="92964" y="220217"/>
                    </a:cubicBezTo>
                    <a:cubicBezTo>
                      <a:pt x="94488" y="223265"/>
                      <a:pt x="96773" y="226314"/>
                      <a:pt x="100571" y="228600"/>
                    </a:cubicBezTo>
                    <a:cubicBezTo>
                      <a:pt x="104381" y="230885"/>
                      <a:pt x="109728" y="231647"/>
                      <a:pt x="116585" y="231647"/>
                    </a:cubicBezTo>
                    <a:lnTo>
                      <a:pt x="124955" y="231647"/>
                    </a:lnTo>
                    <a:lnTo>
                      <a:pt x="124955" y="238505"/>
                    </a:lnTo>
                    <a:lnTo>
                      <a:pt x="0" y="238505"/>
                    </a:lnTo>
                    <a:lnTo>
                      <a:pt x="0" y="231647"/>
                    </a:lnTo>
                    <a:lnTo>
                      <a:pt x="7607" y="231647"/>
                    </a:lnTo>
                    <a:cubicBezTo>
                      <a:pt x="14478" y="231647"/>
                      <a:pt x="20573" y="230885"/>
                      <a:pt x="24371" y="227838"/>
                    </a:cubicBezTo>
                    <a:cubicBezTo>
                      <a:pt x="27419" y="226314"/>
                      <a:pt x="29705" y="223265"/>
                      <a:pt x="32004" y="219455"/>
                    </a:cubicBezTo>
                    <a:cubicBezTo>
                      <a:pt x="32766" y="217170"/>
                      <a:pt x="33528" y="209550"/>
                      <a:pt x="33528" y="197358"/>
                    </a:cubicBezTo>
                    <a:lnTo>
                      <a:pt x="33528" y="40385"/>
                    </a:lnTo>
                    <a:cubicBezTo>
                      <a:pt x="33528" y="28194"/>
                      <a:pt x="32766" y="20573"/>
                      <a:pt x="32004" y="17526"/>
                    </a:cubicBezTo>
                    <a:cubicBezTo>
                      <a:pt x="30480" y="14477"/>
                      <a:pt x="27419" y="12191"/>
                      <a:pt x="23609" y="9905"/>
                    </a:cubicBezTo>
                    <a:cubicBezTo>
                      <a:pt x="19811" y="7620"/>
                      <a:pt x="14478" y="6096"/>
                      <a:pt x="7607" y="6096"/>
                    </a:cubicBezTo>
                    <a:lnTo>
                      <a:pt x="0" y="6096"/>
                    </a:lnTo>
                    <a:lnTo>
                      <a:pt x="0" y="0"/>
                    </a:lnTo>
                    <a:lnTo>
                      <a:pt x="124955" y="0"/>
                    </a:lnTo>
                    <a:lnTo>
                      <a:pt x="124955" y="6096"/>
                    </a:lnTo>
                    <a:lnTo>
                      <a:pt x="116585" y="6096"/>
                    </a:lnTo>
                    <a:cubicBezTo>
                      <a:pt x="109728" y="6096"/>
                      <a:pt x="104381" y="7620"/>
                      <a:pt x="99809" y="9905"/>
                    </a:cubicBezTo>
                    <a:cubicBezTo>
                      <a:pt x="96773" y="11429"/>
                      <a:pt x="94488" y="14477"/>
                      <a:pt x="92964" y="18288"/>
                    </a:cubicBezTo>
                    <a:cubicBezTo>
                      <a:pt x="91440" y="21335"/>
                      <a:pt x="90678" y="28955"/>
                      <a:pt x="90678" y="40385"/>
                    </a:cubicBezTo>
                    <a:lnTo>
                      <a:pt x="90678" y="108203"/>
                    </a:lnTo>
                    <a:lnTo>
                      <a:pt x="175247" y="108203"/>
                    </a:lnTo>
                    <a:lnTo>
                      <a:pt x="175247" y="40385"/>
                    </a:lnTo>
                    <a:cubicBezTo>
                      <a:pt x="175247" y="28194"/>
                      <a:pt x="174485" y="20573"/>
                      <a:pt x="172973" y="17526"/>
                    </a:cubicBezTo>
                    <a:cubicBezTo>
                      <a:pt x="171450" y="14477"/>
                      <a:pt x="169164" y="12191"/>
                      <a:pt x="165354" y="9905"/>
                    </a:cubicBezTo>
                    <a:cubicBezTo>
                      <a:pt x="161531" y="7620"/>
                      <a:pt x="156197" y="6096"/>
                      <a:pt x="149352" y="6096"/>
                    </a:cubicBezTo>
                    <a:lnTo>
                      <a:pt x="141732" y="6096"/>
                    </a:lnTo>
                    <a:lnTo>
                      <a:pt x="141732" y="0"/>
                    </a:lnTo>
                    <a:lnTo>
                      <a:pt x="265938" y="0"/>
                    </a:lnTo>
                    <a:lnTo>
                      <a:pt x="265938" y="6096"/>
                    </a:lnTo>
                    <a:lnTo>
                      <a:pt x="258305" y="6096"/>
                    </a:lnTo>
                    <a:cubicBezTo>
                      <a:pt x="251447" y="6096"/>
                      <a:pt x="245364" y="7620"/>
                      <a:pt x="241554" y="9905"/>
                    </a:cubicBezTo>
                    <a:cubicBezTo>
                      <a:pt x="238506" y="11429"/>
                      <a:pt x="236207" y="14477"/>
                      <a:pt x="233921" y="18288"/>
                    </a:cubicBezTo>
                    <a:cubicBezTo>
                      <a:pt x="233159" y="21335"/>
                      <a:pt x="232397" y="28955"/>
                      <a:pt x="232397" y="40385"/>
                    </a:cubicBezTo>
                    <a:lnTo>
                      <a:pt x="232397" y="197358"/>
                    </a:lnTo>
                    <a:cubicBezTo>
                      <a:pt x="232397" y="209550"/>
                      <a:pt x="233159" y="217170"/>
                      <a:pt x="233921" y="220217"/>
                    </a:cubicBezTo>
                    <a:cubicBezTo>
                      <a:pt x="235445" y="223265"/>
                      <a:pt x="238506" y="226314"/>
                      <a:pt x="242316" y="228600"/>
                    </a:cubicBezTo>
                    <a:cubicBezTo>
                      <a:pt x="246126" y="230885"/>
                      <a:pt x="251447" y="231647"/>
                      <a:pt x="258305" y="231647"/>
                    </a:cubicBezTo>
                    <a:lnTo>
                      <a:pt x="265938" y="231647"/>
                    </a:lnTo>
                    <a:lnTo>
                      <a:pt x="265938" y="238505"/>
                    </a:lnTo>
                    <a:lnTo>
                      <a:pt x="141732" y="238505"/>
                    </a:lnTo>
                    <a:lnTo>
                      <a:pt x="141732" y="231647"/>
                    </a:lnTo>
                    <a:lnTo>
                      <a:pt x="149352" y="231647"/>
                    </a:lnTo>
                    <a:cubicBezTo>
                      <a:pt x="156197" y="231647"/>
                      <a:pt x="161531" y="230885"/>
                      <a:pt x="166116" y="227838"/>
                    </a:cubicBezTo>
                    <a:cubicBezTo>
                      <a:pt x="169164" y="226314"/>
                      <a:pt x="171450" y="223265"/>
                      <a:pt x="172973" y="219455"/>
                    </a:cubicBezTo>
                    <a:cubicBezTo>
                      <a:pt x="174485" y="217170"/>
                      <a:pt x="175247" y="209550"/>
                      <a:pt x="175247" y="197358"/>
                    </a:cubicBezTo>
                    <a:lnTo>
                      <a:pt x="175247" y="123444"/>
                    </a:lnTo>
                    <a:lnTo>
                      <a:pt x="90678" y="123444"/>
                    </a:ln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26" name="Freeform 3"/>
              <p:cNvSpPr/>
              <p:nvPr/>
            </p:nvSpPr>
            <p:spPr>
              <a:xfrm>
                <a:off x="7411098" y="4031741"/>
                <a:ext cx="115048" cy="182117"/>
              </a:xfrm>
              <a:custGeom>
                <a:avLst/>
                <a:gdLst>
                  <a:gd name="connsiteX0" fmla="*/ 105155 w 115048"/>
                  <a:gd name="connsiteY0" fmla="*/ 182117 h 182117"/>
                  <a:gd name="connsiteX1" fmla="*/ 0 w 115048"/>
                  <a:gd name="connsiteY1" fmla="*/ 182117 h 182117"/>
                  <a:gd name="connsiteX2" fmla="*/ 0 w 115048"/>
                  <a:gd name="connsiteY2" fmla="*/ 179832 h 182117"/>
                  <a:gd name="connsiteX3" fmla="*/ 58673 w 115048"/>
                  <a:gd name="connsiteY3" fmla="*/ 102108 h 182117"/>
                  <a:gd name="connsiteX4" fmla="*/ 68579 w 115048"/>
                  <a:gd name="connsiteY4" fmla="*/ 63246 h 182117"/>
                  <a:gd name="connsiteX5" fmla="*/ 60197 w 115048"/>
                  <a:gd name="connsiteY5" fmla="*/ 40386 h 182117"/>
                  <a:gd name="connsiteX6" fmla="*/ 39623 w 115048"/>
                  <a:gd name="connsiteY6" fmla="*/ 31242 h 182117"/>
                  <a:gd name="connsiteX7" fmla="*/ 7619 w 115048"/>
                  <a:gd name="connsiteY7" fmla="*/ 51054 h 182117"/>
                  <a:gd name="connsiteX8" fmla="*/ 3047 w 115048"/>
                  <a:gd name="connsiteY8" fmla="*/ 49529 h 182117"/>
                  <a:gd name="connsiteX9" fmla="*/ 24383 w 115048"/>
                  <a:gd name="connsiteY9" fmla="*/ 12192 h 182117"/>
                  <a:gd name="connsiteX10" fmla="*/ 57898 w 115048"/>
                  <a:gd name="connsiteY10" fmla="*/ 0 h 182117"/>
                  <a:gd name="connsiteX11" fmla="*/ 83057 w 115048"/>
                  <a:gd name="connsiteY11" fmla="*/ 6096 h 182117"/>
                  <a:gd name="connsiteX12" fmla="*/ 100583 w 115048"/>
                  <a:gd name="connsiteY12" fmla="*/ 23622 h 182117"/>
                  <a:gd name="connsiteX13" fmla="*/ 106679 w 115048"/>
                  <a:gd name="connsiteY13" fmla="*/ 44196 h 182117"/>
                  <a:gd name="connsiteX14" fmla="*/ 96773 w 115048"/>
                  <a:gd name="connsiteY14" fmla="*/ 80010 h 182117"/>
                  <a:gd name="connsiteX15" fmla="*/ 38848 w 115048"/>
                  <a:gd name="connsiteY15" fmla="*/ 147828 h 182117"/>
                  <a:gd name="connsiteX16" fmla="*/ 77723 w 115048"/>
                  <a:gd name="connsiteY16" fmla="*/ 147828 h 182117"/>
                  <a:gd name="connsiteX17" fmla="*/ 95998 w 115048"/>
                  <a:gd name="connsiteY17" fmla="*/ 147066 h 182117"/>
                  <a:gd name="connsiteX18" fmla="*/ 102869 w 115048"/>
                  <a:gd name="connsiteY18" fmla="*/ 142494 h 182117"/>
                  <a:gd name="connsiteX19" fmla="*/ 110476 w 115048"/>
                  <a:gd name="connsiteY19" fmla="*/ 131064 h 182117"/>
                  <a:gd name="connsiteX20" fmla="*/ 115048 w 115048"/>
                  <a:gd name="connsiteY20" fmla="*/ 131064 h 182117"/>
                  <a:gd name="connsiteX21" fmla="*/ 105155 w 115048"/>
                  <a:gd name="connsiteY21" fmla="*/ 182117 h 18211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115048" h="182117">
                    <a:moveTo>
                      <a:pt x="105155" y="182117"/>
                    </a:moveTo>
                    <a:lnTo>
                      <a:pt x="0" y="182117"/>
                    </a:lnTo>
                    <a:lnTo>
                      <a:pt x="0" y="179832"/>
                    </a:lnTo>
                    <a:cubicBezTo>
                      <a:pt x="31991" y="140970"/>
                      <a:pt x="51803" y="115061"/>
                      <a:pt x="58673" y="102108"/>
                    </a:cubicBezTo>
                    <a:cubicBezTo>
                      <a:pt x="65531" y="89154"/>
                      <a:pt x="68579" y="76200"/>
                      <a:pt x="68579" y="63246"/>
                    </a:cubicBezTo>
                    <a:cubicBezTo>
                      <a:pt x="68579" y="54102"/>
                      <a:pt x="66293" y="46482"/>
                      <a:pt x="60197" y="40386"/>
                    </a:cubicBezTo>
                    <a:cubicBezTo>
                      <a:pt x="54850" y="34290"/>
                      <a:pt x="47243" y="31242"/>
                      <a:pt x="39623" y="31242"/>
                    </a:cubicBezTo>
                    <a:cubicBezTo>
                      <a:pt x="25907" y="31242"/>
                      <a:pt x="15226" y="38100"/>
                      <a:pt x="7619" y="51054"/>
                    </a:cubicBezTo>
                    <a:lnTo>
                      <a:pt x="3047" y="49529"/>
                    </a:lnTo>
                    <a:cubicBezTo>
                      <a:pt x="7619" y="32766"/>
                      <a:pt x="15226" y="20573"/>
                      <a:pt x="24383" y="12192"/>
                    </a:cubicBezTo>
                    <a:cubicBezTo>
                      <a:pt x="34276" y="3810"/>
                      <a:pt x="45719" y="0"/>
                      <a:pt x="57898" y="0"/>
                    </a:cubicBezTo>
                    <a:cubicBezTo>
                      <a:pt x="67055" y="0"/>
                      <a:pt x="75424" y="2286"/>
                      <a:pt x="83057" y="6096"/>
                    </a:cubicBezTo>
                    <a:cubicBezTo>
                      <a:pt x="89903" y="10667"/>
                      <a:pt x="95998" y="16002"/>
                      <a:pt x="100583" y="23622"/>
                    </a:cubicBezTo>
                    <a:cubicBezTo>
                      <a:pt x="104393" y="31242"/>
                      <a:pt x="106679" y="38100"/>
                      <a:pt x="106679" y="44196"/>
                    </a:cubicBezTo>
                    <a:cubicBezTo>
                      <a:pt x="106679" y="56388"/>
                      <a:pt x="103631" y="67817"/>
                      <a:pt x="96773" y="80010"/>
                    </a:cubicBezTo>
                    <a:cubicBezTo>
                      <a:pt x="88379" y="96011"/>
                      <a:pt x="68579" y="118872"/>
                      <a:pt x="38848" y="147828"/>
                    </a:cubicBezTo>
                    <a:lnTo>
                      <a:pt x="77723" y="147828"/>
                    </a:lnTo>
                    <a:cubicBezTo>
                      <a:pt x="86867" y="147828"/>
                      <a:pt x="92950" y="147828"/>
                      <a:pt x="95998" y="147066"/>
                    </a:cubicBezTo>
                    <a:cubicBezTo>
                      <a:pt x="99059" y="146304"/>
                      <a:pt x="101345" y="144779"/>
                      <a:pt x="102869" y="142494"/>
                    </a:cubicBezTo>
                    <a:cubicBezTo>
                      <a:pt x="105155" y="140970"/>
                      <a:pt x="107429" y="137160"/>
                      <a:pt x="110476" y="131064"/>
                    </a:cubicBezTo>
                    <a:lnTo>
                      <a:pt x="115048" y="131064"/>
                    </a:lnTo>
                    <a:lnTo>
                      <a:pt x="105155" y="182117"/>
                    </a:ln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27" name="Freeform 3"/>
              <p:cNvSpPr/>
              <p:nvPr/>
            </p:nvSpPr>
            <p:spPr>
              <a:xfrm>
                <a:off x="6543179" y="3998976"/>
                <a:ext cx="304800" cy="36576"/>
              </a:xfrm>
              <a:custGeom>
                <a:avLst/>
                <a:gdLst>
                  <a:gd name="connsiteX0" fmla="*/ 18288 w 304800"/>
                  <a:gd name="connsiteY0" fmla="*/ 0 h 36576"/>
                  <a:gd name="connsiteX1" fmla="*/ 286511 w 304800"/>
                  <a:gd name="connsiteY1" fmla="*/ 0 h 36576"/>
                  <a:gd name="connsiteX2" fmla="*/ 304800 w 304800"/>
                  <a:gd name="connsiteY2" fmla="*/ 18288 h 36576"/>
                  <a:gd name="connsiteX3" fmla="*/ 286511 w 304800"/>
                  <a:gd name="connsiteY3" fmla="*/ 36576 h 36576"/>
                  <a:gd name="connsiteX4" fmla="*/ 18288 w 304800"/>
                  <a:gd name="connsiteY4" fmla="*/ 36576 h 36576"/>
                  <a:gd name="connsiteX5" fmla="*/ 0 w 304800"/>
                  <a:gd name="connsiteY5" fmla="*/ 18288 h 36576"/>
                  <a:gd name="connsiteX6" fmla="*/ 18288 w 304800"/>
                  <a:gd name="connsiteY6" fmla="*/ 0 h 365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4800" h="36576">
                    <a:moveTo>
                      <a:pt x="18288" y="0"/>
                    </a:moveTo>
                    <a:lnTo>
                      <a:pt x="286511" y="0"/>
                    </a:lnTo>
                    <a:cubicBezTo>
                      <a:pt x="297167" y="0"/>
                      <a:pt x="304800" y="7620"/>
                      <a:pt x="304800" y="18288"/>
                    </a:cubicBezTo>
                    <a:cubicBezTo>
                      <a:pt x="304800" y="28194"/>
                      <a:pt x="297167" y="36576"/>
                      <a:pt x="286511" y="36576"/>
                    </a:cubicBezTo>
                    <a:lnTo>
                      <a:pt x="18288" y="36576"/>
                    </a:lnTo>
                    <a:cubicBezTo>
                      <a:pt x="7607" y="36576"/>
                      <a:pt x="0" y="28194"/>
                      <a:pt x="0" y="18288"/>
                    </a:cubicBezTo>
                    <a:cubicBezTo>
                      <a:pt x="0" y="7620"/>
                      <a:pt x="7607" y="0"/>
                      <a:pt x="18288" y="0"/>
                    </a:cubicBez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28" name="Freeform 3"/>
              <p:cNvSpPr/>
              <p:nvPr/>
            </p:nvSpPr>
            <p:spPr>
              <a:xfrm>
                <a:off x="7828674" y="3888485"/>
                <a:ext cx="225538" cy="249174"/>
              </a:xfrm>
              <a:custGeom>
                <a:avLst/>
                <a:gdLst>
                  <a:gd name="connsiteX0" fmla="*/ 225538 w 225538"/>
                  <a:gd name="connsiteY0" fmla="*/ 0 h 249174"/>
                  <a:gd name="connsiteX1" fmla="*/ 225538 w 225538"/>
                  <a:gd name="connsiteY1" fmla="*/ 82296 h 249174"/>
                  <a:gd name="connsiteX2" fmla="*/ 218693 w 225538"/>
                  <a:gd name="connsiteY2" fmla="*/ 82296 h 249174"/>
                  <a:gd name="connsiteX3" fmla="*/ 189724 w 225538"/>
                  <a:gd name="connsiteY3" fmla="*/ 32766 h 249174"/>
                  <a:gd name="connsiteX4" fmla="*/ 142493 w 225538"/>
                  <a:gd name="connsiteY4" fmla="*/ 16002 h 249174"/>
                  <a:gd name="connsiteX5" fmla="*/ 101345 w 225538"/>
                  <a:gd name="connsiteY5" fmla="*/ 28955 h 249174"/>
                  <a:gd name="connsiteX6" fmla="*/ 73900 w 225538"/>
                  <a:gd name="connsiteY6" fmla="*/ 62484 h 249174"/>
                  <a:gd name="connsiteX7" fmla="*/ 63245 w 225538"/>
                  <a:gd name="connsiteY7" fmla="*/ 121158 h 249174"/>
                  <a:gd name="connsiteX8" fmla="*/ 70853 w 225538"/>
                  <a:gd name="connsiteY8" fmla="*/ 179832 h 249174"/>
                  <a:gd name="connsiteX9" fmla="*/ 96773 w 225538"/>
                  <a:gd name="connsiteY9" fmla="*/ 219455 h 249174"/>
                  <a:gd name="connsiteX10" fmla="*/ 140969 w 225538"/>
                  <a:gd name="connsiteY10" fmla="*/ 232410 h 249174"/>
                  <a:gd name="connsiteX11" fmla="*/ 182117 w 225538"/>
                  <a:gd name="connsiteY11" fmla="*/ 222504 h 249174"/>
                  <a:gd name="connsiteX12" fmla="*/ 221741 w 225538"/>
                  <a:gd name="connsiteY12" fmla="*/ 188976 h 249174"/>
                  <a:gd name="connsiteX13" fmla="*/ 221741 w 225538"/>
                  <a:gd name="connsiteY13" fmla="*/ 209550 h 249174"/>
                  <a:gd name="connsiteX14" fmla="*/ 179831 w 225538"/>
                  <a:gd name="connsiteY14" fmla="*/ 240029 h 249174"/>
                  <a:gd name="connsiteX15" fmla="*/ 129526 w 225538"/>
                  <a:gd name="connsiteY15" fmla="*/ 249173 h 249174"/>
                  <a:gd name="connsiteX16" fmla="*/ 61721 w 225538"/>
                  <a:gd name="connsiteY16" fmla="*/ 233934 h 249174"/>
                  <a:gd name="connsiteX17" fmla="*/ 15988 w 225538"/>
                  <a:gd name="connsiteY17" fmla="*/ 189738 h 249174"/>
                  <a:gd name="connsiteX18" fmla="*/ 0 w 225538"/>
                  <a:gd name="connsiteY18" fmla="*/ 128778 h 249174"/>
                  <a:gd name="connsiteX19" fmla="*/ 17512 w 225538"/>
                  <a:gd name="connsiteY19" fmla="*/ 64008 h 249174"/>
                  <a:gd name="connsiteX20" fmla="*/ 65531 w 225538"/>
                  <a:gd name="connsiteY20" fmla="*/ 16764 h 249174"/>
                  <a:gd name="connsiteX21" fmla="*/ 130288 w 225538"/>
                  <a:gd name="connsiteY21" fmla="*/ 0 h 249174"/>
                  <a:gd name="connsiteX22" fmla="*/ 182879 w 225538"/>
                  <a:gd name="connsiteY22" fmla="*/ 10667 h 249174"/>
                  <a:gd name="connsiteX23" fmla="*/ 203453 w 225538"/>
                  <a:gd name="connsiteY23" fmla="*/ 17526 h 249174"/>
                  <a:gd name="connsiteX24" fmla="*/ 213346 w 225538"/>
                  <a:gd name="connsiteY24" fmla="*/ 12954 h 249174"/>
                  <a:gd name="connsiteX25" fmla="*/ 218693 w 225538"/>
                  <a:gd name="connsiteY25" fmla="*/ 0 h 249174"/>
                  <a:gd name="connsiteX26" fmla="*/ 225538 w 225538"/>
                  <a:gd name="connsiteY26" fmla="*/ 0 h 24917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Lst>
                <a:rect l="l" t="t" r="r" b="b"/>
                <a:pathLst>
                  <a:path w="225538" h="249174">
                    <a:moveTo>
                      <a:pt x="225538" y="0"/>
                    </a:moveTo>
                    <a:lnTo>
                      <a:pt x="225538" y="82296"/>
                    </a:lnTo>
                    <a:lnTo>
                      <a:pt x="218693" y="82296"/>
                    </a:lnTo>
                    <a:cubicBezTo>
                      <a:pt x="214121" y="60960"/>
                      <a:pt x="204203" y="44196"/>
                      <a:pt x="189724" y="32766"/>
                    </a:cubicBezTo>
                    <a:cubicBezTo>
                      <a:pt x="176021" y="21335"/>
                      <a:pt x="160019" y="16002"/>
                      <a:pt x="142493" y="16002"/>
                    </a:cubicBezTo>
                    <a:cubicBezTo>
                      <a:pt x="127253" y="16002"/>
                      <a:pt x="113524" y="19811"/>
                      <a:pt x="101345" y="28955"/>
                    </a:cubicBezTo>
                    <a:cubicBezTo>
                      <a:pt x="89153" y="37338"/>
                      <a:pt x="79996" y="48005"/>
                      <a:pt x="73900" y="62484"/>
                    </a:cubicBezTo>
                    <a:cubicBezTo>
                      <a:pt x="67055" y="80010"/>
                      <a:pt x="63245" y="99822"/>
                      <a:pt x="63245" y="121158"/>
                    </a:cubicBezTo>
                    <a:cubicBezTo>
                      <a:pt x="63245" y="142494"/>
                      <a:pt x="65531" y="162305"/>
                      <a:pt x="70853" y="179832"/>
                    </a:cubicBezTo>
                    <a:cubicBezTo>
                      <a:pt x="76200" y="197358"/>
                      <a:pt x="85343" y="210311"/>
                      <a:pt x="96773" y="219455"/>
                    </a:cubicBezTo>
                    <a:cubicBezTo>
                      <a:pt x="108203" y="227838"/>
                      <a:pt x="122681" y="232410"/>
                      <a:pt x="140969" y="232410"/>
                    </a:cubicBezTo>
                    <a:cubicBezTo>
                      <a:pt x="156196" y="232410"/>
                      <a:pt x="169912" y="229361"/>
                      <a:pt x="182117" y="222504"/>
                    </a:cubicBezTo>
                    <a:cubicBezTo>
                      <a:pt x="195071" y="216408"/>
                      <a:pt x="208012" y="204978"/>
                      <a:pt x="221741" y="188976"/>
                    </a:cubicBezTo>
                    <a:lnTo>
                      <a:pt x="221741" y="209550"/>
                    </a:lnTo>
                    <a:cubicBezTo>
                      <a:pt x="208012" y="223266"/>
                      <a:pt x="194296" y="233172"/>
                      <a:pt x="179831" y="240029"/>
                    </a:cubicBezTo>
                    <a:cubicBezTo>
                      <a:pt x="165353" y="246126"/>
                      <a:pt x="148576" y="249173"/>
                      <a:pt x="129526" y="249173"/>
                    </a:cubicBezTo>
                    <a:cubicBezTo>
                      <a:pt x="103631" y="249173"/>
                      <a:pt x="81533" y="243840"/>
                      <a:pt x="61721" y="233934"/>
                    </a:cubicBezTo>
                    <a:cubicBezTo>
                      <a:pt x="41896" y="224028"/>
                      <a:pt x="26669" y="208788"/>
                      <a:pt x="15988" y="189738"/>
                    </a:cubicBezTo>
                    <a:cubicBezTo>
                      <a:pt x="5333" y="170688"/>
                      <a:pt x="0" y="150876"/>
                      <a:pt x="0" y="128778"/>
                    </a:cubicBezTo>
                    <a:cubicBezTo>
                      <a:pt x="0" y="105917"/>
                      <a:pt x="6095" y="84582"/>
                      <a:pt x="17512" y="64008"/>
                    </a:cubicBezTo>
                    <a:cubicBezTo>
                      <a:pt x="29717" y="44196"/>
                      <a:pt x="45719" y="28194"/>
                      <a:pt x="65531" y="16764"/>
                    </a:cubicBezTo>
                    <a:cubicBezTo>
                      <a:pt x="86105" y="5334"/>
                      <a:pt x="107441" y="0"/>
                      <a:pt x="130288" y="0"/>
                    </a:cubicBezTo>
                    <a:cubicBezTo>
                      <a:pt x="147053" y="0"/>
                      <a:pt x="164591" y="3810"/>
                      <a:pt x="182879" y="10667"/>
                    </a:cubicBezTo>
                    <a:cubicBezTo>
                      <a:pt x="194296" y="15240"/>
                      <a:pt x="201167" y="17526"/>
                      <a:pt x="203453" y="17526"/>
                    </a:cubicBezTo>
                    <a:cubicBezTo>
                      <a:pt x="207250" y="17526"/>
                      <a:pt x="211073" y="16002"/>
                      <a:pt x="213346" y="12954"/>
                    </a:cubicBezTo>
                    <a:cubicBezTo>
                      <a:pt x="216407" y="10667"/>
                      <a:pt x="217931" y="6096"/>
                      <a:pt x="218693" y="0"/>
                    </a:cubicBezTo>
                    <a:lnTo>
                      <a:pt x="225538" y="0"/>
                    </a:ln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29" name="Freeform 3"/>
              <p:cNvSpPr/>
              <p:nvPr/>
            </p:nvSpPr>
            <p:spPr>
              <a:xfrm>
                <a:off x="7558151" y="3997452"/>
                <a:ext cx="235470" cy="40385"/>
              </a:xfrm>
              <a:custGeom>
                <a:avLst/>
                <a:gdLst>
                  <a:gd name="connsiteX0" fmla="*/ 17526 w 235470"/>
                  <a:gd name="connsiteY0" fmla="*/ 3809 h 40385"/>
                  <a:gd name="connsiteX1" fmla="*/ 217169 w 235470"/>
                  <a:gd name="connsiteY1" fmla="*/ 0 h 40385"/>
                  <a:gd name="connsiteX2" fmla="*/ 235470 w 235470"/>
                  <a:gd name="connsiteY2" fmla="*/ 17526 h 40385"/>
                  <a:gd name="connsiteX3" fmla="*/ 217944 w 235470"/>
                  <a:gd name="connsiteY3" fmla="*/ 36576 h 40385"/>
                  <a:gd name="connsiteX4" fmla="*/ 18288 w 235470"/>
                  <a:gd name="connsiteY4" fmla="*/ 40385 h 40385"/>
                  <a:gd name="connsiteX5" fmla="*/ 0 w 235470"/>
                  <a:gd name="connsiteY5" fmla="*/ 22859 h 40385"/>
                  <a:gd name="connsiteX6" fmla="*/ 17526 w 235470"/>
                  <a:gd name="connsiteY6" fmla="*/ 3809 h 4038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35470" h="40385">
                    <a:moveTo>
                      <a:pt x="17526" y="3809"/>
                    </a:moveTo>
                    <a:lnTo>
                      <a:pt x="217169" y="0"/>
                    </a:lnTo>
                    <a:cubicBezTo>
                      <a:pt x="227076" y="0"/>
                      <a:pt x="235470" y="7619"/>
                      <a:pt x="235470" y="17526"/>
                    </a:cubicBezTo>
                    <a:cubicBezTo>
                      <a:pt x="235470" y="28194"/>
                      <a:pt x="227838" y="36576"/>
                      <a:pt x="217944" y="36576"/>
                    </a:cubicBezTo>
                    <a:lnTo>
                      <a:pt x="18288" y="40385"/>
                    </a:lnTo>
                    <a:cubicBezTo>
                      <a:pt x="8394" y="41147"/>
                      <a:pt x="0" y="32765"/>
                      <a:pt x="0" y="22859"/>
                    </a:cubicBezTo>
                    <a:cubicBezTo>
                      <a:pt x="-761" y="12191"/>
                      <a:pt x="7619" y="3809"/>
                      <a:pt x="17526" y="3809"/>
                    </a:cubicBez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30" name="Freeform 3"/>
              <p:cNvSpPr/>
              <p:nvPr/>
            </p:nvSpPr>
            <p:spPr>
              <a:xfrm>
                <a:off x="7810372" y="3236976"/>
                <a:ext cx="265951" cy="238505"/>
              </a:xfrm>
              <a:custGeom>
                <a:avLst/>
                <a:gdLst>
                  <a:gd name="connsiteX0" fmla="*/ 91440 w 265951"/>
                  <a:gd name="connsiteY0" fmla="*/ 123444 h 238505"/>
                  <a:gd name="connsiteX1" fmla="*/ 91440 w 265951"/>
                  <a:gd name="connsiteY1" fmla="*/ 197358 h 238505"/>
                  <a:gd name="connsiteX2" fmla="*/ 92964 w 265951"/>
                  <a:gd name="connsiteY2" fmla="*/ 220217 h 238505"/>
                  <a:gd name="connsiteX3" fmla="*/ 101358 w 265951"/>
                  <a:gd name="connsiteY3" fmla="*/ 228600 h 238505"/>
                  <a:gd name="connsiteX4" fmla="*/ 116599 w 265951"/>
                  <a:gd name="connsiteY4" fmla="*/ 231647 h 238505"/>
                  <a:gd name="connsiteX5" fmla="*/ 124980 w 265951"/>
                  <a:gd name="connsiteY5" fmla="*/ 231647 h 238505"/>
                  <a:gd name="connsiteX6" fmla="*/ 124980 w 265951"/>
                  <a:gd name="connsiteY6" fmla="*/ 238505 h 238505"/>
                  <a:gd name="connsiteX7" fmla="*/ 0 w 265951"/>
                  <a:gd name="connsiteY7" fmla="*/ 238505 h 238505"/>
                  <a:gd name="connsiteX8" fmla="*/ 0 w 265951"/>
                  <a:gd name="connsiteY8" fmla="*/ 231647 h 238505"/>
                  <a:gd name="connsiteX9" fmla="*/ 8394 w 265951"/>
                  <a:gd name="connsiteY9" fmla="*/ 231647 h 238505"/>
                  <a:gd name="connsiteX10" fmla="*/ 25158 w 265951"/>
                  <a:gd name="connsiteY10" fmla="*/ 227838 h 238505"/>
                  <a:gd name="connsiteX11" fmla="*/ 32004 w 265951"/>
                  <a:gd name="connsiteY11" fmla="*/ 219455 h 238505"/>
                  <a:gd name="connsiteX12" fmla="*/ 33528 w 265951"/>
                  <a:gd name="connsiteY12" fmla="*/ 197358 h 238505"/>
                  <a:gd name="connsiteX13" fmla="*/ 33528 w 265951"/>
                  <a:gd name="connsiteY13" fmla="*/ 40385 h 238505"/>
                  <a:gd name="connsiteX14" fmla="*/ 32004 w 265951"/>
                  <a:gd name="connsiteY14" fmla="*/ 17526 h 238505"/>
                  <a:gd name="connsiteX15" fmla="*/ 24396 w 265951"/>
                  <a:gd name="connsiteY15" fmla="*/ 9905 h 238505"/>
                  <a:gd name="connsiteX16" fmla="*/ 8394 w 265951"/>
                  <a:gd name="connsiteY16" fmla="*/ 6095 h 238505"/>
                  <a:gd name="connsiteX17" fmla="*/ 0 w 265951"/>
                  <a:gd name="connsiteY17" fmla="*/ 6095 h 238505"/>
                  <a:gd name="connsiteX18" fmla="*/ 0 w 265951"/>
                  <a:gd name="connsiteY18" fmla="*/ 0 h 238505"/>
                  <a:gd name="connsiteX19" fmla="*/ 124980 w 265951"/>
                  <a:gd name="connsiteY19" fmla="*/ 0 h 238505"/>
                  <a:gd name="connsiteX20" fmla="*/ 124980 w 265951"/>
                  <a:gd name="connsiteY20" fmla="*/ 6095 h 238505"/>
                  <a:gd name="connsiteX21" fmla="*/ 116599 w 265951"/>
                  <a:gd name="connsiteY21" fmla="*/ 6095 h 238505"/>
                  <a:gd name="connsiteX22" fmla="*/ 100596 w 265951"/>
                  <a:gd name="connsiteY22" fmla="*/ 9905 h 238505"/>
                  <a:gd name="connsiteX23" fmla="*/ 92964 w 265951"/>
                  <a:gd name="connsiteY23" fmla="*/ 18288 h 238505"/>
                  <a:gd name="connsiteX24" fmla="*/ 91440 w 265951"/>
                  <a:gd name="connsiteY24" fmla="*/ 40385 h 238505"/>
                  <a:gd name="connsiteX25" fmla="*/ 91440 w 265951"/>
                  <a:gd name="connsiteY25" fmla="*/ 108203 h 238505"/>
                  <a:gd name="connsiteX26" fmla="*/ 175273 w 265951"/>
                  <a:gd name="connsiteY26" fmla="*/ 108203 h 238505"/>
                  <a:gd name="connsiteX27" fmla="*/ 175273 w 265951"/>
                  <a:gd name="connsiteY27" fmla="*/ 40385 h 238505"/>
                  <a:gd name="connsiteX28" fmla="*/ 172973 w 265951"/>
                  <a:gd name="connsiteY28" fmla="*/ 17526 h 238505"/>
                  <a:gd name="connsiteX29" fmla="*/ 165354 w 265951"/>
                  <a:gd name="connsiteY29" fmla="*/ 9905 h 238505"/>
                  <a:gd name="connsiteX30" fmla="*/ 149352 w 265951"/>
                  <a:gd name="connsiteY30" fmla="*/ 6095 h 238505"/>
                  <a:gd name="connsiteX31" fmla="*/ 141744 w 265951"/>
                  <a:gd name="connsiteY31" fmla="*/ 6095 h 238505"/>
                  <a:gd name="connsiteX32" fmla="*/ 141744 w 265951"/>
                  <a:gd name="connsiteY32" fmla="*/ 0 h 238505"/>
                  <a:gd name="connsiteX33" fmla="*/ 265951 w 265951"/>
                  <a:gd name="connsiteY33" fmla="*/ 0 h 238505"/>
                  <a:gd name="connsiteX34" fmla="*/ 265951 w 265951"/>
                  <a:gd name="connsiteY34" fmla="*/ 6095 h 238505"/>
                  <a:gd name="connsiteX35" fmla="*/ 258330 w 265951"/>
                  <a:gd name="connsiteY35" fmla="*/ 6095 h 238505"/>
                  <a:gd name="connsiteX36" fmla="*/ 241554 w 265951"/>
                  <a:gd name="connsiteY36" fmla="*/ 9905 h 238505"/>
                  <a:gd name="connsiteX37" fmla="*/ 234708 w 265951"/>
                  <a:gd name="connsiteY37" fmla="*/ 18288 h 238505"/>
                  <a:gd name="connsiteX38" fmla="*/ 232423 w 265951"/>
                  <a:gd name="connsiteY38" fmla="*/ 40385 h 238505"/>
                  <a:gd name="connsiteX39" fmla="*/ 232423 w 265951"/>
                  <a:gd name="connsiteY39" fmla="*/ 197358 h 238505"/>
                  <a:gd name="connsiteX40" fmla="*/ 234708 w 265951"/>
                  <a:gd name="connsiteY40" fmla="*/ 220217 h 238505"/>
                  <a:gd name="connsiteX41" fmla="*/ 242316 w 265951"/>
                  <a:gd name="connsiteY41" fmla="*/ 228600 h 238505"/>
                  <a:gd name="connsiteX42" fmla="*/ 258330 w 265951"/>
                  <a:gd name="connsiteY42" fmla="*/ 231647 h 238505"/>
                  <a:gd name="connsiteX43" fmla="*/ 265951 w 265951"/>
                  <a:gd name="connsiteY43" fmla="*/ 231647 h 238505"/>
                  <a:gd name="connsiteX44" fmla="*/ 265951 w 265951"/>
                  <a:gd name="connsiteY44" fmla="*/ 238505 h 238505"/>
                  <a:gd name="connsiteX45" fmla="*/ 141744 w 265951"/>
                  <a:gd name="connsiteY45" fmla="*/ 238505 h 238505"/>
                  <a:gd name="connsiteX46" fmla="*/ 141744 w 265951"/>
                  <a:gd name="connsiteY46" fmla="*/ 231647 h 238505"/>
                  <a:gd name="connsiteX47" fmla="*/ 149352 w 265951"/>
                  <a:gd name="connsiteY47" fmla="*/ 231647 h 238505"/>
                  <a:gd name="connsiteX48" fmla="*/ 166116 w 265951"/>
                  <a:gd name="connsiteY48" fmla="*/ 227838 h 238505"/>
                  <a:gd name="connsiteX49" fmla="*/ 172973 w 265951"/>
                  <a:gd name="connsiteY49" fmla="*/ 219455 h 238505"/>
                  <a:gd name="connsiteX50" fmla="*/ 175273 w 265951"/>
                  <a:gd name="connsiteY50" fmla="*/ 197358 h 238505"/>
                  <a:gd name="connsiteX51" fmla="*/ 175273 w 265951"/>
                  <a:gd name="connsiteY51" fmla="*/ 123444 h 238505"/>
                  <a:gd name="connsiteX52" fmla="*/ 91440 w 265951"/>
                  <a:gd name="connsiteY52" fmla="*/ 123444 h 2385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Lst>
                <a:rect l="l" t="t" r="r" b="b"/>
                <a:pathLst>
                  <a:path w="265951" h="238505">
                    <a:moveTo>
                      <a:pt x="91440" y="123444"/>
                    </a:moveTo>
                    <a:lnTo>
                      <a:pt x="91440" y="197358"/>
                    </a:lnTo>
                    <a:cubicBezTo>
                      <a:pt x="91440" y="209550"/>
                      <a:pt x="91440" y="217170"/>
                      <a:pt x="92964" y="220217"/>
                    </a:cubicBezTo>
                    <a:cubicBezTo>
                      <a:pt x="94501" y="223265"/>
                      <a:pt x="96773" y="226314"/>
                      <a:pt x="101358" y="228600"/>
                    </a:cubicBezTo>
                    <a:cubicBezTo>
                      <a:pt x="105168" y="230885"/>
                      <a:pt x="110490" y="231647"/>
                      <a:pt x="116599" y="231647"/>
                    </a:cubicBezTo>
                    <a:lnTo>
                      <a:pt x="124980" y="231647"/>
                    </a:lnTo>
                    <a:lnTo>
                      <a:pt x="124980" y="238505"/>
                    </a:lnTo>
                    <a:lnTo>
                      <a:pt x="0" y="238505"/>
                    </a:lnTo>
                    <a:lnTo>
                      <a:pt x="0" y="231647"/>
                    </a:lnTo>
                    <a:lnTo>
                      <a:pt x="8394" y="231647"/>
                    </a:lnTo>
                    <a:cubicBezTo>
                      <a:pt x="15240" y="231647"/>
                      <a:pt x="20573" y="230123"/>
                      <a:pt x="25158" y="227838"/>
                    </a:cubicBezTo>
                    <a:cubicBezTo>
                      <a:pt x="28206" y="226314"/>
                      <a:pt x="30492" y="223265"/>
                      <a:pt x="32004" y="219455"/>
                    </a:cubicBezTo>
                    <a:cubicBezTo>
                      <a:pt x="33528" y="216408"/>
                      <a:pt x="33528" y="209550"/>
                      <a:pt x="33528" y="197358"/>
                    </a:cubicBezTo>
                    <a:lnTo>
                      <a:pt x="33528" y="40385"/>
                    </a:lnTo>
                    <a:cubicBezTo>
                      <a:pt x="33528" y="28194"/>
                      <a:pt x="33528" y="20573"/>
                      <a:pt x="32004" y="17526"/>
                    </a:cubicBezTo>
                    <a:cubicBezTo>
                      <a:pt x="30492" y="14477"/>
                      <a:pt x="28206" y="12191"/>
                      <a:pt x="24396" y="9905"/>
                    </a:cubicBezTo>
                    <a:cubicBezTo>
                      <a:pt x="19825" y="7619"/>
                      <a:pt x="14478" y="6095"/>
                      <a:pt x="8394" y="6095"/>
                    </a:cubicBezTo>
                    <a:lnTo>
                      <a:pt x="0" y="6095"/>
                    </a:lnTo>
                    <a:lnTo>
                      <a:pt x="0" y="0"/>
                    </a:lnTo>
                    <a:lnTo>
                      <a:pt x="124980" y="0"/>
                    </a:lnTo>
                    <a:lnTo>
                      <a:pt x="124980" y="6095"/>
                    </a:lnTo>
                    <a:lnTo>
                      <a:pt x="116599" y="6095"/>
                    </a:lnTo>
                    <a:cubicBezTo>
                      <a:pt x="109728" y="6095"/>
                      <a:pt x="104406" y="7619"/>
                      <a:pt x="100596" y="9905"/>
                    </a:cubicBezTo>
                    <a:cubicBezTo>
                      <a:pt x="97549" y="11429"/>
                      <a:pt x="94501" y="14477"/>
                      <a:pt x="92964" y="18288"/>
                    </a:cubicBezTo>
                    <a:cubicBezTo>
                      <a:pt x="91440" y="21335"/>
                      <a:pt x="91440" y="28955"/>
                      <a:pt x="91440" y="40385"/>
                    </a:cubicBezTo>
                    <a:lnTo>
                      <a:pt x="91440" y="108203"/>
                    </a:lnTo>
                    <a:lnTo>
                      <a:pt x="175273" y="108203"/>
                    </a:lnTo>
                    <a:lnTo>
                      <a:pt x="175273" y="40385"/>
                    </a:lnTo>
                    <a:cubicBezTo>
                      <a:pt x="175273" y="28194"/>
                      <a:pt x="174497" y="20573"/>
                      <a:pt x="172973" y="17526"/>
                    </a:cubicBezTo>
                    <a:cubicBezTo>
                      <a:pt x="172225" y="14477"/>
                      <a:pt x="169164" y="12191"/>
                      <a:pt x="165354" y="9905"/>
                    </a:cubicBezTo>
                    <a:cubicBezTo>
                      <a:pt x="161556" y="7619"/>
                      <a:pt x="156223" y="6095"/>
                      <a:pt x="149352" y="6095"/>
                    </a:cubicBezTo>
                    <a:lnTo>
                      <a:pt x="141744" y="6095"/>
                    </a:lnTo>
                    <a:lnTo>
                      <a:pt x="141744" y="0"/>
                    </a:lnTo>
                    <a:lnTo>
                      <a:pt x="265951" y="0"/>
                    </a:lnTo>
                    <a:lnTo>
                      <a:pt x="265951" y="6095"/>
                    </a:lnTo>
                    <a:lnTo>
                      <a:pt x="258330" y="6095"/>
                    </a:lnTo>
                    <a:cubicBezTo>
                      <a:pt x="251473" y="6095"/>
                      <a:pt x="246126" y="7619"/>
                      <a:pt x="241554" y="9905"/>
                    </a:cubicBezTo>
                    <a:cubicBezTo>
                      <a:pt x="238518" y="11429"/>
                      <a:pt x="236232" y="14477"/>
                      <a:pt x="234708" y="18288"/>
                    </a:cubicBezTo>
                    <a:cubicBezTo>
                      <a:pt x="233184" y="21335"/>
                      <a:pt x="232423" y="28955"/>
                      <a:pt x="232423" y="40385"/>
                    </a:cubicBezTo>
                    <a:lnTo>
                      <a:pt x="232423" y="197358"/>
                    </a:lnTo>
                    <a:cubicBezTo>
                      <a:pt x="232423" y="209550"/>
                      <a:pt x="233184" y="217170"/>
                      <a:pt x="234708" y="220217"/>
                    </a:cubicBezTo>
                    <a:cubicBezTo>
                      <a:pt x="235470" y="223265"/>
                      <a:pt x="238518" y="226314"/>
                      <a:pt x="242316" y="228600"/>
                    </a:cubicBezTo>
                    <a:cubicBezTo>
                      <a:pt x="246126" y="230885"/>
                      <a:pt x="251473" y="231647"/>
                      <a:pt x="258330" y="231647"/>
                    </a:cubicBezTo>
                    <a:lnTo>
                      <a:pt x="265951" y="231647"/>
                    </a:lnTo>
                    <a:lnTo>
                      <a:pt x="265951" y="238505"/>
                    </a:lnTo>
                    <a:lnTo>
                      <a:pt x="141744" y="238505"/>
                    </a:lnTo>
                    <a:lnTo>
                      <a:pt x="141744" y="231647"/>
                    </a:lnTo>
                    <a:lnTo>
                      <a:pt x="149352" y="231647"/>
                    </a:lnTo>
                    <a:cubicBezTo>
                      <a:pt x="156223" y="231647"/>
                      <a:pt x="162318" y="230123"/>
                      <a:pt x="166116" y="227838"/>
                    </a:cubicBezTo>
                    <a:cubicBezTo>
                      <a:pt x="169164" y="226314"/>
                      <a:pt x="171450" y="223265"/>
                      <a:pt x="172973" y="219455"/>
                    </a:cubicBezTo>
                    <a:cubicBezTo>
                      <a:pt x="174497" y="216408"/>
                      <a:pt x="175273" y="209550"/>
                      <a:pt x="175273" y="197358"/>
                    </a:cubicBezTo>
                    <a:lnTo>
                      <a:pt x="175273" y="123444"/>
                    </a:lnTo>
                    <a:lnTo>
                      <a:pt x="91440" y="123444"/>
                    </a:ln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31" name="Freeform 3"/>
              <p:cNvSpPr/>
              <p:nvPr/>
            </p:nvSpPr>
            <p:spPr>
              <a:xfrm>
                <a:off x="7924672" y="3507485"/>
                <a:ext cx="36576" cy="356616"/>
              </a:xfrm>
              <a:custGeom>
                <a:avLst/>
                <a:gdLst>
                  <a:gd name="connsiteX0" fmla="*/ 0 w 36576"/>
                  <a:gd name="connsiteY0" fmla="*/ 338328 h 356616"/>
                  <a:gd name="connsiteX1" fmla="*/ 0 w 36576"/>
                  <a:gd name="connsiteY1" fmla="*/ 18288 h 356616"/>
                  <a:gd name="connsiteX2" fmla="*/ 18301 w 36576"/>
                  <a:gd name="connsiteY2" fmla="*/ 0 h 356616"/>
                  <a:gd name="connsiteX3" fmla="*/ 36576 w 36576"/>
                  <a:gd name="connsiteY3" fmla="*/ 18288 h 356616"/>
                  <a:gd name="connsiteX4" fmla="*/ 36576 w 36576"/>
                  <a:gd name="connsiteY4" fmla="*/ 338328 h 356616"/>
                  <a:gd name="connsiteX5" fmla="*/ 18301 w 36576"/>
                  <a:gd name="connsiteY5" fmla="*/ 356616 h 356616"/>
                  <a:gd name="connsiteX6" fmla="*/ 0 w 36576"/>
                  <a:gd name="connsiteY6" fmla="*/ 338328 h 3566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6576" h="356616">
                    <a:moveTo>
                      <a:pt x="0" y="338328"/>
                    </a:moveTo>
                    <a:lnTo>
                      <a:pt x="0" y="18288"/>
                    </a:lnTo>
                    <a:cubicBezTo>
                      <a:pt x="0" y="8382"/>
                      <a:pt x="7632" y="0"/>
                      <a:pt x="18301" y="0"/>
                    </a:cubicBezTo>
                    <a:cubicBezTo>
                      <a:pt x="28206" y="0"/>
                      <a:pt x="36576" y="8382"/>
                      <a:pt x="36576" y="18288"/>
                    </a:cubicBezTo>
                    <a:lnTo>
                      <a:pt x="36576" y="338328"/>
                    </a:lnTo>
                    <a:cubicBezTo>
                      <a:pt x="36576" y="348234"/>
                      <a:pt x="28206" y="356616"/>
                      <a:pt x="18301" y="356616"/>
                    </a:cubicBezTo>
                    <a:cubicBezTo>
                      <a:pt x="7632" y="356616"/>
                      <a:pt x="0" y="348234"/>
                      <a:pt x="0" y="338328"/>
                    </a:cubicBez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32" name="Freeform 3"/>
              <p:cNvSpPr/>
              <p:nvPr/>
            </p:nvSpPr>
            <p:spPr>
              <a:xfrm>
                <a:off x="7822577" y="4540758"/>
                <a:ext cx="254495" cy="238505"/>
              </a:xfrm>
              <a:custGeom>
                <a:avLst/>
                <a:gdLst>
                  <a:gd name="connsiteX0" fmla="*/ 149352 w 254495"/>
                  <a:gd name="connsiteY0" fmla="*/ 98297 h 238505"/>
                  <a:gd name="connsiteX1" fmla="*/ 214871 w 254495"/>
                  <a:gd name="connsiteY1" fmla="*/ 195833 h 238505"/>
                  <a:gd name="connsiteX2" fmla="*/ 238493 w 254495"/>
                  <a:gd name="connsiteY2" fmla="*/ 225551 h 238505"/>
                  <a:gd name="connsiteX3" fmla="*/ 254495 w 254495"/>
                  <a:gd name="connsiteY3" fmla="*/ 231647 h 238505"/>
                  <a:gd name="connsiteX4" fmla="*/ 254495 w 254495"/>
                  <a:gd name="connsiteY4" fmla="*/ 238505 h 238505"/>
                  <a:gd name="connsiteX5" fmla="*/ 138671 w 254495"/>
                  <a:gd name="connsiteY5" fmla="*/ 238505 h 238505"/>
                  <a:gd name="connsiteX6" fmla="*/ 138671 w 254495"/>
                  <a:gd name="connsiteY6" fmla="*/ 231647 h 238505"/>
                  <a:gd name="connsiteX7" fmla="*/ 156197 w 254495"/>
                  <a:gd name="connsiteY7" fmla="*/ 227838 h 238505"/>
                  <a:gd name="connsiteX8" fmla="*/ 160769 w 254495"/>
                  <a:gd name="connsiteY8" fmla="*/ 220217 h 238505"/>
                  <a:gd name="connsiteX9" fmla="*/ 159245 w 254495"/>
                  <a:gd name="connsiteY9" fmla="*/ 214121 h 238505"/>
                  <a:gd name="connsiteX10" fmla="*/ 147066 w 254495"/>
                  <a:gd name="connsiteY10" fmla="*/ 194309 h 238505"/>
                  <a:gd name="connsiteX11" fmla="*/ 112014 w 254495"/>
                  <a:gd name="connsiteY11" fmla="*/ 143255 h 238505"/>
                  <a:gd name="connsiteX12" fmla="*/ 75438 w 254495"/>
                  <a:gd name="connsiteY12" fmla="*/ 187451 h 238505"/>
                  <a:gd name="connsiteX13" fmla="*/ 59423 w 254495"/>
                  <a:gd name="connsiteY13" fmla="*/ 214883 h 238505"/>
                  <a:gd name="connsiteX14" fmla="*/ 63995 w 254495"/>
                  <a:gd name="connsiteY14" fmla="*/ 224789 h 238505"/>
                  <a:gd name="connsiteX15" fmla="*/ 76200 w 254495"/>
                  <a:gd name="connsiteY15" fmla="*/ 230885 h 238505"/>
                  <a:gd name="connsiteX16" fmla="*/ 91440 w 254495"/>
                  <a:gd name="connsiteY16" fmla="*/ 231647 h 238505"/>
                  <a:gd name="connsiteX17" fmla="*/ 91440 w 254495"/>
                  <a:gd name="connsiteY17" fmla="*/ 238505 h 238505"/>
                  <a:gd name="connsiteX18" fmla="*/ 0 w 254495"/>
                  <a:gd name="connsiteY18" fmla="*/ 238505 h 238505"/>
                  <a:gd name="connsiteX19" fmla="*/ 0 w 254495"/>
                  <a:gd name="connsiteY19" fmla="*/ 231647 h 238505"/>
                  <a:gd name="connsiteX20" fmla="*/ 24371 w 254495"/>
                  <a:gd name="connsiteY20" fmla="*/ 223265 h 238505"/>
                  <a:gd name="connsiteX21" fmla="*/ 57150 w 254495"/>
                  <a:gd name="connsiteY21" fmla="*/ 189738 h 238505"/>
                  <a:gd name="connsiteX22" fmla="*/ 104394 w 254495"/>
                  <a:gd name="connsiteY22" fmla="*/ 131826 h 238505"/>
                  <a:gd name="connsiteX23" fmla="*/ 44196 w 254495"/>
                  <a:gd name="connsiteY23" fmla="*/ 42671 h 238505"/>
                  <a:gd name="connsiteX24" fmla="*/ 26670 w 254495"/>
                  <a:gd name="connsiteY24" fmla="*/ 18288 h 238505"/>
                  <a:gd name="connsiteX25" fmla="*/ 17526 w 254495"/>
                  <a:gd name="connsiteY25" fmla="*/ 9905 h 238505"/>
                  <a:gd name="connsiteX26" fmla="*/ 4559 w 254495"/>
                  <a:gd name="connsiteY26" fmla="*/ 6095 h 238505"/>
                  <a:gd name="connsiteX27" fmla="*/ 4559 w 254495"/>
                  <a:gd name="connsiteY27" fmla="*/ 0 h 238505"/>
                  <a:gd name="connsiteX28" fmla="*/ 123444 w 254495"/>
                  <a:gd name="connsiteY28" fmla="*/ 0 h 238505"/>
                  <a:gd name="connsiteX29" fmla="*/ 123444 w 254495"/>
                  <a:gd name="connsiteY29" fmla="*/ 6095 h 238505"/>
                  <a:gd name="connsiteX30" fmla="*/ 117335 w 254495"/>
                  <a:gd name="connsiteY30" fmla="*/ 6095 h 238505"/>
                  <a:gd name="connsiteX31" fmla="*/ 102870 w 254495"/>
                  <a:gd name="connsiteY31" fmla="*/ 9905 h 238505"/>
                  <a:gd name="connsiteX32" fmla="*/ 99047 w 254495"/>
                  <a:gd name="connsiteY32" fmla="*/ 17526 h 238505"/>
                  <a:gd name="connsiteX33" fmla="*/ 99809 w 254495"/>
                  <a:gd name="connsiteY33" fmla="*/ 24383 h 238505"/>
                  <a:gd name="connsiteX34" fmla="*/ 112014 w 254495"/>
                  <a:gd name="connsiteY34" fmla="*/ 42671 h 238505"/>
                  <a:gd name="connsiteX35" fmla="*/ 141719 w 254495"/>
                  <a:gd name="connsiteY35" fmla="*/ 87629 h 238505"/>
                  <a:gd name="connsiteX36" fmla="*/ 166878 w 254495"/>
                  <a:gd name="connsiteY36" fmla="*/ 57150 h 238505"/>
                  <a:gd name="connsiteX37" fmla="*/ 185928 w 254495"/>
                  <a:gd name="connsiteY37" fmla="*/ 23621 h 238505"/>
                  <a:gd name="connsiteX38" fmla="*/ 183642 w 254495"/>
                  <a:gd name="connsiteY38" fmla="*/ 15239 h 238505"/>
                  <a:gd name="connsiteX39" fmla="*/ 175247 w 254495"/>
                  <a:gd name="connsiteY39" fmla="*/ 9144 h 238505"/>
                  <a:gd name="connsiteX40" fmla="*/ 160020 w 254495"/>
                  <a:gd name="connsiteY40" fmla="*/ 6095 h 238505"/>
                  <a:gd name="connsiteX41" fmla="*/ 160020 w 254495"/>
                  <a:gd name="connsiteY41" fmla="*/ 0 h 238505"/>
                  <a:gd name="connsiteX42" fmla="*/ 247650 w 254495"/>
                  <a:gd name="connsiteY42" fmla="*/ 0 h 238505"/>
                  <a:gd name="connsiteX43" fmla="*/ 247650 w 254495"/>
                  <a:gd name="connsiteY43" fmla="*/ 6095 h 238505"/>
                  <a:gd name="connsiteX44" fmla="*/ 230873 w 254495"/>
                  <a:gd name="connsiteY44" fmla="*/ 9144 h 238505"/>
                  <a:gd name="connsiteX45" fmla="*/ 217170 w 254495"/>
                  <a:gd name="connsiteY45" fmla="*/ 17526 h 238505"/>
                  <a:gd name="connsiteX46" fmla="*/ 194297 w 254495"/>
                  <a:gd name="connsiteY46" fmla="*/ 44195 h 238505"/>
                  <a:gd name="connsiteX47" fmla="*/ 149352 w 254495"/>
                  <a:gd name="connsiteY47" fmla="*/ 98297 h 2385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Lst>
                <a:rect l="l" t="t" r="r" b="b"/>
                <a:pathLst>
                  <a:path w="254495" h="238505">
                    <a:moveTo>
                      <a:pt x="149352" y="98297"/>
                    </a:moveTo>
                    <a:lnTo>
                      <a:pt x="214871" y="195833"/>
                    </a:lnTo>
                    <a:cubicBezTo>
                      <a:pt x="225552" y="212597"/>
                      <a:pt x="233921" y="222503"/>
                      <a:pt x="238493" y="225551"/>
                    </a:cubicBezTo>
                    <a:cubicBezTo>
                      <a:pt x="243078" y="229361"/>
                      <a:pt x="248399" y="230885"/>
                      <a:pt x="254495" y="231647"/>
                    </a:cubicBezTo>
                    <a:lnTo>
                      <a:pt x="254495" y="238505"/>
                    </a:lnTo>
                    <a:lnTo>
                      <a:pt x="138671" y="238505"/>
                    </a:lnTo>
                    <a:lnTo>
                      <a:pt x="138671" y="231647"/>
                    </a:lnTo>
                    <a:cubicBezTo>
                      <a:pt x="147828" y="230885"/>
                      <a:pt x="153911" y="229361"/>
                      <a:pt x="156197" y="227838"/>
                    </a:cubicBezTo>
                    <a:cubicBezTo>
                      <a:pt x="159245" y="225551"/>
                      <a:pt x="160769" y="223265"/>
                      <a:pt x="160769" y="220217"/>
                    </a:cubicBezTo>
                    <a:cubicBezTo>
                      <a:pt x="160769" y="217932"/>
                      <a:pt x="160020" y="215645"/>
                      <a:pt x="159245" y="214121"/>
                    </a:cubicBezTo>
                    <a:cubicBezTo>
                      <a:pt x="157721" y="211073"/>
                      <a:pt x="153149" y="204215"/>
                      <a:pt x="147066" y="194309"/>
                    </a:cubicBezTo>
                    <a:lnTo>
                      <a:pt x="112014" y="143255"/>
                    </a:lnTo>
                    <a:lnTo>
                      <a:pt x="75438" y="187451"/>
                    </a:lnTo>
                    <a:cubicBezTo>
                      <a:pt x="64770" y="201167"/>
                      <a:pt x="59423" y="210311"/>
                      <a:pt x="59423" y="214883"/>
                    </a:cubicBezTo>
                    <a:cubicBezTo>
                      <a:pt x="59423" y="218694"/>
                      <a:pt x="60947" y="221741"/>
                      <a:pt x="63995" y="224789"/>
                    </a:cubicBezTo>
                    <a:cubicBezTo>
                      <a:pt x="66294" y="227076"/>
                      <a:pt x="70866" y="229361"/>
                      <a:pt x="76200" y="230885"/>
                    </a:cubicBezTo>
                    <a:cubicBezTo>
                      <a:pt x="78473" y="231647"/>
                      <a:pt x="83820" y="231647"/>
                      <a:pt x="91440" y="231647"/>
                    </a:cubicBezTo>
                    <a:lnTo>
                      <a:pt x="91440" y="238505"/>
                    </a:lnTo>
                    <a:lnTo>
                      <a:pt x="0" y="238505"/>
                    </a:lnTo>
                    <a:lnTo>
                      <a:pt x="0" y="231647"/>
                    </a:lnTo>
                    <a:cubicBezTo>
                      <a:pt x="9893" y="230123"/>
                      <a:pt x="18288" y="227838"/>
                      <a:pt x="24371" y="223265"/>
                    </a:cubicBezTo>
                    <a:cubicBezTo>
                      <a:pt x="32004" y="217932"/>
                      <a:pt x="43421" y="206501"/>
                      <a:pt x="57150" y="189738"/>
                    </a:cubicBezTo>
                    <a:lnTo>
                      <a:pt x="104394" y="131826"/>
                    </a:lnTo>
                    <a:lnTo>
                      <a:pt x="44196" y="42671"/>
                    </a:lnTo>
                    <a:cubicBezTo>
                      <a:pt x="33528" y="28194"/>
                      <a:pt x="28194" y="19811"/>
                      <a:pt x="26670" y="18288"/>
                    </a:cubicBezTo>
                    <a:cubicBezTo>
                      <a:pt x="23609" y="14477"/>
                      <a:pt x="20561" y="12191"/>
                      <a:pt x="17526" y="9905"/>
                    </a:cubicBezTo>
                    <a:cubicBezTo>
                      <a:pt x="14478" y="8382"/>
                      <a:pt x="9893" y="7620"/>
                      <a:pt x="4559" y="6095"/>
                    </a:cubicBezTo>
                    <a:lnTo>
                      <a:pt x="4559" y="0"/>
                    </a:lnTo>
                    <a:lnTo>
                      <a:pt x="123444" y="0"/>
                    </a:lnTo>
                    <a:lnTo>
                      <a:pt x="123444" y="6095"/>
                    </a:lnTo>
                    <a:lnTo>
                      <a:pt x="117335" y="6095"/>
                    </a:lnTo>
                    <a:cubicBezTo>
                      <a:pt x="110490" y="6857"/>
                      <a:pt x="105918" y="7620"/>
                      <a:pt x="102870" y="9905"/>
                    </a:cubicBezTo>
                    <a:cubicBezTo>
                      <a:pt x="99809" y="12191"/>
                      <a:pt x="99047" y="14477"/>
                      <a:pt x="99047" y="17526"/>
                    </a:cubicBezTo>
                    <a:cubicBezTo>
                      <a:pt x="99047" y="20573"/>
                      <a:pt x="99047" y="22859"/>
                      <a:pt x="99809" y="24383"/>
                    </a:cubicBezTo>
                    <a:lnTo>
                      <a:pt x="112014" y="42671"/>
                    </a:lnTo>
                    <a:lnTo>
                      <a:pt x="141719" y="87629"/>
                    </a:lnTo>
                    <a:lnTo>
                      <a:pt x="166878" y="57150"/>
                    </a:lnTo>
                    <a:cubicBezTo>
                      <a:pt x="179819" y="41147"/>
                      <a:pt x="185928" y="30479"/>
                      <a:pt x="185928" y="23621"/>
                    </a:cubicBezTo>
                    <a:cubicBezTo>
                      <a:pt x="185928" y="20573"/>
                      <a:pt x="185166" y="17526"/>
                      <a:pt x="183642" y="15239"/>
                    </a:cubicBezTo>
                    <a:cubicBezTo>
                      <a:pt x="181343" y="12191"/>
                      <a:pt x="179070" y="10667"/>
                      <a:pt x="175247" y="9144"/>
                    </a:cubicBezTo>
                    <a:cubicBezTo>
                      <a:pt x="172199" y="7620"/>
                      <a:pt x="166878" y="6857"/>
                      <a:pt x="160020" y="6095"/>
                    </a:cubicBezTo>
                    <a:lnTo>
                      <a:pt x="160020" y="0"/>
                    </a:lnTo>
                    <a:lnTo>
                      <a:pt x="247650" y="0"/>
                    </a:lnTo>
                    <a:lnTo>
                      <a:pt x="247650" y="6095"/>
                    </a:lnTo>
                    <a:cubicBezTo>
                      <a:pt x="240792" y="6857"/>
                      <a:pt x="234696" y="7620"/>
                      <a:pt x="230873" y="9144"/>
                    </a:cubicBezTo>
                    <a:cubicBezTo>
                      <a:pt x="226314" y="10667"/>
                      <a:pt x="221742" y="13715"/>
                      <a:pt x="217170" y="17526"/>
                    </a:cubicBezTo>
                    <a:cubicBezTo>
                      <a:pt x="214109" y="20573"/>
                      <a:pt x="206502" y="29717"/>
                      <a:pt x="194297" y="44195"/>
                    </a:cubicBezTo>
                    <a:lnTo>
                      <a:pt x="149352" y="98297"/>
                    </a:ln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33" name="Freeform 3"/>
              <p:cNvSpPr/>
              <p:nvPr/>
            </p:nvSpPr>
            <p:spPr>
              <a:xfrm>
                <a:off x="7924672" y="4171950"/>
                <a:ext cx="36576" cy="344423"/>
              </a:xfrm>
              <a:custGeom>
                <a:avLst/>
                <a:gdLst>
                  <a:gd name="connsiteX0" fmla="*/ 36576 w 36576"/>
                  <a:gd name="connsiteY0" fmla="*/ 18288 h 344423"/>
                  <a:gd name="connsiteX1" fmla="*/ 36576 w 36576"/>
                  <a:gd name="connsiteY1" fmla="*/ 325373 h 344423"/>
                  <a:gd name="connsiteX2" fmla="*/ 18301 w 36576"/>
                  <a:gd name="connsiteY2" fmla="*/ 344423 h 344423"/>
                  <a:gd name="connsiteX3" fmla="*/ 0 w 36576"/>
                  <a:gd name="connsiteY3" fmla="*/ 325373 h 344423"/>
                  <a:gd name="connsiteX4" fmla="*/ 0 w 36576"/>
                  <a:gd name="connsiteY4" fmla="*/ 18288 h 344423"/>
                  <a:gd name="connsiteX5" fmla="*/ 18301 w 36576"/>
                  <a:gd name="connsiteY5" fmla="*/ 0 h 344423"/>
                  <a:gd name="connsiteX6" fmla="*/ 36576 w 36576"/>
                  <a:gd name="connsiteY6" fmla="*/ 18288 h 34442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6576" h="344423">
                    <a:moveTo>
                      <a:pt x="36576" y="18288"/>
                    </a:moveTo>
                    <a:lnTo>
                      <a:pt x="36576" y="325373"/>
                    </a:lnTo>
                    <a:cubicBezTo>
                      <a:pt x="36576" y="336041"/>
                      <a:pt x="28206" y="344423"/>
                      <a:pt x="18301" y="344423"/>
                    </a:cubicBezTo>
                    <a:cubicBezTo>
                      <a:pt x="7632" y="344423"/>
                      <a:pt x="0" y="336041"/>
                      <a:pt x="0" y="325373"/>
                    </a:cubicBezTo>
                    <a:lnTo>
                      <a:pt x="0" y="18288"/>
                    </a:lnTo>
                    <a:cubicBezTo>
                      <a:pt x="0" y="8382"/>
                      <a:pt x="7632" y="0"/>
                      <a:pt x="18301" y="0"/>
                    </a:cubicBezTo>
                    <a:cubicBezTo>
                      <a:pt x="28206" y="0"/>
                      <a:pt x="36576" y="8382"/>
                      <a:pt x="36576" y="18288"/>
                    </a:cubicBez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34" name="Freeform 3"/>
              <p:cNvSpPr/>
              <p:nvPr/>
            </p:nvSpPr>
            <p:spPr>
              <a:xfrm>
                <a:off x="8224139" y="3859529"/>
                <a:ext cx="123443" cy="3048"/>
              </a:xfrm>
              <a:custGeom>
                <a:avLst/>
                <a:gdLst>
                  <a:gd name="connsiteX0" fmla="*/ 0 w 123443"/>
                  <a:gd name="connsiteY0" fmla="*/ 1524 h 3048"/>
                  <a:gd name="connsiteX1" fmla="*/ 123443 w 123443"/>
                  <a:gd name="connsiteY1" fmla="*/ 1524 h 3048"/>
                </a:gdLst>
                <a:ahLst/>
                <a:cxnLst>
                  <a:cxn ang="0">
                    <a:pos x="connsiteX0" y="connsiteY0"/>
                  </a:cxn>
                  <a:cxn ang="1">
                    <a:pos x="connsiteX1" y="connsiteY1"/>
                  </a:cxn>
                </a:cxnLst>
                <a:rect l="l" t="t" r="r" b="b"/>
                <a:pathLst>
                  <a:path w="123443" h="3048">
                    <a:moveTo>
                      <a:pt x="0" y="1524"/>
                    </a:moveTo>
                    <a:lnTo>
                      <a:pt x="123443" y="1524"/>
                    </a:lnTo>
                  </a:path>
                </a:pathLst>
              </a:custGeom>
              <a:grpFill/>
              <a:ln w="0">
                <a:solidFill>
                  <a:srgbClr val="FFFF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35" name="Freeform 3"/>
              <p:cNvSpPr/>
              <p:nvPr/>
            </p:nvSpPr>
            <p:spPr>
              <a:xfrm>
                <a:off x="8221103" y="3851909"/>
                <a:ext cx="132588" cy="21336"/>
              </a:xfrm>
              <a:custGeom>
                <a:avLst/>
                <a:gdLst>
                  <a:gd name="connsiteX0" fmla="*/ 0 w 132588"/>
                  <a:gd name="connsiteY0" fmla="*/ 10668 h 21336"/>
                  <a:gd name="connsiteX1" fmla="*/ 132588 w 132588"/>
                  <a:gd name="connsiteY1" fmla="*/ 10668 h 21336"/>
                </a:gdLst>
                <a:ahLst/>
                <a:cxnLst>
                  <a:cxn ang="0">
                    <a:pos x="connsiteX0" y="connsiteY0"/>
                  </a:cxn>
                  <a:cxn ang="1">
                    <a:pos x="connsiteX1" y="connsiteY1"/>
                  </a:cxn>
                </a:cxnLst>
                <a:rect l="l" t="t" r="r" b="b"/>
                <a:pathLst>
                  <a:path w="132588" h="21336">
                    <a:moveTo>
                      <a:pt x="0" y="10668"/>
                    </a:moveTo>
                    <a:lnTo>
                      <a:pt x="132588" y="10668"/>
                    </a:lnTo>
                  </a:path>
                </a:pathLst>
              </a:custGeom>
              <a:grpFill/>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36" name="Freeform 3"/>
              <p:cNvSpPr/>
              <p:nvPr/>
            </p:nvSpPr>
            <p:spPr>
              <a:xfrm>
                <a:off x="8134222" y="4027170"/>
                <a:ext cx="313795" cy="676655"/>
              </a:xfrm>
              <a:custGeom>
                <a:avLst/>
                <a:gdLst>
                  <a:gd name="connsiteX0" fmla="*/ 112014 w 313795"/>
                  <a:gd name="connsiteY0" fmla="*/ 655320 h 676655"/>
                  <a:gd name="connsiteX1" fmla="*/ 127254 w 313795"/>
                  <a:gd name="connsiteY1" fmla="*/ 646176 h 676655"/>
                  <a:gd name="connsiteX2" fmla="*/ 126504 w 313795"/>
                  <a:gd name="connsiteY2" fmla="*/ 646938 h 676655"/>
                  <a:gd name="connsiteX3" fmla="*/ 141744 w 313795"/>
                  <a:gd name="connsiteY3" fmla="*/ 637032 h 676655"/>
                  <a:gd name="connsiteX4" fmla="*/ 140982 w 313795"/>
                  <a:gd name="connsiteY4" fmla="*/ 637032 h 676655"/>
                  <a:gd name="connsiteX5" fmla="*/ 155461 w 313795"/>
                  <a:gd name="connsiteY5" fmla="*/ 627126 h 676655"/>
                  <a:gd name="connsiteX6" fmla="*/ 169164 w 313795"/>
                  <a:gd name="connsiteY6" fmla="*/ 616458 h 676655"/>
                  <a:gd name="connsiteX7" fmla="*/ 168402 w 313795"/>
                  <a:gd name="connsiteY7" fmla="*/ 616458 h 676655"/>
                  <a:gd name="connsiteX8" fmla="*/ 181368 w 313795"/>
                  <a:gd name="connsiteY8" fmla="*/ 605027 h 676655"/>
                  <a:gd name="connsiteX9" fmla="*/ 181368 w 313795"/>
                  <a:gd name="connsiteY9" fmla="*/ 605789 h 676655"/>
                  <a:gd name="connsiteX10" fmla="*/ 193561 w 313795"/>
                  <a:gd name="connsiteY10" fmla="*/ 593597 h 676655"/>
                  <a:gd name="connsiteX11" fmla="*/ 192799 w 313795"/>
                  <a:gd name="connsiteY11" fmla="*/ 594359 h 676655"/>
                  <a:gd name="connsiteX12" fmla="*/ 204978 w 313795"/>
                  <a:gd name="connsiteY12" fmla="*/ 581405 h 676655"/>
                  <a:gd name="connsiteX13" fmla="*/ 204216 w 313795"/>
                  <a:gd name="connsiteY13" fmla="*/ 582167 h 676655"/>
                  <a:gd name="connsiteX14" fmla="*/ 215658 w 313795"/>
                  <a:gd name="connsiteY14" fmla="*/ 568451 h 676655"/>
                  <a:gd name="connsiteX15" fmla="*/ 214896 w 313795"/>
                  <a:gd name="connsiteY15" fmla="*/ 569214 h 676655"/>
                  <a:gd name="connsiteX16" fmla="*/ 225552 w 313795"/>
                  <a:gd name="connsiteY16" fmla="*/ 555497 h 676655"/>
                  <a:gd name="connsiteX17" fmla="*/ 224790 w 313795"/>
                  <a:gd name="connsiteY17" fmla="*/ 556259 h 676655"/>
                  <a:gd name="connsiteX18" fmla="*/ 234708 w 313795"/>
                  <a:gd name="connsiteY18" fmla="*/ 541782 h 676655"/>
                  <a:gd name="connsiteX19" fmla="*/ 233946 w 313795"/>
                  <a:gd name="connsiteY19" fmla="*/ 542544 h 676655"/>
                  <a:gd name="connsiteX20" fmla="*/ 243078 w 313795"/>
                  <a:gd name="connsiteY20" fmla="*/ 528065 h 676655"/>
                  <a:gd name="connsiteX21" fmla="*/ 243078 w 313795"/>
                  <a:gd name="connsiteY21" fmla="*/ 528827 h 676655"/>
                  <a:gd name="connsiteX22" fmla="*/ 250711 w 313795"/>
                  <a:gd name="connsiteY22" fmla="*/ 513588 h 676655"/>
                  <a:gd name="connsiteX23" fmla="*/ 250711 w 313795"/>
                  <a:gd name="connsiteY23" fmla="*/ 514350 h 676655"/>
                  <a:gd name="connsiteX24" fmla="*/ 258330 w 313795"/>
                  <a:gd name="connsiteY24" fmla="*/ 499109 h 676655"/>
                  <a:gd name="connsiteX25" fmla="*/ 257568 w 313795"/>
                  <a:gd name="connsiteY25" fmla="*/ 499871 h 676655"/>
                  <a:gd name="connsiteX26" fmla="*/ 264414 w 313795"/>
                  <a:gd name="connsiteY26" fmla="*/ 484632 h 676655"/>
                  <a:gd name="connsiteX27" fmla="*/ 270523 w 313795"/>
                  <a:gd name="connsiteY27" fmla="*/ 469391 h 676655"/>
                  <a:gd name="connsiteX28" fmla="*/ 269761 w 313795"/>
                  <a:gd name="connsiteY28" fmla="*/ 469391 h 676655"/>
                  <a:gd name="connsiteX29" fmla="*/ 275094 w 313795"/>
                  <a:gd name="connsiteY29" fmla="*/ 453389 h 676655"/>
                  <a:gd name="connsiteX30" fmla="*/ 275094 w 313795"/>
                  <a:gd name="connsiteY30" fmla="*/ 454151 h 676655"/>
                  <a:gd name="connsiteX31" fmla="*/ 279654 w 313795"/>
                  <a:gd name="connsiteY31" fmla="*/ 438150 h 676655"/>
                  <a:gd name="connsiteX32" fmla="*/ 279654 w 313795"/>
                  <a:gd name="connsiteY32" fmla="*/ 438911 h 676655"/>
                  <a:gd name="connsiteX33" fmla="*/ 282702 w 313795"/>
                  <a:gd name="connsiteY33" fmla="*/ 422147 h 676655"/>
                  <a:gd name="connsiteX34" fmla="*/ 282702 w 313795"/>
                  <a:gd name="connsiteY34" fmla="*/ 422909 h 676655"/>
                  <a:gd name="connsiteX35" fmla="*/ 285750 w 313795"/>
                  <a:gd name="connsiteY35" fmla="*/ 406145 h 676655"/>
                  <a:gd name="connsiteX36" fmla="*/ 285750 w 313795"/>
                  <a:gd name="connsiteY36" fmla="*/ 406908 h 676655"/>
                  <a:gd name="connsiteX37" fmla="*/ 288049 w 313795"/>
                  <a:gd name="connsiteY37" fmla="*/ 390144 h 676655"/>
                  <a:gd name="connsiteX38" fmla="*/ 287273 w 313795"/>
                  <a:gd name="connsiteY38" fmla="*/ 390144 h 676655"/>
                  <a:gd name="connsiteX39" fmla="*/ 288811 w 313795"/>
                  <a:gd name="connsiteY39" fmla="*/ 373379 h 676655"/>
                  <a:gd name="connsiteX40" fmla="*/ 288811 w 313795"/>
                  <a:gd name="connsiteY40" fmla="*/ 374141 h 676655"/>
                  <a:gd name="connsiteX41" fmla="*/ 289573 w 313795"/>
                  <a:gd name="connsiteY41" fmla="*/ 357377 h 676655"/>
                  <a:gd name="connsiteX42" fmla="*/ 289573 w 313795"/>
                  <a:gd name="connsiteY42" fmla="*/ 358139 h 676655"/>
                  <a:gd name="connsiteX43" fmla="*/ 288811 w 313795"/>
                  <a:gd name="connsiteY43" fmla="*/ 340614 h 676655"/>
                  <a:gd name="connsiteX44" fmla="*/ 288811 w 313795"/>
                  <a:gd name="connsiteY44" fmla="*/ 341376 h 676655"/>
                  <a:gd name="connsiteX45" fmla="*/ 288049 w 313795"/>
                  <a:gd name="connsiteY45" fmla="*/ 324611 h 676655"/>
                  <a:gd name="connsiteX46" fmla="*/ 288049 w 313795"/>
                  <a:gd name="connsiteY46" fmla="*/ 325373 h 676655"/>
                  <a:gd name="connsiteX47" fmla="*/ 285750 w 313795"/>
                  <a:gd name="connsiteY47" fmla="*/ 307847 h 676655"/>
                  <a:gd name="connsiteX48" fmla="*/ 285750 w 313795"/>
                  <a:gd name="connsiteY48" fmla="*/ 308609 h 676655"/>
                  <a:gd name="connsiteX49" fmla="*/ 282702 w 313795"/>
                  <a:gd name="connsiteY49" fmla="*/ 291845 h 676655"/>
                  <a:gd name="connsiteX50" fmla="*/ 282702 w 313795"/>
                  <a:gd name="connsiteY50" fmla="*/ 292608 h 676655"/>
                  <a:gd name="connsiteX51" fmla="*/ 278904 w 313795"/>
                  <a:gd name="connsiteY51" fmla="*/ 275082 h 676655"/>
                  <a:gd name="connsiteX52" fmla="*/ 279654 w 313795"/>
                  <a:gd name="connsiteY52" fmla="*/ 275844 h 676655"/>
                  <a:gd name="connsiteX53" fmla="*/ 275094 w 313795"/>
                  <a:gd name="connsiteY53" fmla="*/ 259079 h 676655"/>
                  <a:gd name="connsiteX54" fmla="*/ 275094 w 313795"/>
                  <a:gd name="connsiteY54" fmla="*/ 259841 h 676655"/>
                  <a:gd name="connsiteX55" fmla="*/ 268999 w 313795"/>
                  <a:gd name="connsiteY55" fmla="*/ 243077 h 676655"/>
                  <a:gd name="connsiteX56" fmla="*/ 269761 w 313795"/>
                  <a:gd name="connsiteY56" fmla="*/ 243839 h 676655"/>
                  <a:gd name="connsiteX57" fmla="*/ 262890 w 313795"/>
                  <a:gd name="connsiteY57" fmla="*/ 227076 h 676655"/>
                  <a:gd name="connsiteX58" fmla="*/ 263652 w 313795"/>
                  <a:gd name="connsiteY58" fmla="*/ 227838 h 676655"/>
                  <a:gd name="connsiteX59" fmla="*/ 248425 w 313795"/>
                  <a:gd name="connsiteY59" fmla="*/ 195833 h 676655"/>
                  <a:gd name="connsiteX60" fmla="*/ 248425 w 313795"/>
                  <a:gd name="connsiteY60" fmla="*/ 196595 h 676655"/>
                  <a:gd name="connsiteX61" fmla="*/ 238518 w 313795"/>
                  <a:gd name="connsiteY61" fmla="*/ 179832 h 676655"/>
                  <a:gd name="connsiteX62" fmla="*/ 239280 w 313795"/>
                  <a:gd name="connsiteY62" fmla="*/ 179832 h 676655"/>
                  <a:gd name="connsiteX63" fmla="*/ 227851 w 313795"/>
                  <a:gd name="connsiteY63" fmla="*/ 163829 h 676655"/>
                  <a:gd name="connsiteX64" fmla="*/ 228600 w 313795"/>
                  <a:gd name="connsiteY64" fmla="*/ 164591 h 676655"/>
                  <a:gd name="connsiteX65" fmla="*/ 217182 w 313795"/>
                  <a:gd name="connsiteY65" fmla="*/ 148589 h 676655"/>
                  <a:gd name="connsiteX66" fmla="*/ 217182 w 313795"/>
                  <a:gd name="connsiteY66" fmla="*/ 149351 h 676655"/>
                  <a:gd name="connsiteX67" fmla="*/ 204216 w 313795"/>
                  <a:gd name="connsiteY67" fmla="*/ 134111 h 676655"/>
                  <a:gd name="connsiteX68" fmla="*/ 204978 w 313795"/>
                  <a:gd name="connsiteY68" fmla="*/ 134111 h 676655"/>
                  <a:gd name="connsiteX69" fmla="*/ 191275 w 313795"/>
                  <a:gd name="connsiteY69" fmla="*/ 120395 h 676655"/>
                  <a:gd name="connsiteX70" fmla="*/ 192023 w 313795"/>
                  <a:gd name="connsiteY70" fmla="*/ 120395 h 676655"/>
                  <a:gd name="connsiteX71" fmla="*/ 177558 w 313795"/>
                  <a:gd name="connsiteY71" fmla="*/ 106679 h 676655"/>
                  <a:gd name="connsiteX72" fmla="*/ 178320 w 313795"/>
                  <a:gd name="connsiteY72" fmla="*/ 107441 h 676655"/>
                  <a:gd name="connsiteX73" fmla="*/ 163080 w 313795"/>
                  <a:gd name="connsiteY73" fmla="*/ 94488 h 676655"/>
                  <a:gd name="connsiteX74" fmla="*/ 163842 w 313795"/>
                  <a:gd name="connsiteY74" fmla="*/ 95250 h 676655"/>
                  <a:gd name="connsiteX75" fmla="*/ 147828 w 313795"/>
                  <a:gd name="connsiteY75" fmla="*/ 83058 h 676655"/>
                  <a:gd name="connsiteX76" fmla="*/ 148590 w 313795"/>
                  <a:gd name="connsiteY76" fmla="*/ 83820 h 676655"/>
                  <a:gd name="connsiteX77" fmla="*/ 132601 w 313795"/>
                  <a:gd name="connsiteY77" fmla="*/ 72389 h 676655"/>
                  <a:gd name="connsiteX78" fmla="*/ 132601 w 313795"/>
                  <a:gd name="connsiteY78" fmla="*/ 73151 h 676655"/>
                  <a:gd name="connsiteX79" fmla="*/ 115823 w 313795"/>
                  <a:gd name="connsiteY79" fmla="*/ 62483 h 676655"/>
                  <a:gd name="connsiteX80" fmla="*/ 116599 w 313795"/>
                  <a:gd name="connsiteY80" fmla="*/ 63245 h 676655"/>
                  <a:gd name="connsiteX81" fmla="*/ 99073 w 313795"/>
                  <a:gd name="connsiteY81" fmla="*/ 54101 h 676655"/>
                  <a:gd name="connsiteX82" fmla="*/ 99834 w 313795"/>
                  <a:gd name="connsiteY82" fmla="*/ 54101 h 676655"/>
                  <a:gd name="connsiteX83" fmla="*/ 82308 w 313795"/>
                  <a:gd name="connsiteY83" fmla="*/ 45720 h 676655"/>
                  <a:gd name="connsiteX84" fmla="*/ 83070 w 313795"/>
                  <a:gd name="connsiteY84" fmla="*/ 45720 h 676655"/>
                  <a:gd name="connsiteX85" fmla="*/ 64782 w 313795"/>
                  <a:gd name="connsiteY85" fmla="*/ 38861 h 676655"/>
                  <a:gd name="connsiteX86" fmla="*/ 46494 w 313795"/>
                  <a:gd name="connsiteY86" fmla="*/ 32765 h 676655"/>
                  <a:gd name="connsiteX87" fmla="*/ 47256 w 313795"/>
                  <a:gd name="connsiteY87" fmla="*/ 32765 h 676655"/>
                  <a:gd name="connsiteX88" fmla="*/ 28206 w 313795"/>
                  <a:gd name="connsiteY88" fmla="*/ 28194 h 676655"/>
                  <a:gd name="connsiteX89" fmla="*/ 28968 w 313795"/>
                  <a:gd name="connsiteY89" fmla="*/ 28194 h 676655"/>
                  <a:gd name="connsiteX90" fmla="*/ 19050 w 313795"/>
                  <a:gd name="connsiteY90" fmla="*/ 25908 h 676655"/>
                  <a:gd name="connsiteX91" fmla="*/ 9918 w 313795"/>
                  <a:gd name="connsiteY91" fmla="*/ 24383 h 676655"/>
                  <a:gd name="connsiteX92" fmla="*/ 0 w 313795"/>
                  <a:gd name="connsiteY92" fmla="*/ 9905 h 676655"/>
                  <a:gd name="connsiteX93" fmla="*/ 14478 w 313795"/>
                  <a:gd name="connsiteY93" fmla="*/ 0 h 676655"/>
                  <a:gd name="connsiteX94" fmla="*/ 179082 w 313795"/>
                  <a:gd name="connsiteY94" fmla="*/ 75438 h 676655"/>
                  <a:gd name="connsiteX95" fmla="*/ 179082 w 313795"/>
                  <a:gd name="connsiteY95" fmla="*/ 76200 h 676655"/>
                  <a:gd name="connsiteX96" fmla="*/ 194323 w 313795"/>
                  <a:gd name="connsiteY96" fmla="*/ 89153 h 676655"/>
                  <a:gd name="connsiteX97" fmla="*/ 195084 w 313795"/>
                  <a:gd name="connsiteY97" fmla="*/ 89153 h 676655"/>
                  <a:gd name="connsiteX98" fmla="*/ 208801 w 313795"/>
                  <a:gd name="connsiteY98" fmla="*/ 102870 h 676655"/>
                  <a:gd name="connsiteX99" fmla="*/ 209550 w 313795"/>
                  <a:gd name="connsiteY99" fmla="*/ 103632 h 676655"/>
                  <a:gd name="connsiteX100" fmla="*/ 223266 w 313795"/>
                  <a:gd name="connsiteY100" fmla="*/ 117347 h 676655"/>
                  <a:gd name="connsiteX101" fmla="*/ 223266 w 313795"/>
                  <a:gd name="connsiteY101" fmla="*/ 118109 h 676655"/>
                  <a:gd name="connsiteX102" fmla="*/ 278142 w 313795"/>
                  <a:gd name="connsiteY102" fmla="*/ 201167 h 676655"/>
                  <a:gd name="connsiteX103" fmla="*/ 278904 w 313795"/>
                  <a:gd name="connsiteY103" fmla="*/ 201167 h 676655"/>
                  <a:gd name="connsiteX104" fmla="*/ 234708 w 313795"/>
                  <a:gd name="connsiteY104" fmla="*/ 584453 h 676655"/>
                  <a:gd name="connsiteX105" fmla="*/ 233946 w 313795"/>
                  <a:gd name="connsiteY105" fmla="*/ 584453 h 676655"/>
                  <a:gd name="connsiteX106" fmla="*/ 223266 w 313795"/>
                  <a:gd name="connsiteY106" fmla="*/ 597408 h 676655"/>
                  <a:gd name="connsiteX107" fmla="*/ 222504 w 313795"/>
                  <a:gd name="connsiteY107" fmla="*/ 598170 h 676655"/>
                  <a:gd name="connsiteX108" fmla="*/ 211073 w 313795"/>
                  <a:gd name="connsiteY108" fmla="*/ 611123 h 676655"/>
                  <a:gd name="connsiteX109" fmla="*/ 210325 w 313795"/>
                  <a:gd name="connsiteY109" fmla="*/ 611123 h 676655"/>
                  <a:gd name="connsiteX110" fmla="*/ 198132 w 313795"/>
                  <a:gd name="connsiteY110" fmla="*/ 623315 h 676655"/>
                  <a:gd name="connsiteX111" fmla="*/ 124218 w 313795"/>
                  <a:gd name="connsiteY111" fmla="*/ 676655 h 676655"/>
                  <a:gd name="connsiteX112" fmla="*/ 107454 w 313795"/>
                  <a:gd name="connsiteY112" fmla="*/ 672083 h 676655"/>
                  <a:gd name="connsiteX113" fmla="*/ 112014 w 313795"/>
                  <a:gd name="connsiteY113" fmla="*/ 655320 h 67665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Lst>
                <a:rect l="l" t="t" r="r" b="b"/>
                <a:pathLst>
                  <a:path w="313795" h="676655">
                    <a:moveTo>
                      <a:pt x="112014" y="655320"/>
                    </a:moveTo>
                    <a:lnTo>
                      <a:pt x="127254" y="646176"/>
                    </a:lnTo>
                    <a:lnTo>
                      <a:pt x="126504" y="646938"/>
                    </a:lnTo>
                    <a:lnTo>
                      <a:pt x="141744" y="637032"/>
                    </a:lnTo>
                    <a:lnTo>
                      <a:pt x="140982" y="637032"/>
                    </a:lnTo>
                    <a:lnTo>
                      <a:pt x="155461" y="627126"/>
                    </a:lnTo>
                    <a:lnTo>
                      <a:pt x="169164" y="616458"/>
                    </a:lnTo>
                    <a:lnTo>
                      <a:pt x="168402" y="616458"/>
                    </a:lnTo>
                    <a:lnTo>
                      <a:pt x="181368" y="605027"/>
                    </a:lnTo>
                    <a:lnTo>
                      <a:pt x="181368" y="605789"/>
                    </a:lnTo>
                    <a:lnTo>
                      <a:pt x="193561" y="593597"/>
                    </a:lnTo>
                    <a:lnTo>
                      <a:pt x="192799" y="594359"/>
                    </a:lnTo>
                    <a:lnTo>
                      <a:pt x="204978" y="581405"/>
                    </a:lnTo>
                    <a:lnTo>
                      <a:pt x="204216" y="582167"/>
                    </a:lnTo>
                    <a:lnTo>
                      <a:pt x="215658" y="568451"/>
                    </a:lnTo>
                    <a:lnTo>
                      <a:pt x="214896" y="569214"/>
                    </a:lnTo>
                    <a:lnTo>
                      <a:pt x="225552" y="555497"/>
                    </a:lnTo>
                    <a:lnTo>
                      <a:pt x="224790" y="556259"/>
                    </a:lnTo>
                    <a:lnTo>
                      <a:pt x="234708" y="541782"/>
                    </a:lnTo>
                    <a:lnTo>
                      <a:pt x="233946" y="542544"/>
                    </a:lnTo>
                    <a:lnTo>
                      <a:pt x="243078" y="528065"/>
                    </a:lnTo>
                    <a:lnTo>
                      <a:pt x="243078" y="528827"/>
                    </a:lnTo>
                    <a:lnTo>
                      <a:pt x="250711" y="513588"/>
                    </a:lnTo>
                    <a:lnTo>
                      <a:pt x="250711" y="514350"/>
                    </a:lnTo>
                    <a:lnTo>
                      <a:pt x="258330" y="499109"/>
                    </a:lnTo>
                    <a:lnTo>
                      <a:pt x="257568" y="499871"/>
                    </a:lnTo>
                    <a:lnTo>
                      <a:pt x="264414" y="484632"/>
                    </a:lnTo>
                    <a:lnTo>
                      <a:pt x="270523" y="469391"/>
                    </a:lnTo>
                    <a:lnTo>
                      <a:pt x="269761" y="469391"/>
                    </a:lnTo>
                    <a:lnTo>
                      <a:pt x="275094" y="453389"/>
                    </a:lnTo>
                    <a:lnTo>
                      <a:pt x="275094" y="454151"/>
                    </a:lnTo>
                    <a:lnTo>
                      <a:pt x="279654" y="438150"/>
                    </a:lnTo>
                    <a:lnTo>
                      <a:pt x="279654" y="438911"/>
                    </a:lnTo>
                    <a:lnTo>
                      <a:pt x="282702" y="422147"/>
                    </a:lnTo>
                    <a:lnTo>
                      <a:pt x="282702" y="422909"/>
                    </a:lnTo>
                    <a:lnTo>
                      <a:pt x="285750" y="406145"/>
                    </a:lnTo>
                    <a:lnTo>
                      <a:pt x="285750" y="406908"/>
                    </a:lnTo>
                    <a:lnTo>
                      <a:pt x="288049" y="390144"/>
                    </a:lnTo>
                    <a:lnTo>
                      <a:pt x="287273" y="390144"/>
                    </a:lnTo>
                    <a:lnTo>
                      <a:pt x="288811" y="373379"/>
                    </a:lnTo>
                    <a:lnTo>
                      <a:pt x="288811" y="374141"/>
                    </a:lnTo>
                    <a:lnTo>
                      <a:pt x="289573" y="357377"/>
                    </a:lnTo>
                    <a:lnTo>
                      <a:pt x="289573" y="358139"/>
                    </a:lnTo>
                    <a:lnTo>
                      <a:pt x="288811" y="340614"/>
                    </a:lnTo>
                    <a:lnTo>
                      <a:pt x="288811" y="341376"/>
                    </a:lnTo>
                    <a:lnTo>
                      <a:pt x="288049" y="324611"/>
                    </a:lnTo>
                    <a:lnTo>
                      <a:pt x="288049" y="325373"/>
                    </a:lnTo>
                    <a:lnTo>
                      <a:pt x="285750" y="307847"/>
                    </a:lnTo>
                    <a:lnTo>
                      <a:pt x="285750" y="308609"/>
                    </a:lnTo>
                    <a:lnTo>
                      <a:pt x="282702" y="291845"/>
                    </a:lnTo>
                    <a:lnTo>
                      <a:pt x="282702" y="292608"/>
                    </a:lnTo>
                    <a:lnTo>
                      <a:pt x="278904" y="275082"/>
                    </a:lnTo>
                    <a:lnTo>
                      <a:pt x="279654" y="275844"/>
                    </a:lnTo>
                    <a:lnTo>
                      <a:pt x="275094" y="259079"/>
                    </a:lnTo>
                    <a:lnTo>
                      <a:pt x="275094" y="259841"/>
                    </a:lnTo>
                    <a:lnTo>
                      <a:pt x="268999" y="243077"/>
                    </a:lnTo>
                    <a:lnTo>
                      <a:pt x="269761" y="243839"/>
                    </a:lnTo>
                    <a:lnTo>
                      <a:pt x="262890" y="227076"/>
                    </a:lnTo>
                    <a:lnTo>
                      <a:pt x="263652" y="227838"/>
                    </a:lnTo>
                    <a:lnTo>
                      <a:pt x="248425" y="195833"/>
                    </a:lnTo>
                    <a:lnTo>
                      <a:pt x="248425" y="196595"/>
                    </a:lnTo>
                    <a:lnTo>
                      <a:pt x="238518" y="179832"/>
                    </a:lnTo>
                    <a:lnTo>
                      <a:pt x="239280" y="179832"/>
                    </a:lnTo>
                    <a:lnTo>
                      <a:pt x="227851" y="163829"/>
                    </a:lnTo>
                    <a:lnTo>
                      <a:pt x="228600" y="164591"/>
                    </a:lnTo>
                    <a:lnTo>
                      <a:pt x="217182" y="148589"/>
                    </a:lnTo>
                    <a:lnTo>
                      <a:pt x="217182" y="149351"/>
                    </a:lnTo>
                    <a:lnTo>
                      <a:pt x="204216" y="134111"/>
                    </a:lnTo>
                    <a:lnTo>
                      <a:pt x="204978" y="134111"/>
                    </a:lnTo>
                    <a:lnTo>
                      <a:pt x="191275" y="120395"/>
                    </a:lnTo>
                    <a:lnTo>
                      <a:pt x="192023" y="120395"/>
                    </a:lnTo>
                    <a:lnTo>
                      <a:pt x="177558" y="106679"/>
                    </a:lnTo>
                    <a:lnTo>
                      <a:pt x="178320" y="107441"/>
                    </a:lnTo>
                    <a:lnTo>
                      <a:pt x="163080" y="94488"/>
                    </a:lnTo>
                    <a:lnTo>
                      <a:pt x="163842" y="95250"/>
                    </a:lnTo>
                    <a:lnTo>
                      <a:pt x="147828" y="83058"/>
                    </a:lnTo>
                    <a:lnTo>
                      <a:pt x="148590" y="83820"/>
                    </a:lnTo>
                    <a:lnTo>
                      <a:pt x="132601" y="72389"/>
                    </a:lnTo>
                    <a:lnTo>
                      <a:pt x="132601" y="73151"/>
                    </a:lnTo>
                    <a:lnTo>
                      <a:pt x="115823" y="62483"/>
                    </a:lnTo>
                    <a:lnTo>
                      <a:pt x="116599" y="63245"/>
                    </a:lnTo>
                    <a:lnTo>
                      <a:pt x="99073" y="54101"/>
                    </a:lnTo>
                    <a:lnTo>
                      <a:pt x="99834" y="54101"/>
                    </a:lnTo>
                    <a:lnTo>
                      <a:pt x="82308" y="45720"/>
                    </a:lnTo>
                    <a:lnTo>
                      <a:pt x="83070" y="45720"/>
                    </a:lnTo>
                    <a:lnTo>
                      <a:pt x="64782" y="38861"/>
                    </a:lnTo>
                    <a:lnTo>
                      <a:pt x="46494" y="32765"/>
                    </a:lnTo>
                    <a:lnTo>
                      <a:pt x="47256" y="32765"/>
                    </a:lnTo>
                    <a:lnTo>
                      <a:pt x="28206" y="28194"/>
                    </a:lnTo>
                    <a:lnTo>
                      <a:pt x="28968" y="28194"/>
                    </a:lnTo>
                    <a:lnTo>
                      <a:pt x="19050" y="25908"/>
                    </a:lnTo>
                    <a:lnTo>
                      <a:pt x="9918" y="24383"/>
                    </a:lnTo>
                    <a:cubicBezTo>
                      <a:pt x="3047" y="22859"/>
                      <a:pt x="-1523" y="16001"/>
                      <a:pt x="0" y="9905"/>
                    </a:cubicBezTo>
                    <a:cubicBezTo>
                      <a:pt x="1523" y="3047"/>
                      <a:pt x="7632" y="-1523"/>
                      <a:pt x="14478" y="0"/>
                    </a:cubicBezTo>
                    <a:cubicBezTo>
                      <a:pt x="72631" y="9334"/>
                      <a:pt x="132930" y="39115"/>
                      <a:pt x="179082" y="75438"/>
                    </a:cubicBezTo>
                    <a:lnTo>
                      <a:pt x="179082" y="76200"/>
                    </a:lnTo>
                    <a:lnTo>
                      <a:pt x="194323" y="89153"/>
                    </a:lnTo>
                    <a:lnTo>
                      <a:pt x="195084" y="89153"/>
                    </a:lnTo>
                    <a:lnTo>
                      <a:pt x="208801" y="102870"/>
                    </a:lnTo>
                    <a:lnTo>
                      <a:pt x="209550" y="103632"/>
                    </a:lnTo>
                    <a:lnTo>
                      <a:pt x="223266" y="117347"/>
                    </a:lnTo>
                    <a:lnTo>
                      <a:pt x="223266" y="118109"/>
                    </a:lnTo>
                    <a:cubicBezTo>
                      <a:pt x="246824" y="145072"/>
                      <a:pt x="262496" y="168465"/>
                      <a:pt x="278142" y="201167"/>
                    </a:cubicBezTo>
                    <a:lnTo>
                      <a:pt x="278904" y="201167"/>
                    </a:lnTo>
                    <a:cubicBezTo>
                      <a:pt x="338137" y="329666"/>
                      <a:pt x="321348" y="472681"/>
                      <a:pt x="234708" y="584453"/>
                    </a:cubicBezTo>
                    <a:lnTo>
                      <a:pt x="233946" y="584453"/>
                    </a:lnTo>
                    <a:lnTo>
                      <a:pt x="223266" y="597408"/>
                    </a:lnTo>
                    <a:lnTo>
                      <a:pt x="222504" y="598170"/>
                    </a:lnTo>
                    <a:lnTo>
                      <a:pt x="211073" y="611123"/>
                    </a:lnTo>
                    <a:lnTo>
                      <a:pt x="210325" y="611123"/>
                    </a:lnTo>
                    <a:lnTo>
                      <a:pt x="198132" y="623315"/>
                    </a:lnTo>
                    <a:cubicBezTo>
                      <a:pt x="175641" y="644093"/>
                      <a:pt x="150927" y="661961"/>
                      <a:pt x="124218" y="676655"/>
                    </a:cubicBezTo>
                    <a:cubicBezTo>
                      <a:pt x="118123" y="679703"/>
                      <a:pt x="110490" y="678179"/>
                      <a:pt x="107454" y="672083"/>
                    </a:cubicBezTo>
                    <a:cubicBezTo>
                      <a:pt x="103644" y="665988"/>
                      <a:pt x="105930" y="658367"/>
                      <a:pt x="112014" y="655320"/>
                    </a:cubicBez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37" name="Freeform 3"/>
              <p:cNvSpPr/>
              <p:nvPr/>
            </p:nvSpPr>
            <p:spPr>
              <a:xfrm>
                <a:off x="8081657" y="4637532"/>
                <a:ext cx="207264" cy="99059"/>
              </a:xfrm>
              <a:custGeom>
                <a:avLst/>
                <a:gdLst>
                  <a:gd name="connsiteX0" fmla="*/ 0 w 207264"/>
                  <a:gd name="connsiteY0" fmla="*/ 98297 h 99059"/>
                  <a:gd name="connsiteX1" fmla="*/ 182105 w 207264"/>
                  <a:gd name="connsiteY1" fmla="*/ 0 h 99059"/>
                  <a:gd name="connsiteX2" fmla="*/ 207264 w 207264"/>
                  <a:gd name="connsiteY2" fmla="*/ 99059 h 99059"/>
                  <a:gd name="connsiteX3" fmla="*/ 0 w 207264"/>
                  <a:gd name="connsiteY3" fmla="*/ 98297 h 99059"/>
                </a:gdLst>
                <a:ahLst/>
                <a:cxnLst>
                  <a:cxn ang="0">
                    <a:pos x="connsiteX0" y="connsiteY0"/>
                  </a:cxn>
                  <a:cxn ang="1">
                    <a:pos x="connsiteX1" y="connsiteY1"/>
                  </a:cxn>
                  <a:cxn ang="2">
                    <a:pos x="connsiteX2" y="connsiteY2"/>
                  </a:cxn>
                  <a:cxn ang="3">
                    <a:pos x="connsiteX3" y="connsiteY3"/>
                  </a:cxn>
                </a:cxnLst>
                <a:rect l="l" t="t" r="r" b="b"/>
                <a:pathLst>
                  <a:path w="207264" h="99059">
                    <a:moveTo>
                      <a:pt x="0" y="98297"/>
                    </a:moveTo>
                    <a:cubicBezTo>
                      <a:pt x="60413" y="65303"/>
                      <a:pt x="121691" y="32994"/>
                      <a:pt x="182105" y="0"/>
                    </a:cubicBezTo>
                    <a:cubicBezTo>
                      <a:pt x="160693" y="50253"/>
                      <a:pt x="164147" y="64249"/>
                      <a:pt x="207264" y="99059"/>
                    </a:cubicBezTo>
                    <a:lnTo>
                      <a:pt x="0" y="98297"/>
                    </a:ln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38" name="Freeform 3"/>
              <p:cNvSpPr/>
              <p:nvPr/>
            </p:nvSpPr>
            <p:spPr>
              <a:xfrm>
                <a:off x="8069465" y="4626864"/>
                <a:ext cx="227076" cy="121919"/>
              </a:xfrm>
              <a:custGeom>
                <a:avLst/>
                <a:gdLst>
                  <a:gd name="connsiteX0" fmla="*/ 6083 w 227076"/>
                  <a:gd name="connsiteY0" fmla="*/ 97535 h 121919"/>
                  <a:gd name="connsiteX1" fmla="*/ 6858 w 227076"/>
                  <a:gd name="connsiteY1" fmla="*/ 97535 h 121919"/>
                  <a:gd name="connsiteX2" fmla="*/ 8382 w 227076"/>
                  <a:gd name="connsiteY2" fmla="*/ 96773 h 121919"/>
                  <a:gd name="connsiteX3" fmla="*/ 10655 w 227076"/>
                  <a:gd name="connsiteY3" fmla="*/ 95250 h 121919"/>
                  <a:gd name="connsiteX4" fmla="*/ 14478 w 227076"/>
                  <a:gd name="connsiteY4" fmla="*/ 93726 h 121919"/>
                  <a:gd name="connsiteX5" fmla="*/ 18288 w 227076"/>
                  <a:gd name="connsiteY5" fmla="*/ 91439 h 121919"/>
                  <a:gd name="connsiteX6" fmla="*/ 22847 w 227076"/>
                  <a:gd name="connsiteY6" fmla="*/ 88391 h 121919"/>
                  <a:gd name="connsiteX7" fmla="*/ 22847 w 227076"/>
                  <a:gd name="connsiteY7" fmla="*/ 89153 h 121919"/>
                  <a:gd name="connsiteX8" fmla="*/ 188214 w 227076"/>
                  <a:gd name="connsiteY8" fmla="*/ 761 h 121919"/>
                  <a:gd name="connsiteX9" fmla="*/ 188214 w 227076"/>
                  <a:gd name="connsiteY9" fmla="*/ 0 h 121919"/>
                  <a:gd name="connsiteX10" fmla="*/ 204978 w 227076"/>
                  <a:gd name="connsiteY10" fmla="*/ 16764 h 121919"/>
                  <a:gd name="connsiteX11" fmla="*/ 204978 w 227076"/>
                  <a:gd name="connsiteY11" fmla="*/ 17526 h 121919"/>
                  <a:gd name="connsiteX12" fmla="*/ 203454 w 227076"/>
                  <a:gd name="connsiteY12" fmla="*/ 19811 h 121919"/>
                  <a:gd name="connsiteX13" fmla="*/ 204216 w 227076"/>
                  <a:gd name="connsiteY13" fmla="*/ 19050 h 121919"/>
                  <a:gd name="connsiteX14" fmla="*/ 195821 w 227076"/>
                  <a:gd name="connsiteY14" fmla="*/ 42671 h 121919"/>
                  <a:gd name="connsiteX15" fmla="*/ 195821 w 227076"/>
                  <a:gd name="connsiteY15" fmla="*/ 41909 h 121919"/>
                  <a:gd name="connsiteX16" fmla="*/ 195059 w 227076"/>
                  <a:gd name="connsiteY16" fmla="*/ 46482 h 121919"/>
                  <a:gd name="connsiteX17" fmla="*/ 195059 w 227076"/>
                  <a:gd name="connsiteY17" fmla="*/ 45720 h 121919"/>
                  <a:gd name="connsiteX18" fmla="*/ 194297 w 227076"/>
                  <a:gd name="connsiteY18" fmla="*/ 50291 h 121919"/>
                  <a:gd name="connsiteX19" fmla="*/ 194297 w 227076"/>
                  <a:gd name="connsiteY19" fmla="*/ 49529 h 121919"/>
                  <a:gd name="connsiteX20" fmla="*/ 193535 w 227076"/>
                  <a:gd name="connsiteY20" fmla="*/ 54864 h 121919"/>
                  <a:gd name="connsiteX21" fmla="*/ 194297 w 227076"/>
                  <a:gd name="connsiteY21" fmla="*/ 53339 h 121919"/>
                  <a:gd name="connsiteX22" fmla="*/ 193535 w 227076"/>
                  <a:gd name="connsiteY22" fmla="*/ 57911 h 121919"/>
                  <a:gd name="connsiteX23" fmla="*/ 193535 w 227076"/>
                  <a:gd name="connsiteY23" fmla="*/ 57150 h 121919"/>
                  <a:gd name="connsiteX24" fmla="*/ 194297 w 227076"/>
                  <a:gd name="connsiteY24" fmla="*/ 60959 h 121919"/>
                  <a:gd name="connsiteX25" fmla="*/ 193535 w 227076"/>
                  <a:gd name="connsiteY25" fmla="*/ 60197 h 121919"/>
                  <a:gd name="connsiteX26" fmla="*/ 194297 w 227076"/>
                  <a:gd name="connsiteY26" fmla="*/ 64007 h 121919"/>
                  <a:gd name="connsiteX27" fmla="*/ 194297 w 227076"/>
                  <a:gd name="connsiteY27" fmla="*/ 62483 h 121919"/>
                  <a:gd name="connsiteX28" fmla="*/ 195821 w 227076"/>
                  <a:gd name="connsiteY28" fmla="*/ 66294 h 121919"/>
                  <a:gd name="connsiteX29" fmla="*/ 195059 w 227076"/>
                  <a:gd name="connsiteY29" fmla="*/ 65532 h 121919"/>
                  <a:gd name="connsiteX30" fmla="*/ 196583 w 227076"/>
                  <a:gd name="connsiteY30" fmla="*/ 69341 h 121919"/>
                  <a:gd name="connsiteX31" fmla="*/ 196583 w 227076"/>
                  <a:gd name="connsiteY31" fmla="*/ 67817 h 121919"/>
                  <a:gd name="connsiteX32" fmla="*/ 198882 w 227076"/>
                  <a:gd name="connsiteY32" fmla="*/ 71627 h 121919"/>
                  <a:gd name="connsiteX33" fmla="*/ 198107 w 227076"/>
                  <a:gd name="connsiteY33" fmla="*/ 71627 h 121919"/>
                  <a:gd name="connsiteX34" fmla="*/ 201168 w 227076"/>
                  <a:gd name="connsiteY34" fmla="*/ 75438 h 121919"/>
                  <a:gd name="connsiteX35" fmla="*/ 200406 w 227076"/>
                  <a:gd name="connsiteY35" fmla="*/ 73914 h 121919"/>
                  <a:gd name="connsiteX36" fmla="*/ 206502 w 227076"/>
                  <a:gd name="connsiteY36" fmla="*/ 81533 h 121919"/>
                  <a:gd name="connsiteX37" fmla="*/ 205740 w 227076"/>
                  <a:gd name="connsiteY37" fmla="*/ 80771 h 121919"/>
                  <a:gd name="connsiteX38" fmla="*/ 214871 w 227076"/>
                  <a:gd name="connsiteY38" fmla="*/ 89915 h 121919"/>
                  <a:gd name="connsiteX39" fmla="*/ 214109 w 227076"/>
                  <a:gd name="connsiteY39" fmla="*/ 89153 h 121919"/>
                  <a:gd name="connsiteX40" fmla="*/ 217157 w 227076"/>
                  <a:gd name="connsiteY40" fmla="*/ 92201 h 121919"/>
                  <a:gd name="connsiteX41" fmla="*/ 220218 w 227076"/>
                  <a:gd name="connsiteY41" fmla="*/ 94488 h 121919"/>
                  <a:gd name="connsiteX42" fmla="*/ 219456 w 227076"/>
                  <a:gd name="connsiteY42" fmla="*/ 94488 h 121919"/>
                  <a:gd name="connsiteX43" fmla="*/ 222504 w 227076"/>
                  <a:gd name="connsiteY43" fmla="*/ 96011 h 121919"/>
                  <a:gd name="connsiteX44" fmla="*/ 224028 w 227076"/>
                  <a:gd name="connsiteY44" fmla="*/ 97535 h 121919"/>
                  <a:gd name="connsiteX45" fmla="*/ 225552 w 227076"/>
                  <a:gd name="connsiteY45" fmla="*/ 98297 h 121919"/>
                  <a:gd name="connsiteX46" fmla="*/ 227076 w 227076"/>
                  <a:gd name="connsiteY46" fmla="*/ 99821 h 121919"/>
                  <a:gd name="connsiteX47" fmla="*/ 219456 w 227076"/>
                  <a:gd name="connsiteY47" fmla="*/ 121920 h 121919"/>
                  <a:gd name="connsiteX48" fmla="*/ 16764 w 227076"/>
                  <a:gd name="connsiteY48" fmla="*/ 120395 h 121919"/>
                  <a:gd name="connsiteX49" fmla="*/ 17526 w 227076"/>
                  <a:gd name="connsiteY49" fmla="*/ 120395 h 121919"/>
                  <a:gd name="connsiteX50" fmla="*/ 12192 w 227076"/>
                  <a:gd name="connsiteY50" fmla="*/ 120395 h 121919"/>
                  <a:gd name="connsiteX51" fmla="*/ 12954 w 227076"/>
                  <a:gd name="connsiteY51" fmla="*/ 120395 h 121919"/>
                  <a:gd name="connsiteX52" fmla="*/ 12192 w 227076"/>
                  <a:gd name="connsiteY52" fmla="*/ 120395 h 121919"/>
                  <a:gd name="connsiteX53" fmla="*/ 0 w 227076"/>
                  <a:gd name="connsiteY53" fmla="*/ 108203 h 121919"/>
                  <a:gd name="connsiteX54" fmla="*/ 12192 w 227076"/>
                  <a:gd name="connsiteY54" fmla="*/ 96011 h 121919"/>
                  <a:gd name="connsiteX55" fmla="*/ 214871 w 227076"/>
                  <a:gd name="connsiteY55" fmla="*/ 97535 h 121919"/>
                  <a:gd name="connsiteX56" fmla="*/ 214109 w 227076"/>
                  <a:gd name="connsiteY56" fmla="*/ 97535 h 121919"/>
                  <a:gd name="connsiteX57" fmla="*/ 219456 w 227076"/>
                  <a:gd name="connsiteY57" fmla="*/ 97535 h 121919"/>
                  <a:gd name="connsiteX58" fmla="*/ 212585 w 227076"/>
                  <a:gd name="connsiteY58" fmla="*/ 119633 h 121919"/>
                  <a:gd name="connsiteX59" fmla="*/ 204216 w 227076"/>
                  <a:gd name="connsiteY59" fmla="*/ 113538 h 121919"/>
                  <a:gd name="connsiteX60" fmla="*/ 204216 w 227076"/>
                  <a:gd name="connsiteY60" fmla="*/ 112776 h 121919"/>
                  <a:gd name="connsiteX61" fmla="*/ 198107 w 227076"/>
                  <a:gd name="connsiteY61" fmla="*/ 108203 h 121919"/>
                  <a:gd name="connsiteX62" fmla="*/ 198107 w 227076"/>
                  <a:gd name="connsiteY62" fmla="*/ 107441 h 121919"/>
                  <a:gd name="connsiteX63" fmla="*/ 195059 w 227076"/>
                  <a:gd name="connsiteY63" fmla="*/ 105155 h 121919"/>
                  <a:gd name="connsiteX64" fmla="*/ 188214 w 227076"/>
                  <a:gd name="connsiteY64" fmla="*/ 98297 h 121919"/>
                  <a:gd name="connsiteX65" fmla="*/ 187452 w 227076"/>
                  <a:gd name="connsiteY65" fmla="*/ 97535 h 121919"/>
                  <a:gd name="connsiteX66" fmla="*/ 181356 w 227076"/>
                  <a:gd name="connsiteY66" fmla="*/ 89915 h 121919"/>
                  <a:gd name="connsiteX67" fmla="*/ 180581 w 227076"/>
                  <a:gd name="connsiteY67" fmla="*/ 89153 h 121919"/>
                  <a:gd name="connsiteX68" fmla="*/ 177533 w 227076"/>
                  <a:gd name="connsiteY68" fmla="*/ 85344 h 121919"/>
                  <a:gd name="connsiteX69" fmla="*/ 177533 w 227076"/>
                  <a:gd name="connsiteY69" fmla="*/ 84582 h 121919"/>
                  <a:gd name="connsiteX70" fmla="*/ 169164 w 227076"/>
                  <a:gd name="connsiteY70" fmla="*/ 57911 h 121919"/>
                  <a:gd name="connsiteX71" fmla="*/ 174485 w 227076"/>
                  <a:gd name="connsiteY71" fmla="*/ 27432 h 121919"/>
                  <a:gd name="connsiteX72" fmla="*/ 174485 w 227076"/>
                  <a:gd name="connsiteY72" fmla="*/ 26670 h 121919"/>
                  <a:gd name="connsiteX73" fmla="*/ 176009 w 227076"/>
                  <a:gd name="connsiteY73" fmla="*/ 22859 h 121919"/>
                  <a:gd name="connsiteX74" fmla="*/ 176009 w 227076"/>
                  <a:gd name="connsiteY74" fmla="*/ 22097 h 121919"/>
                  <a:gd name="connsiteX75" fmla="*/ 177533 w 227076"/>
                  <a:gd name="connsiteY75" fmla="*/ 18288 h 121919"/>
                  <a:gd name="connsiteX76" fmla="*/ 179057 w 227076"/>
                  <a:gd name="connsiteY76" fmla="*/ 15239 h 121919"/>
                  <a:gd name="connsiteX77" fmla="*/ 179057 w 227076"/>
                  <a:gd name="connsiteY77" fmla="*/ 14477 h 121919"/>
                  <a:gd name="connsiteX78" fmla="*/ 180581 w 227076"/>
                  <a:gd name="connsiteY78" fmla="*/ 12191 h 121919"/>
                  <a:gd name="connsiteX79" fmla="*/ 180581 w 227076"/>
                  <a:gd name="connsiteY79" fmla="*/ 11429 h 121919"/>
                  <a:gd name="connsiteX80" fmla="*/ 181356 w 227076"/>
                  <a:gd name="connsiteY80" fmla="*/ 9144 h 121919"/>
                  <a:gd name="connsiteX81" fmla="*/ 182880 w 227076"/>
                  <a:gd name="connsiteY81" fmla="*/ 6857 h 121919"/>
                  <a:gd name="connsiteX82" fmla="*/ 182118 w 227076"/>
                  <a:gd name="connsiteY82" fmla="*/ 7620 h 121919"/>
                  <a:gd name="connsiteX83" fmla="*/ 182880 w 227076"/>
                  <a:gd name="connsiteY83" fmla="*/ 6095 h 121919"/>
                  <a:gd name="connsiteX84" fmla="*/ 183642 w 227076"/>
                  <a:gd name="connsiteY84" fmla="*/ 5333 h 121919"/>
                  <a:gd name="connsiteX85" fmla="*/ 200406 w 227076"/>
                  <a:gd name="connsiteY85" fmla="*/ 22097 h 121919"/>
                  <a:gd name="connsiteX86" fmla="*/ 199631 w 227076"/>
                  <a:gd name="connsiteY86" fmla="*/ 22097 h 121919"/>
                  <a:gd name="connsiteX87" fmla="*/ 198107 w 227076"/>
                  <a:gd name="connsiteY87" fmla="*/ 22859 h 121919"/>
                  <a:gd name="connsiteX88" fmla="*/ 195821 w 227076"/>
                  <a:gd name="connsiteY88" fmla="*/ 24383 h 121919"/>
                  <a:gd name="connsiteX89" fmla="*/ 192011 w 227076"/>
                  <a:gd name="connsiteY89" fmla="*/ 25907 h 121919"/>
                  <a:gd name="connsiteX90" fmla="*/ 188214 w 227076"/>
                  <a:gd name="connsiteY90" fmla="*/ 28194 h 121919"/>
                  <a:gd name="connsiteX91" fmla="*/ 182880 w 227076"/>
                  <a:gd name="connsiteY91" fmla="*/ 30479 h 121919"/>
                  <a:gd name="connsiteX92" fmla="*/ 183642 w 227076"/>
                  <a:gd name="connsiteY92" fmla="*/ 30479 h 121919"/>
                  <a:gd name="connsiteX93" fmla="*/ 18288 w 227076"/>
                  <a:gd name="connsiteY93" fmla="*/ 118871 h 121919"/>
                  <a:gd name="connsiteX94" fmla="*/ 18288 w 227076"/>
                  <a:gd name="connsiteY94" fmla="*/ 119633 h 121919"/>
                  <a:gd name="connsiteX95" fmla="*/ 1511 w 227076"/>
                  <a:gd name="connsiteY95" fmla="*/ 114300 h 121919"/>
                  <a:gd name="connsiteX96" fmla="*/ 6083 w 227076"/>
                  <a:gd name="connsiteY96" fmla="*/ 97535 h 12191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Lst>
                <a:rect l="l" t="t" r="r" b="b"/>
                <a:pathLst>
                  <a:path w="227076" h="121919">
                    <a:moveTo>
                      <a:pt x="6083" y="97535"/>
                    </a:moveTo>
                    <a:lnTo>
                      <a:pt x="6858" y="97535"/>
                    </a:lnTo>
                    <a:lnTo>
                      <a:pt x="8382" y="96773"/>
                    </a:lnTo>
                    <a:lnTo>
                      <a:pt x="10655" y="95250"/>
                    </a:lnTo>
                    <a:lnTo>
                      <a:pt x="14478" y="93726"/>
                    </a:lnTo>
                    <a:lnTo>
                      <a:pt x="18288" y="91439"/>
                    </a:lnTo>
                    <a:lnTo>
                      <a:pt x="22847" y="88391"/>
                    </a:lnTo>
                    <a:lnTo>
                      <a:pt x="22847" y="89153"/>
                    </a:lnTo>
                    <a:cubicBezTo>
                      <a:pt x="77737" y="59766"/>
                      <a:pt x="133083" y="29070"/>
                      <a:pt x="188214" y="761"/>
                    </a:cubicBezTo>
                    <a:lnTo>
                      <a:pt x="188214" y="0"/>
                    </a:lnTo>
                    <a:lnTo>
                      <a:pt x="204978" y="16764"/>
                    </a:lnTo>
                    <a:lnTo>
                      <a:pt x="204978" y="17526"/>
                    </a:lnTo>
                    <a:lnTo>
                      <a:pt x="203454" y="19811"/>
                    </a:lnTo>
                    <a:lnTo>
                      <a:pt x="204216" y="19050"/>
                    </a:lnTo>
                    <a:cubicBezTo>
                      <a:pt x="201206" y="23799"/>
                      <a:pt x="197142" y="37566"/>
                      <a:pt x="195821" y="42671"/>
                    </a:cubicBezTo>
                    <a:lnTo>
                      <a:pt x="195821" y="41909"/>
                    </a:lnTo>
                    <a:lnTo>
                      <a:pt x="195059" y="46482"/>
                    </a:lnTo>
                    <a:lnTo>
                      <a:pt x="195059" y="45720"/>
                    </a:lnTo>
                    <a:lnTo>
                      <a:pt x="194297" y="50291"/>
                    </a:lnTo>
                    <a:lnTo>
                      <a:pt x="194297" y="49529"/>
                    </a:lnTo>
                    <a:lnTo>
                      <a:pt x="193535" y="54864"/>
                    </a:lnTo>
                    <a:lnTo>
                      <a:pt x="194297" y="53339"/>
                    </a:lnTo>
                    <a:lnTo>
                      <a:pt x="193535" y="57911"/>
                    </a:lnTo>
                    <a:lnTo>
                      <a:pt x="193535" y="57150"/>
                    </a:lnTo>
                    <a:lnTo>
                      <a:pt x="194297" y="60959"/>
                    </a:lnTo>
                    <a:lnTo>
                      <a:pt x="193535" y="60197"/>
                    </a:lnTo>
                    <a:lnTo>
                      <a:pt x="194297" y="64007"/>
                    </a:lnTo>
                    <a:lnTo>
                      <a:pt x="194297" y="62483"/>
                    </a:lnTo>
                    <a:lnTo>
                      <a:pt x="195821" y="66294"/>
                    </a:lnTo>
                    <a:lnTo>
                      <a:pt x="195059" y="65532"/>
                    </a:lnTo>
                    <a:lnTo>
                      <a:pt x="196583" y="69341"/>
                    </a:lnTo>
                    <a:lnTo>
                      <a:pt x="196583" y="67817"/>
                    </a:lnTo>
                    <a:lnTo>
                      <a:pt x="198882" y="71627"/>
                    </a:lnTo>
                    <a:lnTo>
                      <a:pt x="198107" y="71627"/>
                    </a:lnTo>
                    <a:lnTo>
                      <a:pt x="201168" y="75438"/>
                    </a:lnTo>
                    <a:lnTo>
                      <a:pt x="200406" y="73914"/>
                    </a:lnTo>
                    <a:lnTo>
                      <a:pt x="206502" y="81533"/>
                    </a:lnTo>
                    <a:lnTo>
                      <a:pt x="205740" y="80771"/>
                    </a:lnTo>
                    <a:lnTo>
                      <a:pt x="214871" y="89915"/>
                    </a:lnTo>
                    <a:lnTo>
                      <a:pt x="214109" y="89153"/>
                    </a:lnTo>
                    <a:lnTo>
                      <a:pt x="217157" y="92201"/>
                    </a:lnTo>
                    <a:lnTo>
                      <a:pt x="220218" y="94488"/>
                    </a:lnTo>
                    <a:lnTo>
                      <a:pt x="219456" y="94488"/>
                    </a:lnTo>
                    <a:lnTo>
                      <a:pt x="222504" y="96011"/>
                    </a:lnTo>
                    <a:lnTo>
                      <a:pt x="224028" y="97535"/>
                    </a:lnTo>
                    <a:lnTo>
                      <a:pt x="225552" y="98297"/>
                    </a:lnTo>
                    <a:lnTo>
                      <a:pt x="227076" y="99821"/>
                    </a:lnTo>
                    <a:lnTo>
                      <a:pt x="219456" y="121920"/>
                    </a:lnTo>
                    <a:cubicBezTo>
                      <a:pt x="152031" y="120903"/>
                      <a:pt x="83731" y="122021"/>
                      <a:pt x="16764" y="120395"/>
                    </a:cubicBezTo>
                    <a:lnTo>
                      <a:pt x="17526" y="120395"/>
                    </a:lnTo>
                    <a:lnTo>
                      <a:pt x="12192" y="120395"/>
                    </a:lnTo>
                    <a:lnTo>
                      <a:pt x="12954" y="120395"/>
                    </a:lnTo>
                    <a:lnTo>
                      <a:pt x="12192" y="120395"/>
                    </a:lnTo>
                    <a:cubicBezTo>
                      <a:pt x="5321" y="120395"/>
                      <a:pt x="0" y="115061"/>
                      <a:pt x="0" y="108203"/>
                    </a:cubicBezTo>
                    <a:cubicBezTo>
                      <a:pt x="0" y="101345"/>
                      <a:pt x="5321" y="96011"/>
                      <a:pt x="12192" y="96011"/>
                    </a:cubicBezTo>
                    <a:cubicBezTo>
                      <a:pt x="79692" y="97586"/>
                      <a:pt x="147904" y="95592"/>
                      <a:pt x="214871" y="97535"/>
                    </a:cubicBezTo>
                    <a:lnTo>
                      <a:pt x="214109" y="97535"/>
                    </a:lnTo>
                    <a:lnTo>
                      <a:pt x="219456" y="97535"/>
                    </a:lnTo>
                    <a:lnTo>
                      <a:pt x="212585" y="119633"/>
                    </a:lnTo>
                    <a:cubicBezTo>
                      <a:pt x="209893" y="117512"/>
                      <a:pt x="207441" y="114858"/>
                      <a:pt x="204216" y="113538"/>
                    </a:cubicBezTo>
                    <a:lnTo>
                      <a:pt x="204216" y="112776"/>
                    </a:lnTo>
                    <a:lnTo>
                      <a:pt x="198107" y="108203"/>
                    </a:lnTo>
                    <a:lnTo>
                      <a:pt x="198107" y="107441"/>
                    </a:lnTo>
                    <a:lnTo>
                      <a:pt x="195059" y="105155"/>
                    </a:lnTo>
                    <a:lnTo>
                      <a:pt x="188214" y="98297"/>
                    </a:lnTo>
                    <a:lnTo>
                      <a:pt x="187452" y="97535"/>
                    </a:lnTo>
                    <a:lnTo>
                      <a:pt x="181356" y="89915"/>
                    </a:lnTo>
                    <a:lnTo>
                      <a:pt x="180581" y="89153"/>
                    </a:lnTo>
                    <a:lnTo>
                      <a:pt x="177533" y="85344"/>
                    </a:lnTo>
                    <a:lnTo>
                      <a:pt x="177533" y="84582"/>
                    </a:lnTo>
                    <a:cubicBezTo>
                      <a:pt x="171234" y="74155"/>
                      <a:pt x="170395" y="69672"/>
                      <a:pt x="169164" y="57911"/>
                    </a:cubicBezTo>
                    <a:cubicBezTo>
                      <a:pt x="168618" y="47421"/>
                      <a:pt x="171831" y="37413"/>
                      <a:pt x="174485" y="27432"/>
                    </a:cubicBezTo>
                    <a:lnTo>
                      <a:pt x="174485" y="26670"/>
                    </a:lnTo>
                    <a:lnTo>
                      <a:pt x="176009" y="22859"/>
                    </a:lnTo>
                    <a:lnTo>
                      <a:pt x="176009" y="22097"/>
                    </a:lnTo>
                    <a:lnTo>
                      <a:pt x="177533" y="18288"/>
                    </a:lnTo>
                    <a:lnTo>
                      <a:pt x="179057" y="15239"/>
                    </a:lnTo>
                    <a:lnTo>
                      <a:pt x="179057" y="14477"/>
                    </a:lnTo>
                    <a:lnTo>
                      <a:pt x="180581" y="12191"/>
                    </a:lnTo>
                    <a:lnTo>
                      <a:pt x="180581" y="11429"/>
                    </a:lnTo>
                    <a:lnTo>
                      <a:pt x="181356" y="9144"/>
                    </a:lnTo>
                    <a:lnTo>
                      <a:pt x="182880" y="6857"/>
                    </a:lnTo>
                    <a:lnTo>
                      <a:pt x="182118" y="7620"/>
                    </a:lnTo>
                    <a:lnTo>
                      <a:pt x="182880" y="6095"/>
                    </a:lnTo>
                    <a:lnTo>
                      <a:pt x="183642" y="5333"/>
                    </a:lnTo>
                    <a:lnTo>
                      <a:pt x="200406" y="22097"/>
                    </a:lnTo>
                    <a:lnTo>
                      <a:pt x="199631" y="22097"/>
                    </a:lnTo>
                    <a:lnTo>
                      <a:pt x="198107" y="22859"/>
                    </a:lnTo>
                    <a:lnTo>
                      <a:pt x="195821" y="24383"/>
                    </a:lnTo>
                    <a:lnTo>
                      <a:pt x="192011" y="25907"/>
                    </a:lnTo>
                    <a:lnTo>
                      <a:pt x="188214" y="28194"/>
                    </a:lnTo>
                    <a:lnTo>
                      <a:pt x="182880" y="30479"/>
                    </a:lnTo>
                    <a:lnTo>
                      <a:pt x="183642" y="30479"/>
                    </a:lnTo>
                    <a:cubicBezTo>
                      <a:pt x="128689" y="59944"/>
                      <a:pt x="73533" y="90436"/>
                      <a:pt x="18288" y="118871"/>
                    </a:cubicBezTo>
                    <a:lnTo>
                      <a:pt x="18288" y="119633"/>
                    </a:lnTo>
                    <a:cubicBezTo>
                      <a:pt x="12192" y="122682"/>
                      <a:pt x="4559" y="120395"/>
                      <a:pt x="1511" y="114300"/>
                    </a:cubicBezTo>
                    <a:cubicBezTo>
                      <a:pt x="-1523" y="108203"/>
                      <a:pt x="0" y="101345"/>
                      <a:pt x="6083" y="97535"/>
                    </a:cubicBezTo>
                  </a:path>
                </a:pathLst>
              </a:custGeom>
              <a:gr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grpSp>
        <p:sp>
          <p:nvSpPr>
            <p:cNvPr id="17417" name="TextBox 1"/>
            <p:cNvSpPr txBox="1">
              <a:spLocks noChangeArrowheads="1"/>
            </p:cNvSpPr>
            <p:nvPr/>
          </p:nvSpPr>
          <p:spPr bwMode="auto">
            <a:xfrm>
              <a:off x="5575300" y="5098115"/>
              <a:ext cx="3692526" cy="341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dirty="0" err="1">
                  <a:latin typeface="Times New Roman" panose="02020603050405020304" pitchFamily="18" charset="0"/>
                  <a:ea typeface="Adobe 楷体 Std R" panose="02020400000000000000" pitchFamily="18" charset="-122"/>
                  <a:cs typeface="Times New Roman" panose="02020603050405020304" pitchFamily="18" charset="0"/>
                </a:rPr>
                <a:t>分散负电性，稳定活性中心</a:t>
              </a:r>
              <a:endParaRPr lang="en-US" altLang="zh-CN" sz="2400" dirty="0">
                <a:latin typeface="Times New Roman" panose="02020603050405020304" pitchFamily="18" charset="0"/>
                <a:ea typeface="Adobe 楷体 Std R" panose="02020400000000000000" pitchFamily="18" charset="-122"/>
                <a:cs typeface="Times New Roman" panose="02020603050405020304" pitchFamily="18" charset="0"/>
              </a:endParaRPr>
            </a:p>
          </p:txBody>
        </p:sp>
      </p:grpSp>
      <p:sp>
        <p:nvSpPr>
          <p:cNvPr id="42" name="TextBox 1"/>
          <p:cNvSpPr txBox="1">
            <a:spLocks noChangeArrowheads="1"/>
          </p:cNvSpPr>
          <p:nvPr/>
        </p:nvSpPr>
        <p:spPr bwMode="auto">
          <a:xfrm>
            <a:off x="1202243" y="6144125"/>
            <a:ext cx="11277600" cy="1036246"/>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a:spAutoFit/>
          </a:bodyPr>
          <a:lstStyle>
            <a:lvl1pPr eaLnBrk="0" hangingPunct="0">
              <a:tabLst>
                <a:tab pos="457200" algn="l"/>
                <a:tab pos="78359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457200" algn="l"/>
                <a:tab pos="78359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457200" algn="l"/>
                <a:tab pos="78359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457200" algn="l"/>
                <a:tab pos="78359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457200" algn="l"/>
                <a:tab pos="78359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78359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78359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78359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7835900" algn="l"/>
              </a:tabLs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2800" dirty="0" err="1">
                <a:latin typeface="Times New Roman" panose="02020603050405020304" pitchFamily="18" charset="0"/>
                <a:ea typeface="Adobe 楷体 Std R" panose="02020400000000000000" pitchFamily="18" charset="-122"/>
                <a:cs typeface="Times New Roman" panose="02020603050405020304" pitchFamily="18" charset="0"/>
              </a:rPr>
              <a:t>带</a:t>
            </a:r>
            <a:r>
              <a:rPr lang="en-US" altLang="zh-CN" sz="2800" b="1" dirty="0" err="1">
                <a:solidFill>
                  <a:srgbClr val="000099"/>
                </a:solidFill>
                <a:latin typeface="Times New Roman" panose="02020603050405020304" pitchFamily="18" charset="0"/>
                <a:ea typeface="Adobe 楷体 Std R" panose="02020400000000000000" pitchFamily="18" charset="-122"/>
                <a:cs typeface="Times New Roman" panose="02020603050405020304" pitchFamily="18" charset="0"/>
              </a:rPr>
              <a:t>吸电取代基</a:t>
            </a:r>
            <a:r>
              <a:rPr lang="en-US" altLang="zh-CN" sz="2800" dirty="0" err="1">
                <a:latin typeface="Times New Roman" panose="02020603050405020304" pitchFamily="18" charset="0"/>
                <a:ea typeface="Adobe 楷体 Std R" panose="02020400000000000000" pitchFamily="18" charset="-122"/>
                <a:cs typeface="Times New Roman" panose="02020603050405020304" pitchFamily="18" charset="0"/>
              </a:rPr>
              <a:t>的烯类单体易进行</a:t>
            </a:r>
            <a:r>
              <a:rPr lang="en-US" altLang="zh-CN" sz="2800" b="1" dirty="0" err="1">
                <a:solidFill>
                  <a:srgbClr val="000099"/>
                </a:solidFill>
                <a:latin typeface="Times New Roman" panose="02020603050405020304" pitchFamily="18" charset="0"/>
                <a:ea typeface="Adobe 楷体 Std R" panose="02020400000000000000" pitchFamily="18" charset="-122"/>
                <a:cs typeface="Times New Roman" panose="02020603050405020304" pitchFamily="18" charset="0"/>
              </a:rPr>
              <a:t>阴离子</a:t>
            </a:r>
            <a:r>
              <a:rPr lang="en-US" altLang="zh-CN" sz="2800" dirty="0" err="1">
                <a:latin typeface="Times New Roman" panose="02020603050405020304" pitchFamily="18" charset="0"/>
                <a:ea typeface="Adobe 楷体 Std R" panose="02020400000000000000" pitchFamily="18" charset="-122"/>
                <a:cs typeface="Times New Roman" panose="02020603050405020304" pitchFamily="18" charset="0"/>
              </a:rPr>
              <a:t>聚合与</a:t>
            </a:r>
            <a:r>
              <a:rPr lang="en-US" altLang="zh-CN" sz="2800" b="1" dirty="0" err="1">
                <a:solidFill>
                  <a:srgbClr val="000099"/>
                </a:solidFill>
                <a:latin typeface="Times New Roman" panose="02020603050405020304" pitchFamily="18" charset="0"/>
                <a:ea typeface="Adobe 楷体 Std R" panose="02020400000000000000" pitchFamily="18" charset="-122"/>
                <a:cs typeface="Times New Roman" panose="02020603050405020304" pitchFamily="18" charset="0"/>
              </a:rPr>
              <a:t>自由基</a:t>
            </a:r>
            <a:r>
              <a:rPr lang="zh-CN" altLang="en-US" sz="2800" b="1" dirty="0">
                <a:solidFill>
                  <a:srgbClr val="000099"/>
                </a:solidFill>
                <a:latin typeface="Times New Roman" panose="02020603050405020304" pitchFamily="18" charset="0"/>
                <a:ea typeface="Adobe 楷体 Std R" panose="02020400000000000000" pitchFamily="18" charset="-122"/>
                <a:cs typeface="Times New Roman" panose="02020603050405020304" pitchFamily="18" charset="0"/>
              </a:rPr>
              <a:t>聚合</a:t>
            </a:r>
            <a:r>
              <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rPr>
              <a:t>，</a:t>
            </a:r>
            <a:r>
              <a:rPr lang="en-US" altLang="zh-CN" sz="2800" dirty="0" err="1">
                <a:latin typeface="Times New Roman" panose="02020603050405020304" pitchFamily="18" charset="0"/>
                <a:ea typeface="Adobe 楷体 Std R" panose="02020400000000000000" pitchFamily="18" charset="-122"/>
                <a:cs typeface="Times New Roman" panose="02020603050405020304" pitchFamily="18" charset="0"/>
              </a:rPr>
              <a:t>如</a:t>
            </a:r>
            <a:r>
              <a:rPr lang="en-US" altLang="zh-CN" sz="2800" b="1" dirty="0" err="1">
                <a:latin typeface="Times New Roman" panose="02020603050405020304" pitchFamily="18" charset="0"/>
                <a:ea typeface="Adobe 楷体 Std R" panose="02020400000000000000" pitchFamily="18" charset="-122"/>
                <a:cs typeface="Times New Roman" panose="02020603050405020304" pitchFamily="18" charset="0"/>
              </a:rPr>
              <a:t>X</a:t>
            </a:r>
            <a:r>
              <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2800" b="1" dirty="0">
                <a:latin typeface="Times New Roman" panose="02020603050405020304" pitchFamily="18" charset="0"/>
                <a:ea typeface="Adobe 楷体 Std R" panose="02020400000000000000" pitchFamily="18" charset="-122"/>
                <a:cs typeface="Times New Roman" panose="02020603050405020304" pitchFamily="18" charset="0"/>
              </a:rPr>
              <a:t>=</a:t>
            </a:r>
            <a:r>
              <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2800" b="1" dirty="0">
                <a:latin typeface="Times New Roman" panose="02020603050405020304" pitchFamily="18" charset="0"/>
                <a:ea typeface="Adobe 楷体 Std R" panose="02020400000000000000" pitchFamily="18" charset="-122"/>
                <a:cs typeface="Times New Roman" panose="02020603050405020304" pitchFamily="18" charset="0"/>
              </a:rPr>
              <a:t>-CN</a:t>
            </a:r>
            <a:r>
              <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rPr>
              <a:t>，</a:t>
            </a:r>
            <a:r>
              <a:rPr lang="en-US" altLang="zh-CN" sz="2800" b="1" dirty="0">
                <a:latin typeface="Times New Roman" panose="02020603050405020304" pitchFamily="18" charset="0"/>
                <a:ea typeface="Adobe 楷体 Std R" panose="02020400000000000000" pitchFamily="18" charset="-122"/>
                <a:cs typeface="Times New Roman" panose="02020603050405020304" pitchFamily="18" charset="0"/>
              </a:rPr>
              <a:t>-COOR</a:t>
            </a:r>
            <a:r>
              <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rPr>
              <a:t>，</a:t>
            </a:r>
            <a:r>
              <a:rPr lang="en-US" altLang="zh-CN" sz="2800" b="1" dirty="0">
                <a:latin typeface="Times New Roman" panose="02020603050405020304" pitchFamily="18" charset="0"/>
                <a:ea typeface="Adobe 楷体 Std R" panose="02020400000000000000" pitchFamily="18" charset="-122"/>
                <a:cs typeface="Times New Roman" panose="02020603050405020304" pitchFamily="18" charset="0"/>
              </a:rPr>
              <a:t>-NO</a:t>
            </a:r>
            <a:r>
              <a:rPr lang="en-US" altLang="zh-CN" b="1" dirty="0">
                <a:latin typeface="Times New Roman" panose="02020603050405020304" pitchFamily="18" charset="0"/>
                <a:ea typeface="Adobe 楷体 Std R" panose="02020400000000000000" pitchFamily="18" charset="-122"/>
                <a:cs typeface="Times New Roman" panose="02020603050405020304" pitchFamily="18" charset="0"/>
              </a:rPr>
              <a:t>2</a:t>
            </a:r>
            <a:r>
              <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rPr>
              <a:t>等。</a:t>
            </a:r>
            <a:endParaRPr lang="en-US" altLang="zh-CN" sz="1400" dirty="0">
              <a:latin typeface="Times New Roman" panose="02020603050405020304" pitchFamily="18" charset="0"/>
              <a:ea typeface="Adobe 楷体 Std R" panose="02020400000000000000" pitchFamily="18" charset="-122"/>
              <a:cs typeface="Times New Roman" panose="02020603050405020304" pitchFamily="18" charset="0"/>
            </a:endParaRPr>
          </a:p>
        </p:txBody>
      </p:sp>
      <p:graphicFrame>
        <p:nvGraphicFramePr>
          <p:cNvPr id="17414" name="对象 45"/>
          <p:cNvGraphicFramePr>
            <a:graphicFrameLocks noChangeAspect="1"/>
          </p:cNvGraphicFramePr>
          <p:nvPr>
            <p:extLst>
              <p:ext uri="{D42A27DB-BD31-4B8C-83A1-F6EECF244321}">
                <p14:modId xmlns:p14="http://schemas.microsoft.com/office/powerpoint/2010/main" val="89187094"/>
              </p:ext>
            </p:extLst>
          </p:nvPr>
        </p:nvGraphicFramePr>
        <p:xfrm>
          <a:off x="11035218" y="1034772"/>
          <a:ext cx="1444625" cy="798513"/>
        </p:xfrm>
        <a:graphic>
          <a:graphicData uri="http://schemas.openxmlformats.org/presentationml/2006/ole">
            <mc:AlternateContent xmlns:mc="http://schemas.openxmlformats.org/markup-compatibility/2006">
              <mc:Choice xmlns:v="urn:schemas-microsoft-com:vml" Requires="v">
                <p:oleObj spid="_x0000_s7180" name="CS ChemDraw Drawing" r:id="rId3" imgW="814991" imgH="446121" progId="ChemDraw.Document.6.0">
                  <p:embed/>
                </p:oleObj>
              </mc:Choice>
              <mc:Fallback>
                <p:oleObj name="CS ChemDraw Drawing" r:id="rId3" imgW="814991" imgH="446121" progId="ChemDraw.Document.6.0">
                  <p:embed/>
                  <p:pic>
                    <p:nvPicPr>
                      <p:cNvPr id="0" name="对象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5218" y="1034772"/>
                        <a:ext cx="1444625" cy="798513"/>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 name="TextBox 46"/>
          <p:cNvSpPr txBox="1"/>
          <p:nvPr/>
        </p:nvSpPr>
        <p:spPr>
          <a:xfrm>
            <a:off x="3052216" y="710754"/>
            <a:ext cx="7335341" cy="723275"/>
          </a:xfrm>
          <a:prstGeom prst="rect">
            <a:avLst/>
          </a:prstGeom>
          <a:noFill/>
        </p:spPr>
        <p:txBody>
          <a:bodyPr wrap="none" lIns="0" tIns="0" rIns="0">
            <a:spAutoFit/>
          </a:bodyPr>
          <a:lstStyle>
            <a:defPPr>
              <a:defRPr lang="en-US"/>
            </a:defPPr>
            <a:lvl1pPr>
              <a:lnSpc>
                <a:spcPts val="3100"/>
              </a:lnSpc>
              <a:tabLst/>
              <a:defRPr sz="3197" b="1">
                <a:solidFill>
                  <a:srgbClr val="000099"/>
                </a:solidFill>
                <a:latin typeface="Adobe 楷体 Std R" pitchFamily="18" charset="-122"/>
                <a:ea typeface="Adobe 楷体 Std R" pitchFamily="18" charset="-122"/>
                <a:cs typeface="楷体_GB2312" pitchFamily="18" charset="0"/>
              </a:defRPr>
            </a:lvl1pPr>
          </a:lstStyle>
          <a:p>
            <a:pPr fontAlgn="auto">
              <a:lnSpc>
                <a:spcPct val="100000"/>
              </a:lnSpc>
              <a:spcBef>
                <a:spcPts val="0"/>
              </a:spcBef>
              <a:spcAft>
                <a:spcPts val="0"/>
              </a:spcAft>
              <a:defRPr/>
            </a:pPr>
            <a:r>
              <a:rPr lang="en-US" altLang="zh-CN" sz="4400" dirty="0">
                <a:latin typeface="Times New Roman" panose="02020603050405020304" pitchFamily="18" charset="0"/>
                <a:cs typeface="Times New Roman" panose="02020603050405020304" pitchFamily="18" charset="0"/>
              </a:rPr>
              <a:t>乙烯基单体对聚合机理的选择</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circle(in)">
                                      <p:cBhvr>
                                        <p:cTn id="17"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Box 1"/>
          <p:cNvSpPr txBox="1">
            <a:spLocks noChangeArrowheads="1"/>
          </p:cNvSpPr>
          <p:nvPr/>
        </p:nvSpPr>
        <p:spPr bwMode="auto">
          <a:xfrm>
            <a:off x="876515" y="2367576"/>
            <a:ext cx="830996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dirty="0" err="1">
                <a:solidFill>
                  <a:srgbClr val="000099"/>
                </a:solidFill>
                <a:latin typeface="Times New Roman" panose="02020603050405020304" pitchFamily="18" charset="0"/>
                <a:ea typeface="Adobe 楷体 Std R" panose="02020400000000000000" pitchFamily="18" charset="-122"/>
                <a:cs typeface="Times New Roman" panose="02020603050405020304" pitchFamily="18" charset="0"/>
              </a:rPr>
              <a:t>大多数乙烯基单体都能进行自由基聚合</a:t>
            </a:r>
            <a:r>
              <a:rPr lang="en-US" altLang="zh-CN" sz="3600" dirty="0">
                <a:latin typeface="Times New Roman" panose="02020603050405020304" pitchFamily="18" charset="0"/>
                <a:ea typeface="Adobe 楷体 Std R" panose="02020400000000000000" pitchFamily="18" charset="-122"/>
                <a:cs typeface="Times New Roman" panose="02020603050405020304" pitchFamily="18" charset="0"/>
              </a:rPr>
              <a:t>。</a:t>
            </a:r>
          </a:p>
        </p:txBody>
      </p:sp>
      <p:sp>
        <p:nvSpPr>
          <p:cNvPr id="18437" name="TextBox 1"/>
          <p:cNvSpPr txBox="1">
            <a:spLocks noChangeArrowheads="1"/>
          </p:cNvSpPr>
          <p:nvPr/>
        </p:nvSpPr>
        <p:spPr bwMode="auto">
          <a:xfrm>
            <a:off x="876515" y="3584472"/>
            <a:ext cx="11686741" cy="273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3810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3810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3810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3810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3810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3810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3810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3810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381000" algn="l"/>
              </a:tabLst>
              <a:defRPr>
                <a:solidFill>
                  <a:schemeClr val="tx1"/>
                </a:solidFill>
                <a:latin typeface="Calibri" panose="020F0502020204030204" pitchFamily="34" charset="0"/>
                <a:ea typeface="宋体" panose="02010600030101010101" pitchFamily="2" charset="-122"/>
              </a:defRPr>
            </a:lvl9pPr>
          </a:lstStyle>
          <a:p>
            <a:pPr marL="457200" indent="-457200" eaLnBrk="1" hangingPunct="1">
              <a:lnSpc>
                <a:spcPct val="150000"/>
              </a:lnSpc>
              <a:buFont typeface="Wingdings" pitchFamily="2" charset="2"/>
              <a:buChar char="Ø"/>
            </a:pPr>
            <a:r>
              <a:rPr lang="en-US" altLang="zh-CN" sz="3000" dirty="0" err="1">
                <a:latin typeface="Times New Roman" panose="02020603050405020304" pitchFamily="18" charset="0"/>
                <a:ea typeface="Adobe 楷体 Std R" panose="02020400000000000000" pitchFamily="18" charset="-122"/>
                <a:cs typeface="Times New Roman" panose="02020603050405020304" pitchFamily="18" charset="0"/>
              </a:rPr>
              <a:t>许多带吸电子基团的烯类，如丙烯腈（</a:t>
            </a:r>
            <a:r>
              <a:rPr lang="en-US" altLang="zh-CN" sz="3000" b="1" dirty="0" err="1">
                <a:latin typeface="Times New Roman" panose="02020603050405020304" pitchFamily="18" charset="0"/>
                <a:ea typeface="Adobe 楷体 Std R" panose="02020400000000000000" pitchFamily="18" charset="-122"/>
                <a:cs typeface="Times New Roman" panose="02020603050405020304" pitchFamily="18" charset="0"/>
              </a:rPr>
              <a:t>Acrylonitrile</a:t>
            </a:r>
            <a:r>
              <a:rPr lang="en-US" altLang="zh-CN" sz="3000" dirty="0">
                <a:latin typeface="Times New Roman" panose="02020603050405020304" pitchFamily="18" charset="0"/>
                <a:ea typeface="Adobe 楷体 Std R" panose="02020400000000000000" pitchFamily="18" charset="-122"/>
                <a:cs typeface="Times New Roman" panose="02020603050405020304" pitchFamily="18" charset="0"/>
              </a:rPr>
              <a:t>）、</a:t>
            </a:r>
            <a:r>
              <a:rPr lang="en-US" altLang="zh-CN" sz="3000" dirty="0" err="1">
                <a:latin typeface="Times New Roman" panose="02020603050405020304" pitchFamily="18" charset="0"/>
                <a:ea typeface="Adobe 楷体 Std R" panose="02020400000000000000" pitchFamily="18" charset="-122"/>
                <a:cs typeface="Times New Roman" panose="02020603050405020304" pitchFamily="18" charset="0"/>
              </a:rPr>
              <a:t>丙烯酸酯类（</a:t>
            </a:r>
            <a:r>
              <a:rPr lang="en-US" altLang="zh-CN" sz="3000" b="1" dirty="0" err="1">
                <a:latin typeface="Times New Roman" panose="02020603050405020304" pitchFamily="18" charset="0"/>
                <a:ea typeface="Adobe 楷体 Std R" panose="02020400000000000000" pitchFamily="18" charset="-122"/>
                <a:cs typeface="Times New Roman" panose="02020603050405020304" pitchFamily="18" charset="0"/>
              </a:rPr>
              <a:t>Acrylate</a:t>
            </a:r>
            <a:r>
              <a:rPr lang="en-US" altLang="zh-CN" sz="3000" dirty="0" err="1">
                <a:latin typeface="Times New Roman" panose="02020603050405020304" pitchFamily="18" charset="0"/>
                <a:ea typeface="Adobe 楷体 Std R" panose="02020400000000000000" pitchFamily="18" charset="-122"/>
                <a:cs typeface="Times New Roman" panose="02020603050405020304" pitchFamily="18" charset="0"/>
              </a:rPr>
              <a:t>）能同时进行阴离子聚合和自由基聚合</a:t>
            </a:r>
            <a:r>
              <a:rPr lang="en-US" altLang="zh-CN" sz="3000" dirty="0">
                <a:latin typeface="Times New Roman" panose="02020603050405020304" pitchFamily="18" charset="0"/>
                <a:ea typeface="Adobe 楷体 Std R" panose="02020400000000000000" pitchFamily="18" charset="-122"/>
                <a:cs typeface="Times New Roman" panose="02020603050405020304" pitchFamily="18" charset="0"/>
              </a:rPr>
              <a:t>。</a:t>
            </a:r>
          </a:p>
          <a:p>
            <a:pPr marL="457200" indent="-457200" eaLnBrk="1" hangingPunct="1">
              <a:lnSpc>
                <a:spcPct val="150000"/>
              </a:lnSpc>
              <a:buFont typeface="Wingdings" pitchFamily="2" charset="2"/>
              <a:buChar char="Ø"/>
            </a:pPr>
            <a:r>
              <a:rPr lang="en-US" altLang="zh-CN" sz="3000" dirty="0" err="1">
                <a:latin typeface="Times New Roman" panose="02020603050405020304" pitchFamily="18" charset="0"/>
                <a:ea typeface="Adobe 楷体 Std R" panose="02020400000000000000" pitchFamily="18" charset="-122"/>
                <a:cs typeface="Times New Roman" panose="02020603050405020304" pitchFamily="18" charset="0"/>
              </a:rPr>
              <a:t>若基团吸电子倾向过强，如硝基乙烯（</a:t>
            </a:r>
            <a:r>
              <a:rPr lang="en-US" altLang="zh-CN" sz="3000" b="1" dirty="0" err="1">
                <a:latin typeface="Times New Roman" panose="02020603050405020304" pitchFamily="18" charset="0"/>
                <a:ea typeface="Adobe 楷体 Std R" panose="02020400000000000000" pitchFamily="18" charset="-122"/>
                <a:cs typeface="Times New Roman" panose="02020603050405020304" pitchFamily="18" charset="0"/>
              </a:rPr>
              <a:t>Nitroethylene</a:t>
            </a:r>
            <a:r>
              <a:rPr lang="en-US" altLang="zh-CN" sz="3000" dirty="0">
                <a:latin typeface="Times New Roman" panose="02020603050405020304" pitchFamily="18" charset="0"/>
                <a:ea typeface="Adobe 楷体 Std R" panose="02020400000000000000" pitchFamily="18" charset="-122"/>
                <a:cs typeface="Times New Roman" panose="02020603050405020304" pitchFamily="18" charset="0"/>
              </a:rPr>
              <a:t>）、</a:t>
            </a:r>
            <a:r>
              <a:rPr lang="en-US" altLang="zh-CN" sz="3000" dirty="0" err="1">
                <a:latin typeface="Times New Roman" panose="02020603050405020304" pitchFamily="18" charset="0"/>
                <a:ea typeface="Adobe 楷体 Std R" panose="02020400000000000000" pitchFamily="18" charset="-122"/>
                <a:cs typeface="Times New Roman" panose="02020603050405020304" pitchFamily="18" charset="0"/>
              </a:rPr>
              <a:t>偏二腈乙烯等，只能阴离子聚合</a:t>
            </a:r>
            <a:r>
              <a:rPr lang="en-US" altLang="zh-CN" sz="3000" dirty="0">
                <a:latin typeface="Times New Roman" panose="02020603050405020304" pitchFamily="18" charset="0"/>
                <a:ea typeface="Adobe 楷体 Std R" panose="02020400000000000000" pitchFamily="18" charset="-122"/>
                <a:cs typeface="Times New Roman" panose="02020603050405020304" pitchFamily="18" charset="0"/>
              </a:rPr>
              <a:t>。</a:t>
            </a:r>
          </a:p>
        </p:txBody>
      </p:sp>
      <p:graphicFrame>
        <p:nvGraphicFramePr>
          <p:cNvPr id="18439" name="对象 17"/>
          <p:cNvGraphicFramePr>
            <a:graphicFrameLocks noChangeAspect="1"/>
          </p:cNvGraphicFramePr>
          <p:nvPr>
            <p:extLst>
              <p:ext uri="{D42A27DB-BD31-4B8C-83A1-F6EECF244321}">
                <p14:modId xmlns:p14="http://schemas.microsoft.com/office/powerpoint/2010/main" val="809303173"/>
              </p:ext>
            </p:extLst>
          </p:nvPr>
        </p:nvGraphicFramePr>
        <p:xfrm>
          <a:off x="10987087" y="1968319"/>
          <a:ext cx="1444625" cy="798513"/>
        </p:xfrm>
        <a:graphic>
          <a:graphicData uri="http://schemas.openxmlformats.org/presentationml/2006/ole">
            <mc:AlternateContent xmlns:mc="http://schemas.openxmlformats.org/markup-compatibility/2006">
              <mc:Choice xmlns:v="urn:schemas-microsoft-com:vml" Requires="v">
                <p:oleObj spid="_x0000_s8204" name="CS ChemDraw Drawing" r:id="rId3" imgW="814991" imgH="446121" progId="ChemDraw.Document.6.0">
                  <p:embed/>
                </p:oleObj>
              </mc:Choice>
              <mc:Fallback>
                <p:oleObj name="CS ChemDraw Drawing" r:id="rId3" imgW="814991" imgH="446121" progId="ChemDraw.Document.6.0">
                  <p:embed/>
                  <p:pic>
                    <p:nvPicPr>
                      <p:cNvPr id="0" name="对象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7087" y="1968319"/>
                        <a:ext cx="1444625" cy="798513"/>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Box 18"/>
          <p:cNvSpPr txBox="1"/>
          <p:nvPr/>
        </p:nvSpPr>
        <p:spPr>
          <a:xfrm>
            <a:off x="3052216" y="748047"/>
            <a:ext cx="7335341" cy="723275"/>
          </a:xfrm>
          <a:prstGeom prst="rect">
            <a:avLst/>
          </a:prstGeom>
          <a:noFill/>
        </p:spPr>
        <p:txBody>
          <a:bodyPr wrap="none" lIns="0" tIns="0" rIns="0">
            <a:spAutoFit/>
          </a:bodyPr>
          <a:lstStyle>
            <a:defPPr>
              <a:defRPr lang="en-US"/>
            </a:defPPr>
            <a:lvl1pPr>
              <a:lnSpc>
                <a:spcPts val="3100"/>
              </a:lnSpc>
              <a:tabLst/>
              <a:defRPr sz="3197" b="1">
                <a:solidFill>
                  <a:srgbClr val="000099"/>
                </a:solidFill>
                <a:latin typeface="Adobe 楷体 Std R" pitchFamily="18" charset="-122"/>
                <a:ea typeface="Adobe 楷体 Std R" pitchFamily="18" charset="-122"/>
                <a:cs typeface="楷体_GB2312" pitchFamily="18" charset="0"/>
              </a:defRPr>
            </a:lvl1pPr>
          </a:lstStyle>
          <a:p>
            <a:pPr fontAlgn="auto">
              <a:lnSpc>
                <a:spcPct val="100000"/>
              </a:lnSpc>
              <a:spcBef>
                <a:spcPts val="0"/>
              </a:spcBef>
              <a:spcAft>
                <a:spcPts val="0"/>
              </a:spcAft>
              <a:defRPr/>
            </a:pPr>
            <a:r>
              <a:rPr lang="en-US" altLang="zh-CN" sz="4400" dirty="0">
                <a:latin typeface="Times New Roman" panose="02020603050405020304" pitchFamily="18" charset="0"/>
                <a:cs typeface="Times New Roman" panose="02020603050405020304" pitchFamily="18" charset="0"/>
              </a:rPr>
              <a:t>乙烯基单体对聚合机理的选择</a:t>
            </a:r>
          </a:p>
        </p:txBody>
      </p:sp>
    </p:spTree>
  </p:cSld>
  <p:clrMapOvr>
    <a:masterClrMapping/>
  </p:clrMapOvr>
  <p:transition spd="slow">
    <p:wheel spokes="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535" y="1798637"/>
            <a:ext cx="11887200" cy="1481944"/>
          </a:xfrm>
          <a:prstGeom prst="rect">
            <a:avLst/>
          </a:prstGeom>
          <a:noFill/>
        </p:spPr>
        <p:txBody>
          <a:bodyPr wrap="square" lIns="0" tIns="0" rIns="0">
            <a:spAutoFit/>
          </a:bodyPr>
          <a:lstStyle/>
          <a:p>
            <a:pPr marL="457216" indent="-457216" fontAlgn="auto">
              <a:lnSpc>
                <a:spcPct val="120000"/>
              </a:lnSpc>
              <a:spcBef>
                <a:spcPts val="0"/>
              </a:spcBef>
              <a:spcAft>
                <a:spcPts val="0"/>
              </a:spcAft>
              <a:buFont typeface="Wingdings" pitchFamily="2" charset="2"/>
              <a:buChar char="u"/>
              <a:tabLst>
                <a:tab pos="317511" algn="l"/>
              </a:tabLst>
              <a:defRPr/>
            </a:pPr>
            <a:r>
              <a:rPr lang="en-US" altLang="zh-CN" sz="2802" b="1" dirty="0" err="1">
                <a:solidFill>
                  <a:srgbClr val="FF0000"/>
                </a:solidFill>
                <a:latin typeface="Times New Roman" pitchFamily="18" charset="0"/>
                <a:ea typeface="Adobe 楷体 Std R" pitchFamily="18" charset="-122"/>
                <a:cs typeface="Times New Roman" pitchFamily="18" charset="0"/>
              </a:rPr>
              <a:t>卤乙烯</a:t>
            </a:r>
            <a:r>
              <a:rPr lang="en-US" altLang="zh-CN" sz="2802" dirty="0" err="1">
                <a:latin typeface="Times New Roman" pitchFamily="18" charset="0"/>
                <a:ea typeface="Adobe 楷体 Std R" pitchFamily="18" charset="-122"/>
                <a:cs typeface="Times New Roman" pitchFamily="18" charset="0"/>
              </a:rPr>
              <a:t>：</a:t>
            </a:r>
            <a:r>
              <a:rPr lang="en-US" altLang="zh-CN" sz="2597" dirty="0" err="1">
                <a:latin typeface="Times New Roman" pitchFamily="18" charset="0"/>
                <a:ea typeface="Adobe 楷体 Std R" pitchFamily="18" charset="-122"/>
                <a:cs typeface="Times New Roman" pitchFamily="18" charset="0"/>
              </a:rPr>
              <a:t>卤原子的诱导效应是吸电子性，但共轭效应却有供电性，两者相抵后，电子效应较弱，所以氯乙烯</a:t>
            </a:r>
            <a:r>
              <a:rPr lang="en-US" altLang="zh-CN" sz="2597" b="1" dirty="0" err="1">
                <a:latin typeface="Times New Roman" pitchFamily="18" charset="0"/>
                <a:ea typeface="Adobe 楷体 Std R" pitchFamily="18" charset="-122"/>
                <a:cs typeface="Times New Roman" pitchFamily="18" charset="0"/>
              </a:rPr>
              <a:t>VC</a:t>
            </a:r>
            <a:r>
              <a:rPr lang="en-US" altLang="zh-CN" sz="2597" dirty="0" err="1">
                <a:latin typeface="Times New Roman" pitchFamily="18" charset="0"/>
                <a:ea typeface="Adobe 楷体 Std R" pitchFamily="18" charset="-122"/>
                <a:cs typeface="Times New Roman" pitchFamily="18" charset="0"/>
              </a:rPr>
              <a:t>（</a:t>
            </a:r>
            <a:r>
              <a:rPr lang="en-US" altLang="zh-CN" sz="2597" b="1" dirty="0" err="1">
                <a:latin typeface="Times New Roman" pitchFamily="18" charset="0"/>
                <a:ea typeface="Adobe 楷体 Std R" pitchFamily="18" charset="-122"/>
                <a:cs typeface="Times New Roman" pitchFamily="18" charset="0"/>
              </a:rPr>
              <a:t>Vinyl</a:t>
            </a:r>
            <a:r>
              <a:rPr lang="en-US" altLang="zh-CN" sz="2597" dirty="0">
                <a:latin typeface="Times New Roman" pitchFamily="18" charset="0"/>
                <a:ea typeface="Adobe 楷体 Std R" pitchFamily="18" charset="-122"/>
                <a:cs typeface="Times New Roman" pitchFamily="18" charset="0"/>
              </a:rPr>
              <a:t> </a:t>
            </a:r>
            <a:r>
              <a:rPr lang="en-US" altLang="zh-CN" sz="2597" b="1" dirty="0" err="1">
                <a:latin typeface="Times New Roman" pitchFamily="18" charset="0"/>
                <a:ea typeface="Adobe 楷体 Std R" pitchFamily="18" charset="-122"/>
                <a:cs typeface="Times New Roman" pitchFamily="18" charset="0"/>
              </a:rPr>
              <a:t>Chloride</a:t>
            </a:r>
            <a:r>
              <a:rPr lang="en-US" altLang="zh-CN" sz="2597" dirty="0" err="1">
                <a:latin typeface="Times New Roman" pitchFamily="18" charset="0"/>
                <a:ea typeface="Adobe 楷体 Std R" pitchFamily="18" charset="-122"/>
                <a:cs typeface="Times New Roman" pitchFamily="18" charset="0"/>
              </a:rPr>
              <a:t>）等卤原子取代的乙烯单体只能自由基聚合</a:t>
            </a:r>
            <a:r>
              <a:rPr lang="en-US" altLang="zh-CN" sz="2597" dirty="0">
                <a:latin typeface="Times New Roman" pitchFamily="18" charset="0"/>
                <a:ea typeface="Adobe 楷体 Std R" pitchFamily="18" charset="-122"/>
                <a:cs typeface="Times New Roman" pitchFamily="18" charset="0"/>
              </a:rPr>
              <a:t>。</a:t>
            </a:r>
          </a:p>
        </p:txBody>
      </p:sp>
      <p:sp>
        <p:nvSpPr>
          <p:cNvPr id="14" name="矩形 13"/>
          <p:cNvSpPr/>
          <p:nvPr/>
        </p:nvSpPr>
        <p:spPr>
          <a:xfrm>
            <a:off x="471487" y="3472189"/>
            <a:ext cx="12344400" cy="1528111"/>
          </a:xfrm>
          <a:prstGeom prst="rect">
            <a:avLst/>
          </a:prstGeom>
        </p:spPr>
        <p:txBody>
          <a:bodyPr wrap="square">
            <a:spAutoFit/>
          </a:bodyPr>
          <a:lstStyle/>
          <a:p>
            <a:pPr marL="457216" indent="-457216" fontAlgn="auto">
              <a:lnSpc>
                <a:spcPct val="120000"/>
              </a:lnSpc>
              <a:spcBef>
                <a:spcPts val="0"/>
              </a:spcBef>
              <a:spcAft>
                <a:spcPts val="0"/>
              </a:spcAft>
              <a:buFont typeface="Wingdings" pitchFamily="2" charset="2"/>
              <a:buChar char="u"/>
              <a:tabLst>
                <a:tab pos="317511" algn="l"/>
              </a:tabLst>
              <a:defRPr/>
            </a:pPr>
            <a:r>
              <a:rPr lang="en-US" altLang="zh-CN" sz="2802" b="1" dirty="0" err="1">
                <a:solidFill>
                  <a:srgbClr val="FF0000"/>
                </a:solidFill>
                <a:latin typeface="Times New Roman" pitchFamily="18" charset="0"/>
                <a:ea typeface="Adobe 楷体 Std R" pitchFamily="18" charset="-122"/>
                <a:cs typeface="Times New Roman" pitchFamily="18" charset="0"/>
              </a:rPr>
              <a:t>带共轭体系的烯类</a:t>
            </a:r>
            <a:r>
              <a:rPr lang="en-US" altLang="zh-CN" sz="2802" dirty="0" err="1">
                <a:solidFill>
                  <a:prstClr val="black"/>
                </a:solidFill>
                <a:latin typeface="Times New Roman" pitchFamily="18" charset="0"/>
                <a:ea typeface="Adobe 楷体 Std R" pitchFamily="18" charset="-122"/>
                <a:cs typeface="Times New Roman" pitchFamily="18" charset="0"/>
              </a:rPr>
              <a:t>：</a:t>
            </a:r>
            <a:r>
              <a:rPr lang="en-US" altLang="zh-CN" sz="2597" dirty="0" err="1">
                <a:solidFill>
                  <a:prstClr val="black"/>
                </a:solidFill>
                <a:latin typeface="Times New Roman" pitchFamily="18" charset="0"/>
                <a:ea typeface="Adobe 楷体 Std R" pitchFamily="18" charset="-122"/>
                <a:cs typeface="Times New Roman" pitchFamily="18" charset="0"/>
              </a:rPr>
              <a:t>如苯乙烯</a:t>
            </a:r>
            <a:r>
              <a:rPr lang="en-US" altLang="zh-CN" sz="2597" b="1" dirty="0">
                <a:solidFill>
                  <a:prstClr val="black"/>
                </a:solidFill>
                <a:latin typeface="Times New Roman" pitchFamily="18" charset="0"/>
                <a:ea typeface="Adobe 楷体 Std R" pitchFamily="18" charset="-122"/>
                <a:cs typeface="Times New Roman" pitchFamily="18" charset="0"/>
              </a:rPr>
              <a:t>(Styrene)</a:t>
            </a:r>
            <a:r>
              <a:rPr lang="en-US" altLang="zh-CN" sz="2597" dirty="0">
                <a:solidFill>
                  <a:prstClr val="black"/>
                </a:solidFill>
                <a:latin typeface="Times New Roman" pitchFamily="18" charset="0"/>
                <a:ea typeface="Adobe 楷体 Std R" pitchFamily="18" charset="-122"/>
                <a:cs typeface="Times New Roman" pitchFamily="18" charset="0"/>
              </a:rPr>
              <a:t>、</a:t>
            </a:r>
            <a:r>
              <a:rPr lang="en-US" altLang="zh-CN" sz="2745" dirty="0">
                <a:solidFill>
                  <a:prstClr val="black"/>
                </a:solidFill>
                <a:latin typeface="Times New Roman" pitchFamily="18" charset="0"/>
                <a:ea typeface="Adobe 楷体 Std R" pitchFamily="18" charset="-122"/>
                <a:cs typeface="Times New Roman" pitchFamily="18" charset="0"/>
              </a:rPr>
              <a:t>α</a:t>
            </a:r>
            <a:r>
              <a:rPr lang="en-US" altLang="zh-CN" sz="2597" b="1" dirty="0">
                <a:solidFill>
                  <a:prstClr val="black"/>
                </a:solidFill>
                <a:latin typeface="Times New Roman" pitchFamily="18" charset="0"/>
                <a:ea typeface="Adobe 楷体 Std R" pitchFamily="18" charset="-122"/>
                <a:cs typeface="Times New Roman" pitchFamily="18" charset="0"/>
              </a:rPr>
              <a:t>-</a:t>
            </a:r>
            <a:r>
              <a:rPr lang="en-US" altLang="zh-CN" sz="2597" dirty="0" err="1">
                <a:solidFill>
                  <a:prstClr val="black"/>
                </a:solidFill>
                <a:latin typeface="Times New Roman" pitchFamily="18" charset="0"/>
                <a:ea typeface="Adobe 楷体 Std R" pitchFamily="18" charset="-122"/>
                <a:cs typeface="Times New Roman" pitchFamily="18" charset="0"/>
              </a:rPr>
              <a:t>甲基苯乙烯</a:t>
            </a:r>
            <a:r>
              <a:rPr lang="en-US" altLang="zh-CN" sz="2597" b="1" dirty="0">
                <a:solidFill>
                  <a:prstClr val="black"/>
                </a:solidFill>
                <a:latin typeface="Times New Roman" pitchFamily="18" charset="0"/>
                <a:ea typeface="Adobe 楷体 Std R" pitchFamily="18" charset="-122"/>
                <a:cs typeface="Times New Roman" pitchFamily="18" charset="0"/>
              </a:rPr>
              <a:t>(</a:t>
            </a:r>
            <a:r>
              <a:rPr lang="en-US" altLang="zh-CN" sz="2745" dirty="0">
                <a:solidFill>
                  <a:prstClr val="black"/>
                </a:solidFill>
                <a:latin typeface="Times New Roman" pitchFamily="18" charset="0"/>
                <a:ea typeface="Adobe 楷体 Std R" pitchFamily="18" charset="-122"/>
                <a:cs typeface="Times New Roman" pitchFamily="18" charset="0"/>
              </a:rPr>
              <a:t>α</a:t>
            </a:r>
            <a:r>
              <a:rPr lang="en-US" altLang="zh-CN" sz="2597" b="1" dirty="0">
                <a:solidFill>
                  <a:prstClr val="black"/>
                </a:solidFill>
                <a:latin typeface="Times New Roman" pitchFamily="18" charset="0"/>
                <a:ea typeface="Adobe 楷体 Std R" pitchFamily="18" charset="-122"/>
                <a:cs typeface="Times New Roman" pitchFamily="18" charset="0"/>
              </a:rPr>
              <a:t>-</a:t>
            </a:r>
            <a:r>
              <a:rPr lang="en-US" altLang="zh-CN" sz="2597" dirty="0">
                <a:solidFill>
                  <a:prstClr val="black"/>
                </a:solidFill>
                <a:latin typeface="Times New Roman" pitchFamily="18" charset="0"/>
                <a:ea typeface="Adobe 楷体 Std R" pitchFamily="18" charset="-122"/>
                <a:cs typeface="Times New Roman" pitchFamily="18" charset="0"/>
              </a:rPr>
              <a:t> </a:t>
            </a:r>
            <a:r>
              <a:rPr lang="en-US" altLang="zh-CN" sz="2597" b="1" dirty="0">
                <a:solidFill>
                  <a:prstClr val="black"/>
                </a:solidFill>
                <a:latin typeface="Times New Roman" pitchFamily="18" charset="0"/>
                <a:ea typeface="Adobe 楷体 Std R" pitchFamily="18" charset="-122"/>
                <a:cs typeface="Times New Roman" pitchFamily="18" charset="0"/>
              </a:rPr>
              <a:t>Methyl</a:t>
            </a:r>
            <a:r>
              <a:rPr lang="en-US" altLang="zh-CN" sz="2597" dirty="0">
                <a:solidFill>
                  <a:prstClr val="black"/>
                </a:solidFill>
                <a:latin typeface="Times New Roman" pitchFamily="18" charset="0"/>
                <a:ea typeface="Adobe 楷体 Std R" pitchFamily="18" charset="-122"/>
                <a:cs typeface="Times New Roman" pitchFamily="18" charset="0"/>
              </a:rPr>
              <a:t> </a:t>
            </a:r>
            <a:r>
              <a:rPr lang="en-US" altLang="zh-CN" sz="2597" b="1" dirty="0">
                <a:solidFill>
                  <a:prstClr val="black"/>
                </a:solidFill>
                <a:latin typeface="Times New Roman" pitchFamily="18" charset="0"/>
                <a:ea typeface="Adobe 楷体 Std R" pitchFamily="18" charset="-122"/>
                <a:cs typeface="Times New Roman" pitchFamily="18" charset="0"/>
              </a:rPr>
              <a:t>Styrene)</a:t>
            </a:r>
            <a:r>
              <a:rPr lang="en-US" altLang="zh-CN" sz="2597" dirty="0">
                <a:solidFill>
                  <a:prstClr val="black"/>
                </a:solidFill>
                <a:latin typeface="Times New Roman" pitchFamily="18" charset="0"/>
                <a:ea typeface="Adobe 楷体 Std R" pitchFamily="18" charset="-122"/>
                <a:cs typeface="Times New Roman" pitchFamily="18" charset="0"/>
              </a:rPr>
              <a:t>、</a:t>
            </a:r>
            <a:r>
              <a:rPr lang="en-US" altLang="zh-CN" sz="2597" dirty="0" err="1">
                <a:solidFill>
                  <a:prstClr val="black"/>
                </a:solidFill>
                <a:latin typeface="Times New Roman" pitchFamily="18" charset="0"/>
                <a:ea typeface="Adobe 楷体 Std R" pitchFamily="18" charset="-122"/>
                <a:cs typeface="Times New Roman" pitchFamily="18" charset="0"/>
              </a:rPr>
              <a:t>丁二烯</a:t>
            </a:r>
            <a:r>
              <a:rPr lang="en-US" altLang="zh-CN" sz="2597" b="1" dirty="0">
                <a:solidFill>
                  <a:prstClr val="black"/>
                </a:solidFill>
                <a:latin typeface="Times New Roman" pitchFamily="18" charset="0"/>
                <a:ea typeface="Adobe 楷体 Std R" pitchFamily="18" charset="-122"/>
                <a:cs typeface="Times New Roman" pitchFamily="18" charset="0"/>
              </a:rPr>
              <a:t>(Butadiene)</a:t>
            </a:r>
            <a:r>
              <a:rPr lang="en-US" altLang="zh-CN" sz="2597" dirty="0">
                <a:solidFill>
                  <a:prstClr val="black"/>
                </a:solidFill>
                <a:latin typeface="Times New Roman" pitchFamily="18" charset="0"/>
                <a:ea typeface="Adobe 楷体 Std R" pitchFamily="18" charset="-122"/>
                <a:cs typeface="Times New Roman" pitchFamily="18" charset="0"/>
              </a:rPr>
              <a:t> </a:t>
            </a:r>
            <a:r>
              <a:rPr lang="en-US" altLang="zh-CN" sz="2597" dirty="0" err="1">
                <a:solidFill>
                  <a:prstClr val="black"/>
                </a:solidFill>
                <a:latin typeface="Times New Roman" pitchFamily="18" charset="0"/>
                <a:ea typeface="Adobe 楷体 Std R" pitchFamily="18" charset="-122"/>
                <a:cs typeface="Times New Roman" pitchFamily="18" charset="0"/>
              </a:rPr>
              <a:t>及异戊二烯</a:t>
            </a:r>
            <a:r>
              <a:rPr lang="en-US" altLang="zh-CN" sz="2597" b="1" dirty="0">
                <a:solidFill>
                  <a:prstClr val="black"/>
                </a:solidFill>
                <a:latin typeface="Times New Roman" pitchFamily="18" charset="0"/>
                <a:ea typeface="Adobe 楷体 Std R" pitchFamily="18" charset="-122"/>
                <a:cs typeface="Times New Roman" pitchFamily="18" charset="0"/>
              </a:rPr>
              <a:t>(Isoprene)</a:t>
            </a:r>
            <a:r>
              <a:rPr lang="en-US" altLang="zh-CN" sz="2597" dirty="0">
                <a:solidFill>
                  <a:prstClr val="black"/>
                </a:solidFill>
                <a:latin typeface="Times New Roman" pitchFamily="18" charset="0"/>
                <a:ea typeface="Adobe 楷体 Std R" pitchFamily="18" charset="-122"/>
                <a:cs typeface="Times New Roman" pitchFamily="18" charset="0"/>
              </a:rPr>
              <a:t>，</a:t>
            </a:r>
            <a:r>
              <a:rPr lang="en-US" altLang="zh-CN" sz="2597" dirty="0" err="1">
                <a:solidFill>
                  <a:prstClr val="black"/>
                </a:solidFill>
                <a:latin typeface="Times New Roman" pitchFamily="18" charset="0"/>
                <a:ea typeface="Adobe 楷体 Std R" pitchFamily="18" charset="-122"/>
                <a:cs typeface="Times New Roman" pitchFamily="18" charset="0"/>
              </a:rPr>
              <a:t>电子流动性较大，易诱导极化，能按三种机理进行聚合</a:t>
            </a:r>
            <a:r>
              <a:rPr lang="en-US" altLang="zh-CN" sz="2597" dirty="0">
                <a:solidFill>
                  <a:prstClr val="black"/>
                </a:solidFill>
                <a:latin typeface="Times New Roman" pitchFamily="18" charset="0"/>
                <a:ea typeface="Adobe 楷体 Std R" pitchFamily="18" charset="-122"/>
                <a:cs typeface="Times New Roman" pitchFamily="18" charset="0"/>
              </a:rPr>
              <a:t>。</a:t>
            </a:r>
          </a:p>
        </p:txBody>
      </p:sp>
      <p:pic>
        <p:nvPicPr>
          <p:cNvPr id="194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9987" y="5018089"/>
            <a:ext cx="6781800" cy="207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9461" name="对象 17"/>
          <p:cNvGraphicFramePr>
            <a:graphicFrameLocks noChangeAspect="1"/>
          </p:cNvGraphicFramePr>
          <p:nvPr>
            <p:extLst>
              <p:ext uri="{D42A27DB-BD31-4B8C-83A1-F6EECF244321}">
                <p14:modId xmlns:p14="http://schemas.microsoft.com/office/powerpoint/2010/main" val="1831528517"/>
              </p:ext>
            </p:extLst>
          </p:nvPr>
        </p:nvGraphicFramePr>
        <p:xfrm>
          <a:off x="11139487" y="808516"/>
          <a:ext cx="1444625" cy="798513"/>
        </p:xfrm>
        <a:graphic>
          <a:graphicData uri="http://schemas.openxmlformats.org/presentationml/2006/ole">
            <mc:AlternateContent xmlns:mc="http://schemas.openxmlformats.org/markup-compatibility/2006">
              <mc:Choice xmlns:v="urn:schemas-microsoft-com:vml" Requires="v">
                <p:oleObj spid="_x0000_s9228" name="CS ChemDraw Drawing" r:id="rId4" imgW="814991" imgH="446121" progId="ChemDraw.Document.6.0">
                  <p:embed/>
                </p:oleObj>
              </mc:Choice>
              <mc:Fallback>
                <p:oleObj name="CS ChemDraw Drawing" r:id="rId4" imgW="814991" imgH="446121" progId="ChemDraw.Document.6.0">
                  <p:embed/>
                  <p:pic>
                    <p:nvPicPr>
                      <p:cNvPr id="0" name="对象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39487" y="808516"/>
                        <a:ext cx="1444625" cy="798513"/>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Box 18"/>
          <p:cNvSpPr txBox="1"/>
          <p:nvPr/>
        </p:nvSpPr>
        <p:spPr>
          <a:xfrm>
            <a:off x="2976016" y="704830"/>
            <a:ext cx="7335341" cy="723275"/>
          </a:xfrm>
          <a:prstGeom prst="rect">
            <a:avLst/>
          </a:prstGeom>
          <a:noFill/>
        </p:spPr>
        <p:txBody>
          <a:bodyPr wrap="none" lIns="0" tIns="0" rIns="0">
            <a:spAutoFit/>
          </a:bodyPr>
          <a:lstStyle>
            <a:defPPr>
              <a:defRPr lang="en-US"/>
            </a:defPPr>
            <a:lvl1pPr>
              <a:lnSpc>
                <a:spcPts val="3100"/>
              </a:lnSpc>
              <a:tabLst/>
              <a:defRPr sz="3197" b="1">
                <a:solidFill>
                  <a:srgbClr val="000099"/>
                </a:solidFill>
                <a:latin typeface="Adobe 楷体 Std R" pitchFamily="18" charset="-122"/>
                <a:ea typeface="Adobe 楷体 Std R" pitchFamily="18" charset="-122"/>
                <a:cs typeface="楷体_GB2312" pitchFamily="18" charset="0"/>
              </a:defRPr>
            </a:lvl1pPr>
          </a:lstStyle>
          <a:p>
            <a:pPr fontAlgn="auto">
              <a:lnSpc>
                <a:spcPct val="100000"/>
              </a:lnSpc>
              <a:spcBef>
                <a:spcPts val="0"/>
              </a:spcBef>
              <a:spcAft>
                <a:spcPts val="0"/>
              </a:spcAft>
              <a:defRPr/>
            </a:pPr>
            <a:r>
              <a:rPr lang="en-US" altLang="zh-CN" sz="4400" dirty="0"/>
              <a:t>乙烯基单体对聚合机理的选择</a:t>
            </a: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5" name="对象 39"/>
          <p:cNvGraphicFramePr>
            <a:graphicFrameLocks noChangeAspect="1"/>
          </p:cNvGraphicFramePr>
          <p:nvPr>
            <p:extLst>
              <p:ext uri="{D42A27DB-BD31-4B8C-83A1-F6EECF244321}">
                <p14:modId xmlns:p14="http://schemas.microsoft.com/office/powerpoint/2010/main" val="734450515"/>
              </p:ext>
            </p:extLst>
          </p:nvPr>
        </p:nvGraphicFramePr>
        <p:xfrm>
          <a:off x="10301287" y="445672"/>
          <a:ext cx="1444625" cy="798513"/>
        </p:xfrm>
        <a:graphic>
          <a:graphicData uri="http://schemas.openxmlformats.org/presentationml/2006/ole">
            <mc:AlternateContent xmlns:mc="http://schemas.openxmlformats.org/markup-compatibility/2006">
              <mc:Choice xmlns:v="urn:schemas-microsoft-com:vml" Requires="v">
                <p:oleObj spid="_x0000_s10282" name="CS ChemDraw Drawing" r:id="rId3" imgW="814991" imgH="446121" progId="ChemDraw.Document.6.0">
                  <p:embed/>
                </p:oleObj>
              </mc:Choice>
              <mc:Fallback>
                <p:oleObj name="CS ChemDraw Drawing" r:id="rId3" imgW="814991" imgH="446121" progId="ChemDraw.Document.6.0">
                  <p:embed/>
                  <p:pic>
                    <p:nvPicPr>
                      <p:cNvPr id="0" name="对象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1287" y="445672"/>
                        <a:ext cx="1444625" cy="798513"/>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TextBox 40"/>
          <p:cNvSpPr txBox="1"/>
          <p:nvPr/>
        </p:nvSpPr>
        <p:spPr>
          <a:xfrm>
            <a:off x="2113671" y="506379"/>
            <a:ext cx="7335341" cy="723275"/>
          </a:xfrm>
          <a:prstGeom prst="rect">
            <a:avLst/>
          </a:prstGeom>
          <a:noFill/>
        </p:spPr>
        <p:txBody>
          <a:bodyPr wrap="none" lIns="0" tIns="0" rIns="0">
            <a:spAutoFit/>
          </a:bodyPr>
          <a:lstStyle>
            <a:defPPr>
              <a:defRPr lang="en-US"/>
            </a:defPPr>
            <a:lvl1pPr>
              <a:lnSpc>
                <a:spcPts val="3100"/>
              </a:lnSpc>
              <a:tabLst/>
              <a:defRPr sz="3197" b="1">
                <a:solidFill>
                  <a:srgbClr val="000099"/>
                </a:solidFill>
                <a:latin typeface="Adobe 楷体 Std R" pitchFamily="18" charset="-122"/>
                <a:ea typeface="Adobe 楷体 Std R" pitchFamily="18" charset="-122"/>
                <a:cs typeface="楷体_GB2312" pitchFamily="18" charset="0"/>
              </a:defRPr>
            </a:lvl1pPr>
          </a:lstStyle>
          <a:p>
            <a:pPr fontAlgn="auto">
              <a:lnSpc>
                <a:spcPct val="100000"/>
              </a:lnSpc>
              <a:spcBef>
                <a:spcPts val="0"/>
              </a:spcBef>
              <a:spcAft>
                <a:spcPts val="0"/>
              </a:spcAft>
              <a:defRPr/>
            </a:pPr>
            <a:r>
              <a:rPr lang="en-US" altLang="zh-CN" sz="4400" dirty="0">
                <a:latin typeface="Times New Roman" panose="02020603050405020304" pitchFamily="18" charset="0"/>
                <a:cs typeface="Times New Roman" panose="02020603050405020304" pitchFamily="18" charset="0"/>
              </a:rPr>
              <a:t>乙烯基单体对聚合机理的选择</a:t>
            </a:r>
          </a:p>
        </p:txBody>
      </p:sp>
      <p:graphicFrame>
        <p:nvGraphicFramePr>
          <p:cNvPr id="2" name="对象 1"/>
          <p:cNvGraphicFramePr>
            <a:graphicFrameLocks noChangeAspect="1"/>
          </p:cNvGraphicFramePr>
          <p:nvPr>
            <p:extLst>
              <p:ext uri="{D42A27DB-BD31-4B8C-83A1-F6EECF244321}">
                <p14:modId xmlns:p14="http://schemas.microsoft.com/office/powerpoint/2010/main" val="445421032"/>
              </p:ext>
            </p:extLst>
          </p:nvPr>
        </p:nvGraphicFramePr>
        <p:xfrm>
          <a:off x="5291138" y="6342656"/>
          <a:ext cx="2225675" cy="882987"/>
        </p:xfrm>
        <a:graphic>
          <a:graphicData uri="http://schemas.openxmlformats.org/presentationml/2006/ole">
            <mc:AlternateContent xmlns:mc="http://schemas.openxmlformats.org/markup-compatibility/2006">
              <mc:Choice xmlns:v="urn:schemas-microsoft-com:vml" Requires="v">
                <p:oleObj spid="_x0000_s10283" name="CS ChemDraw Drawing" r:id="rId5" imgW="1552362" imgH="616656" progId="ChemDraw.Document.6.0">
                  <p:embed/>
                </p:oleObj>
              </mc:Choice>
              <mc:Fallback>
                <p:oleObj name="CS ChemDraw Drawing" r:id="rId5" imgW="1552362" imgH="616656" progId="ChemDraw.Document.6.0">
                  <p:embed/>
                  <p:pic>
                    <p:nvPicPr>
                      <p:cNvPr id="0" name=""/>
                      <p:cNvPicPr/>
                      <p:nvPr/>
                    </p:nvPicPr>
                    <p:blipFill>
                      <a:blip r:embed="rId6"/>
                      <a:stretch>
                        <a:fillRect/>
                      </a:stretch>
                    </p:blipFill>
                    <p:spPr>
                      <a:xfrm>
                        <a:off x="5291138" y="6342656"/>
                        <a:ext cx="2225675" cy="882987"/>
                      </a:xfrm>
                      <a:prstGeom prst="rect">
                        <a:avLst/>
                      </a:prstGeom>
                    </p:spPr>
                  </p:pic>
                </p:oleObj>
              </mc:Fallback>
            </mc:AlternateContent>
          </a:graphicData>
        </a:graphic>
      </p:graphicFrame>
      <p:sp>
        <p:nvSpPr>
          <p:cNvPr id="3" name="文本框 2"/>
          <p:cNvSpPr txBox="1"/>
          <p:nvPr/>
        </p:nvSpPr>
        <p:spPr>
          <a:xfrm>
            <a:off x="7854380" y="6509436"/>
            <a:ext cx="1127232" cy="646331"/>
          </a:xfrm>
          <a:prstGeom prst="rect">
            <a:avLst/>
          </a:prstGeom>
          <a:noFill/>
        </p:spPr>
        <p:txBody>
          <a:bodyPr wrap="none" rtlCol="0">
            <a:spAutoFit/>
          </a:bodyPr>
          <a:lstStyle/>
          <a:p>
            <a:r>
              <a:rPr lang="zh-CN" altLang="en-US" sz="3600" b="1" dirty="0">
                <a:solidFill>
                  <a:srgbClr val="FF0000"/>
                </a:solidFill>
              </a:rPr>
              <a:t>？？</a:t>
            </a:r>
          </a:p>
        </p:txBody>
      </p:sp>
      <p:sp>
        <p:nvSpPr>
          <p:cNvPr id="4" name="文本框 3"/>
          <p:cNvSpPr txBox="1"/>
          <p:nvPr/>
        </p:nvSpPr>
        <p:spPr>
          <a:xfrm>
            <a:off x="8906177" y="6553317"/>
            <a:ext cx="1104598" cy="461665"/>
          </a:xfrm>
          <a:prstGeom prst="rect">
            <a:avLst/>
          </a:prstGeom>
          <a:noFill/>
        </p:spPr>
        <p:txBody>
          <a:bodyPr wrap="none" rtlCol="0">
            <a:spAutoFit/>
          </a:bodyPr>
          <a:lstStyle/>
          <a:p>
            <a:r>
              <a:rPr lang="en-US" altLang="zh-CN" sz="2400" b="1" dirty="0">
                <a:solidFill>
                  <a:srgbClr val="FF0000"/>
                </a:solidFill>
              </a:rPr>
              <a:t>Radical</a:t>
            </a:r>
            <a:endParaRPr lang="zh-CN" altLang="en-US" sz="2400" b="1" dirty="0">
              <a:solidFill>
                <a:srgbClr val="FF0000"/>
              </a:solidFill>
            </a:endParaRPr>
          </a:p>
        </p:txBody>
      </p:sp>
      <p:sp>
        <p:nvSpPr>
          <p:cNvPr id="5" name="矩形 4">
            <a:extLst>
              <a:ext uri="{FF2B5EF4-FFF2-40B4-BE49-F238E27FC236}">
                <a16:creationId xmlns:a16="http://schemas.microsoft.com/office/drawing/2014/main" id="{0A46E2CE-F19E-E05B-9AA1-0F419BB0E0ED}"/>
              </a:ext>
            </a:extLst>
          </p:cNvPr>
          <p:cNvSpPr/>
          <p:nvPr/>
        </p:nvSpPr>
        <p:spPr>
          <a:xfrm>
            <a:off x="302797" y="4070070"/>
            <a:ext cx="11780944" cy="523220"/>
          </a:xfrm>
          <a:prstGeom prst="rect">
            <a:avLst/>
          </a:prstGeom>
        </p:spPr>
        <p:txBody>
          <a:bodyPr wrap="square">
            <a:spAutoFit/>
          </a:bodyPr>
          <a:lstStyle/>
          <a:p>
            <a:pPr algn="ctr"/>
            <a:r>
              <a:rPr kumimoji="1" lang="zh-CN" altLang="en-US" sz="2800" b="1" dirty="0">
                <a:latin typeface="黑体" panose="02010609060101010101" pitchFamily="49" charset="-122"/>
                <a:ea typeface="黑体" panose="02010609060101010101" pitchFamily="49" charset="-122"/>
                <a:cs typeface="Arial" panose="020B0604020202020204" pitchFamily="34" charset="0"/>
              </a:rPr>
              <a:t>多数烯类单体可发生自由基聚合，仅少数单体能发生离子聚合</a:t>
            </a:r>
          </a:p>
        </p:txBody>
      </p:sp>
      <p:graphicFrame>
        <p:nvGraphicFramePr>
          <p:cNvPr id="6" name="对象 5">
            <a:extLst>
              <a:ext uri="{FF2B5EF4-FFF2-40B4-BE49-F238E27FC236}">
                <a16:creationId xmlns:a16="http://schemas.microsoft.com/office/drawing/2014/main" id="{D5CD08AC-F310-6D9F-6B40-81909208BBCD}"/>
              </a:ext>
            </a:extLst>
          </p:cNvPr>
          <p:cNvGraphicFramePr>
            <a:graphicFrameLocks noChangeAspect="1"/>
          </p:cNvGraphicFramePr>
          <p:nvPr>
            <p:extLst>
              <p:ext uri="{D42A27DB-BD31-4B8C-83A1-F6EECF244321}">
                <p14:modId xmlns:p14="http://schemas.microsoft.com/office/powerpoint/2010/main" val="3854843609"/>
              </p:ext>
            </p:extLst>
          </p:nvPr>
        </p:nvGraphicFramePr>
        <p:xfrm>
          <a:off x="700087" y="4745785"/>
          <a:ext cx="11150271" cy="1285797"/>
        </p:xfrm>
        <a:graphic>
          <a:graphicData uri="http://schemas.openxmlformats.org/presentationml/2006/ole">
            <mc:AlternateContent xmlns:mc="http://schemas.openxmlformats.org/markup-compatibility/2006">
              <mc:Choice xmlns:v="urn:schemas-microsoft-com:vml" Requires="v">
                <p:oleObj spid="_x0000_s10284" name="CS ChemDraw Drawing" r:id="rId7" imgW="6620510" imgH="671195" progId="ChemDraw.Document.6.0">
                  <p:embed/>
                </p:oleObj>
              </mc:Choice>
              <mc:Fallback>
                <p:oleObj name="CS ChemDraw Drawing" r:id="rId7" imgW="6620510" imgH="671195" progId="ChemDraw.Document.6.0">
                  <p:embed/>
                  <p:pic>
                    <p:nvPicPr>
                      <p:cNvPr id="11" name="对象 10"/>
                      <p:cNvPicPr>
                        <a:picLocks noChangeAspect="1" noChangeArrowheads="1"/>
                      </p:cNvPicPr>
                      <p:nvPr/>
                    </p:nvPicPr>
                    <p:blipFill>
                      <a:blip r:embed="rId8">
                        <a:extLst>
                          <a:ext uri="{28A0092B-C50C-407E-A947-70E740481C1C}">
                            <a14:useLocalDpi xmlns:a14="http://schemas.microsoft.com/office/drawing/2010/main" val="0"/>
                          </a:ext>
                        </a:extLst>
                      </a:blip>
                      <a:srcRect r="33133" b="22891"/>
                      <a:stretch>
                        <a:fillRect/>
                      </a:stretch>
                    </p:blipFill>
                    <p:spPr bwMode="auto">
                      <a:xfrm>
                        <a:off x="700087" y="4745785"/>
                        <a:ext cx="11150271" cy="1285797"/>
                      </a:xfrm>
                      <a:prstGeom prst="rect">
                        <a:avLst/>
                      </a:prstGeom>
                      <a:noFill/>
                      <a:ln w="38100">
                        <a:solidFill>
                          <a:schemeClr val="tx1"/>
                        </a:solidFill>
                        <a:prstDash val="sysDash"/>
                      </a:ln>
                    </p:spPr>
                  </p:pic>
                </p:oleObj>
              </mc:Fallback>
            </mc:AlternateContent>
          </a:graphicData>
        </a:graphic>
      </p:graphicFrame>
      <p:graphicFrame>
        <p:nvGraphicFramePr>
          <p:cNvPr id="7" name="对象 6">
            <a:extLst>
              <a:ext uri="{FF2B5EF4-FFF2-40B4-BE49-F238E27FC236}">
                <a16:creationId xmlns:a16="http://schemas.microsoft.com/office/drawing/2014/main" id="{49DB4164-622B-3985-24BA-209BFB42DB51}"/>
              </a:ext>
            </a:extLst>
          </p:cNvPr>
          <p:cNvGraphicFramePr>
            <a:graphicFrameLocks noChangeAspect="1"/>
          </p:cNvGraphicFramePr>
          <p:nvPr>
            <p:extLst>
              <p:ext uri="{D42A27DB-BD31-4B8C-83A1-F6EECF244321}">
                <p14:modId xmlns:p14="http://schemas.microsoft.com/office/powerpoint/2010/main" val="2706203070"/>
              </p:ext>
            </p:extLst>
          </p:nvPr>
        </p:nvGraphicFramePr>
        <p:xfrm>
          <a:off x="700087" y="1722039"/>
          <a:ext cx="11168049" cy="2057798"/>
        </p:xfrm>
        <a:graphic>
          <a:graphicData uri="http://schemas.openxmlformats.org/presentationml/2006/ole">
            <mc:AlternateContent xmlns:mc="http://schemas.openxmlformats.org/markup-compatibility/2006">
              <mc:Choice xmlns:v="urn:schemas-microsoft-com:vml" Requires="v">
                <p:oleObj spid="_x0000_s10285" name="CS ChemDraw Drawing" r:id="rId9" imgW="8634730" imgH="1557020" progId="ChemDraw.Document.6.0">
                  <p:embed/>
                </p:oleObj>
              </mc:Choice>
              <mc:Fallback>
                <p:oleObj name="CS ChemDraw Drawing" r:id="rId9" imgW="8634730" imgH="1557020" progId="ChemDraw.Document.6.0">
                  <p:embed/>
                  <p:pic>
                    <p:nvPicPr>
                      <p:cNvPr id="13" name="对象 12"/>
                      <p:cNvPicPr>
                        <a:picLocks noChangeAspect="1" noChangeArrowheads="1"/>
                      </p:cNvPicPr>
                      <p:nvPr/>
                    </p:nvPicPr>
                    <p:blipFill>
                      <a:blip r:embed="rId10">
                        <a:extLst>
                          <a:ext uri="{28A0092B-C50C-407E-A947-70E740481C1C}">
                            <a14:useLocalDpi xmlns:a14="http://schemas.microsoft.com/office/drawing/2010/main" val="0"/>
                          </a:ext>
                        </a:extLst>
                      </a:blip>
                      <a:srcRect r="32651" b="30873"/>
                      <a:stretch>
                        <a:fillRect/>
                      </a:stretch>
                    </p:blipFill>
                    <p:spPr bwMode="auto">
                      <a:xfrm>
                        <a:off x="700087" y="1722039"/>
                        <a:ext cx="11168049" cy="2057798"/>
                      </a:xfrm>
                      <a:prstGeom prst="rect">
                        <a:avLst/>
                      </a:prstGeom>
                      <a:noFill/>
                      <a:ln w="38100">
                        <a:solidFill>
                          <a:schemeClr val="tx1"/>
                        </a:solidFill>
                        <a:prstDash val="sysDash"/>
                      </a:ln>
                    </p:spPr>
                  </p:pic>
                </p:oleObj>
              </mc:Fallback>
            </mc:AlternateContent>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TextBox 1"/>
          <p:cNvSpPr txBox="1"/>
          <p:nvPr/>
        </p:nvSpPr>
        <p:spPr>
          <a:xfrm>
            <a:off x="3344862" y="351958"/>
            <a:ext cx="7081041" cy="1059264"/>
          </a:xfrm>
          <a:prstGeom prst="rect">
            <a:avLst/>
          </a:prstGeom>
          <a:noFill/>
        </p:spPr>
        <p:txBody>
          <a:bodyPr wrap="none" lIns="0" tIns="0" rIns="0">
            <a:spAutoFit/>
          </a:bodyPr>
          <a:lstStyle/>
          <a:p>
            <a:pPr fontAlgn="auto">
              <a:lnSpc>
                <a:spcPts val="3100"/>
              </a:lnSpc>
              <a:spcBef>
                <a:spcPts val="0"/>
              </a:spcBef>
              <a:spcAft>
                <a:spcPts val="0"/>
              </a:spcAft>
              <a:tabLst>
                <a:tab pos="1828866" algn="l"/>
                <a:tab pos="5308789" algn="l"/>
              </a:tabLst>
              <a:defRPr/>
            </a:pPr>
            <a:r>
              <a:rPr lang="en-US" altLang="zh-CN" dirty="0">
                <a:latin typeface="Times New Roman" pitchFamily="18" charset="0"/>
                <a:ea typeface="+mn-ea"/>
                <a:cs typeface="Times New Roman" pitchFamily="18" charset="0"/>
              </a:rPr>
              <a:t>	</a:t>
            </a:r>
            <a:r>
              <a:rPr lang="en-US" altLang="zh-CN" sz="3197" b="1" dirty="0">
                <a:latin typeface="Adobe 楷体 Std R" pitchFamily="18" charset="-122"/>
                <a:ea typeface="Adobe 楷体 Std R" pitchFamily="18" charset="-122"/>
                <a:cs typeface="Times New Roman" pitchFamily="18" charset="0"/>
              </a:rPr>
              <a:t>第三章 自由基聚合</a:t>
            </a:r>
          </a:p>
          <a:p>
            <a:pPr fontAlgn="auto">
              <a:lnSpc>
                <a:spcPts val="1000"/>
              </a:lnSpc>
              <a:spcBef>
                <a:spcPts val="0"/>
              </a:spcBef>
              <a:spcAft>
                <a:spcPts val="0"/>
              </a:spcAft>
              <a:defRPr/>
            </a:pPr>
            <a:endParaRPr lang="en-US" altLang="zh-CN" dirty="0">
              <a:latin typeface="Times New Roman" pitchFamily="18" charset="0"/>
              <a:ea typeface="+mn-ea"/>
              <a:cs typeface="Times New Roman" pitchFamily="18" charset="0"/>
            </a:endParaRPr>
          </a:p>
          <a:p>
            <a:pPr fontAlgn="auto">
              <a:lnSpc>
                <a:spcPts val="3800"/>
              </a:lnSpc>
              <a:spcBef>
                <a:spcPts val="0"/>
              </a:spcBef>
              <a:spcAft>
                <a:spcPts val="0"/>
              </a:spcAft>
              <a:tabLst>
                <a:tab pos="1828866" algn="l"/>
                <a:tab pos="5308789" algn="l"/>
              </a:tabLst>
              <a:defRPr/>
            </a:pPr>
            <a:r>
              <a:rPr lang="en-US" altLang="zh-CN" sz="3197" b="1" dirty="0">
                <a:latin typeface="Times New Roman" pitchFamily="18" charset="0"/>
                <a:ea typeface="+mn-ea"/>
                <a:cs typeface="Times New Roman" pitchFamily="18" charset="0"/>
              </a:rPr>
              <a:t>Chapter</a:t>
            </a:r>
            <a:r>
              <a:rPr lang="en-US" altLang="zh-CN" sz="3197" dirty="0">
                <a:latin typeface="Times New Roman" pitchFamily="18" charset="0"/>
                <a:ea typeface="+mn-ea"/>
                <a:cs typeface="Times New Roman" pitchFamily="18" charset="0"/>
              </a:rPr>
              <a:t> </a:t>
            </a:r>
            <a:r>
              <a:rPr lang="en-US" altLang="zh-CN" sz="3197" b="1" dirty="0">
                <a:latin typeface="Times New Roman" pitchFamily="18" charset="0"/>
                <a:ea typeface="+mn-ea"/>
                <a:cs typeface="Times New Roman" pitchFamily="18" charset="0"/>
              </a:rPr>
              <a:t>3</a:t>
            </a:r>
            <a:r>
              <a:rPr lang="en-US" altLang="zh-CN" sz="3197" dirty="0">
                <a:latin typeface="Times New Roman" pitchFamily="18" charset="0"/>
                <a:ea typeface="+mn-ea"/>
                <a:cs typeface="Times New Roman" pitchFamily="18" charset="0"/>
              </a:rPr>
              <a:t>   </a:t>
            </a:r>
            <a:r>
              <a:rPr lang="en-US" altLang="zh-CN" sz="3197" b="1" dirty="0">
                <a:latin typeface="Times New Roman" pitchFamily="18" charset="0"/>
                <a:ea typeface="+mn-ea"/>
                <a:cs typeface="Times New Roman" pitchFamily="18" charset="0"/>
              </a:rPr>
              <a:t>Free</a:t>
            </a:r>
            <a:r>
              <a:rPr lang="en-US" altLang="zh-CN" sz="3197" dirty="0">
                <a:latin typeface="Times New Roman" pitchFamily="18" charset="0"/>
                <a:ea typeface="+mn-ea"/>
                <a:cs typeface="Times New Roman" pitchFamily="18" charset="0"/>
              </a:rPr>
              <a:t> </a:t>
            </a:r>
            <a:r>
              <a:rPr lang="en-US" altLang="zh-CN" sz="3197" b="1" dirty="0">
                <a:latin typeface="Times New Roman" pitchFamily="18" charset="0"/>
                <a:ea typeface="+mn-ea"/>
                <a:cs typeface="Times New Roman" pitchFamily="18" charset="0"/>
              </a:rPr>
              <a:t>Radical</a:t>
            </a:r>
            <a:r>
              <a:rPr lang="en-US" altLang="zh-CN" sz="3197" dirty="0">
                <a:latin typeface="Times New Roman" pitchFamily="18" charset="0"/>
                <a:ea typeface="+mn-ea"/>
                <a:cs typeface="Times New Roman" pitchFamily="18" charset="0"/>
              </a:rPr>
              <a:t> </a:t>
            </a:r>
            <a:r>
              <a:rPr lang="en-US" altLang="zh-CN" sz="3197" b="1" dirty="0">
                <a:latin typeface="Times New Roman" pitchFamily="18" charset="0"/>
                <a:ea typeface="+mn-ea"/>
                <a:cs typeface="Times New Roman" pitchFamily="18" charset="0"/>
              </a:rPr>
              <a:t>Polymerization</a:t>
            </a:r>
          </a:p>
        </p:txBody>
      </p:sp>
      <p:grpSp>
        <p:nvGrpSpPr>
          <p:cNvPr id="4100" name="组合 1042"/>
          <p:cNvGrpSpPr>
            <a:grpSpLocks/>
          </p:cNvGrpSpPr>
          <p:nvPr/>
        </p:nvGrpSpPr>
        <p:grpSpPr bwMode="auto">
          <a:xfrm>
            <a:off x="2376487" y="1416051"/>
            <a:ext cx="8642404" cy="4175024"/>
            <a:chOff x="622300" y="1738017"/>
            <a:chExt cx="8642954" cy="4174566"/>
          </a:xfrm>
        </p:grpSpPr>
        <p:sp>
          <p:nvSpPr>
            <p:cNvPr id="12" name="Freeform 3"/>
            <p:cNvSpPr/>
            <p:nvPr/>
          </p:nvSpPr>
          <p:spPr>
            <a:xfrm>
              <a:off x="2595689" y="4138054"/>
              <a:ext cx="1093857" cy="107938"/>
            </a:xfrm>
            <a:custGeom>
              <a:avLst/>
              <a:gdLst>
                <a:gd name="connsiteX0" fmla="*/ 819912 w 1093470"/>
                <a:gd name="connsiteY0" fmla="*/ 0 h 108204"/>
                <a:gd name="connsiteX1" fmla="*/ 819912 w 1093470"/>
                <a:gd name="connsiteY1" fmla="*/ 26670 h 108204"/>
                <a:gd name="connsiteX2" fmla="*/ 0 w 1093470"/>
                <a:gd name="connsiteY2" fmla="*/ 26670 h 108204"/>
                <a:gd name="connsiteX3" fmla="*/ 0 w 1093470"/>
                <a:gd name="connsiteY3" fmla="*/ 80772 h 108204"/>
                <a:gd name="connsiteX4" fmla="*/ 819912 w 1093470"/>
                <a:gd name="connsiteY4" fmla="*/ 80772 h 108204"/>
                <a:gd name="connsiteX5" fmla="*/ 819912 w 1093470"/>
                <a:gd name="connsiteY5" fmla="*/ 108204 h 108204"/>
                <a:gd name="connsiteX6" fmla="*/ 1093469 w 1093470"/>
                <a:gd name="connsiteY6" fmla="*/ 54102 h 108204"/>
                <a:gd name="connsiteX7" fmla="*/ 819912 w 1093470"/>
                <a:gd name="connsiteY7" fmla="*/ 0 h 1082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093470" h="108204">
                  <a:moveTo>
                    <a:pt x="819912" y="0"/>
                  </a:moveTo>
                  <a:lnTo>
                    <a:pt x="819912" y="26670"/>
                  </a:lnTo>
                  <a:lnTo>
                    <a:pt x="0" y="26670"/>
                  </a:lnTo>
                  <a:lnTo>
                    <a:pt x="0" y="80772"/>
                  </a:lnTo>
                  <a:lnTo>
                    <a:pt x="819912" y="80772"/>
                  </a:lnTo>
                  <a:lnTo>
                    <a:pt x="819912" y="108204"/>
                  </a:lnTo>
                  <a:lnTo>
                    <a:pt x="1093469" y="54102"/>
                  </a:lnTo>
                  <a:lnTo>
                    <a:pt x="819912"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itchFamily="18" charset="0"/>
                <a:cs typeface="Times New Roman" pitchFamily="18" charset="0"/>
              </a:endParaRPr>
            </a:p>
          </p:txBody>
        </p:sp>
        <p:sp>
          <p:nvSpPr>
            <p:cNvPr id="13" name="Freeform 3"/>
            <p:cNvSpPr/>
            <p:nvPr/>
          </p:nvSpPr>
          <p:spPr>
            <a:xfrm>
              <a:off x="2589338" y="4131704"/>
              <a:ext cx="1106557" cy="120637"/>
            </a:xfrm>
            <a:custGeom>
              <a:avLst/>
              <a:gdLst>
                <a:gd name="connsiteX0" fmla="*/ 826262 w 1106170"/>
                <a:gd name="connsiteY0" fmla="*/ 6350 h 120904"/>
                <a:gd name="connsiteX1" fmla="*/ 826262 w 1106170"/>
                <a:gd name="connsiteY1" fmla="*/ 33020 h 120904"/>
                <a:gd name="connsiteX2" fmla="*/ 6350 w 1106170"/>
                <a:gd name="connsiteY2" fmla="*/ 33020 h 120904"/>
                <a:gd name="connsiteX3" fmla="*/ 6350 w 1106170"/>
                <a:gd name="connsiteY3" fmla="*/ 87122 h 120904"/>
                <a:gd name="connsiteX4" fmla="*/ 826262 w 1106170"/>
                <a:gd name="connsiteY4" fmla="*/ 87122 h 120904"/>
                <a:gd name="connsiteX5" fmla="*/ 826262 w 1106170"/>
                <a:gd name="connsiteY5" fmla="*/ 114554 h 120904"/>
                <a:gd name="connsiteX6" fmla="*/ 1099819 w 1106170"/>
                <a:gd name="connsiteY6" fmla="*/ 60452 h 120904"/>
                <a:gd name="connsiteX7" fmla="*/ 826262 w 1106170"/>
                <a:gd name="connsiteY7" fmla="*/ 6350 h 1209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106170" h="120904">
                  <a:moveTo>
                    <a:pt x="826262" y="6350"/>
                  </a:moveTo>
                  <a:lnTo>
                    <a:pt x="826262" y="33020"/>
                  </a:lnTo>
                  <a:lnTo>
                    <a:pt x="6350" y="33020"/>
                  </a:lnTo>
                  <a:lnTo>
                    <a:pt x="6350" y="87122"/>
                  </a:lnTo>
                  <a:lnTo>
                    <a:pt x="826262" y="87122"/>
                  </a:lnTo>
                  <a:lnTo>
                    <a:pt x="826262" y="114554"/>
                  </a:lnTo>
                  <a:lnTo>
                    <a:pt x="1099819" y="60452"/>
                  </a:lnTo>
                  <a:lnTo>
                    <a:pt x="826262" y="6350"/>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itchFamily="18" charset="0"/>
                <a:cs typeface="Times New Roman" pitchFamily="18" charset="0"/>
              </a:endParaRPr>
            </a:p>
          </p:txBody>
        </p:sp>
        <p:sp>
          <p:nvSpPr>
            <p:cNvPr id="14" name="Freeform 3"/>
            <p:cNvSpPr/>
            <p:nvPr/>
          </p:nvSpPr>
          <p:spPr>
            <a:xfrm>
              <a:off x="5777241" y="2985655"/>
              <a:ext cx="1100207" cy="109526"/>
            </a:xfrm>
            <a:custGeom>
              <a:avLst/>
              <a:gdLst>
                <a:gd name="connsiteX0" fmla="*/ 824483 w 1099553"/>
                <a:gd name="connsiteY0" fmla="*/ 0 h 109727"/>
                <a:gd name="connsiteX1" fmla="*/ 824483 w 1099553"/>
                <a:gd name="connsiteY1" fmla="*/ 27432 h 109727"/>
                <a:gd name="connsiteX2" fmla="*/ 0 w 1099553"/>
                <a:gd name="connsiteY2" fmla="*/ 27432 h 109727"/>
                <a:gd name="connsiteX3" fmla="*/ 0 w 1099553"/>
                <a:gd name="connsiteY3" fmla="*/ 82295 h 109727"/>
                <a:gd name="connsiteX4" fmla="*/ 824483 w 1099553"/>
                <a:gd name="connsiteY4" fmla="*/ 82295 h 109727"/>
                <a:gd name="connsiteX5" fmla="*/ 824483 w 1099553"/>
                <a:gd name="connsiteY5" fmla="*/ 109727 h 109727"/>
                <a:gd name="connsiteX6" fmla="*/ 1099553 w 1099553"/>
                <a:gd name="connsiteY6" fmla="*/ 54863 h 109727"/>
                <a:gd name="connsiteX7" fmla="*/ 824483 w 1099553"/>
                <a:gd name="connsiteY7" fmla="*/ 0 h 10972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099553" h="109727">
                  <a:moveTo>
                    <a:pt x="824483" y="0"/>
                  </a:moveTo>
                  <a:lnTo>
                    <a:pt x="824483" y="27432"/>
                  </a:lnTo>
                  <a:lnTo>
                    <a:pt x="0" y="27432"/>
                  </a:lnTo>
                  <a:lnTo>
                    <a:pt x="0" y="82295"/>
                  </a:lnTo>
                  <a:lnTo>
                    <a:pt x="824483" y="82295"/>
                  </a:lnTo>
                  <a:lnTo>
                    <a:pt x="824483" y="109727"/>
                  </a:lnTo>
                  <a:lnTo>
                    <a:pt x="1099553" y="54863"/>
                  </a:lnTo>
                  <a:lnTo>
                    <a:pt x="824483"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itchFamily="18" charset="0"/>
                <a:cs typeface="Times New Roman" pitchFamily="18" charset="0"/>
              </a:endParaRPr>
            </a:p>
          </p:txBody>
        </p:sp>
        <p:sp>
          <p:nvSpPr>
            <p:cNvPr id="15" name="Freeform 3"/>
            <p:cNvSpPr/>
            <p:nvPr/>
          </p:nvSpPr>
          <p:spPr>
            <a:xfrm>
              <a:off x="5770891" y="2979306"/>
              <a:ext cx="1112908" cy="122225"/>
            </a:xfrm>
            <a:custGeom>
              <a:avLst/>
              <a:gdLst>
                <a:gd name="connsiteX0" fmla="*/ 830833 w 1112253"/>
                <a:gd name="connsiteY0" fmla="*/ 6350 h 122427"/>
                <a:gd name="connsiteX1" fmla="*/ 830833 w 1112253"/>
                <a:gd name="connsiteY1" fmla="*/ 33782 h 122427"/>
                <a:gd name="connsiteX2" fmla="*/ 6350 w 1112253"/>
                <a:gd name="connsiteY2" fmla="*/ 33782 h 122427"/>
                <a:gd name="connsiteX3" fmla="*/ 6350 w 1112253"/>
                <a:gd name="connsiteY3" fmla="*/ 88645 h 122427"/>
                <a:gd name="connsiteX4" fmla="*/ 830833 w 1112253"/>
                <a:gd name="connsiteY4" fmla="*/ 88645 h 122427"/>
                <a:gd name="connsiteX5" fmla="*/ 830833 w 1112253"/>
                <a:gd name="connsiteY5" fmla="*/ 116077 h 122427"/>
                <a:gd name="connsiteX6" fmla="*/ 1105903 w 1112253"/>
                <a:gd name="connsiteY6" fmla="*/ 61213 h 122427"/>
                <a:gd name="connsiteX7" fmla="*/ 830833 w 1112253"/>
                <a:gd name="connsiteY7" fmla="*/ 6350 h 12242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112253" h="122427">
                  <a:moveTo>
                    <a:pt x="830833" y="6350"/>
                  </a:moveTo>
                  <a:lnTo>
                    <a:pt x="830833" y="33782"/>
                  </a:lnTo>
                  <a:lnTo>
                    <a:pt x="6350" y="33782"/>
                  </a:lnTo>
                  <a:lnTo>
                    <a:pt x="6350" y="88645"/>
                  </a:lnTo>
                  <a:lnTo>
                    <a:pt x="830833" y="88645"/>
                  </a:lnTo>
                  <a:lnTo>
                    <a:pt x="830833" y="116077"/>
                  </a:lnTo>
                  <a:lnTo>
                    <a:pt x="1105903" y="61213"/>
                  </a:lnTo>
                  <a:lnTo>
                    <a:pt x="830833" y="6350"/>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itchFamily="18" charset="0"/>
                <a:cs typeface="Times New Roman" pitchFamily="18" charset="0"/>
              </a:endParaRPr>
            </a:p>
          </p:txBody>
        </p:sp>
        <p:sp>
          <p:nvSpPr>
            <p:cNvPr id="16" name="Freeform 3"/>
            <p:cNvSpPr/>
            <p:nvPr/>
          </p:nvSpPr>
          <p:spPr>
            <a:xfrm>
              <a:off x="3699071" y="2755493"/>
              <a:ext cx="266717" cy="2476228"/>
            </a:xfrm>
            <a:custGeom>
              <a:avLst/>
              <a:gdLst>
                <a:gd name="connsiteX0" fmla="*/ 247650 w 266700"/>
                <a:gd name="connsiteY0" fmla="*/ 19050 h 2476499"/>
                <a:gd name="connsiteX1" fmla="*/ 133350 w 266700"/>
                <a:gd name="connsiteY1" fmla="*/ 222504 h 2476499"/>
                <a:gd name="connsiteX2" fmla="*/ 133350 w 266700"/>
                <a:gd name="connsiteY2" fmla="*/ 1035557 h 2476499"/>
                <a:gd name="connsiteX3" fmla="*/ 19050 w 266700"/>
                <a:gd name="connsiteY3" fmla="*/ 1238249 h 2476499"/>
                <a:gd name="connsiteX4" fmla="*/ 133350 w 266700"/>
                <a:gd name="connsiteY4" fmla="*/ 1441704 h 2476499"/>
                <a:gd name="connsiteX5" fmla="*/ 133350 w 266700"/>
                <a:gd name="connsiteY5" fmla="*/ 2254757 h 2476499"/>
                <a:gd name="connsiteX6" fmla="*/ 247650 w 266700"/>
                <a:gd name="connsiteY6" fmla="*/ 2457449 h 247649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66700" h="2476499">
                  <a:moveTo>
                    <a:pt x="247650" y="19050"/>
                  </a:moveTo>
                  <a:cubicBezTo>
                    <a:pt x="184403" y="19050"/>
                    <a:pt x="133350" y="110489"/>
                    <a:pt x="133350" y="222504"/>
                  </a:cubicBezTo>
                  <a:lnTo>
                    <a:pt x="133350" y="1035557"/>
                  </a:lnTo>
                  <a:cubicBezTo>
                    <a:pt x="133350" y="1147572"/>
                    <a:pt x="82295" y="1238249"/>
                    <a:pt x="19050" y="1238249"/>
                  </a:cubicBezTo>
                  <a:cubicBezTo>
                    <a:pt x="82295" y="1238249"/>
                    <a:pt x="133350" y="1329689"/>
                    <a:pt x="133350" y="1441704"/>
                  </a:cubicBezTo>
                  <a:lnTo>
                    <a:pt x="133350" y="2254757"/>
                  </a:lnTo>
                  <a:cubicBezTo>
                    <a:pt x="133350" y="2366772"/>
                    <a:pt x="184403" y="2457449"/>
                    <a:pt x="247650" y="2457449"/>
                  </a:cubicBezTo>
                </a:path>
              </a:pathLst>
            </a:cu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latin typeface="Times New Roman" pitchFamily="18" charset="0"/>
                <a:cs typeface="Times New Roman" pitchFamily="18" charset="0"/>
              </a:endParaRPr>
            </a:p>
          </p:txBody>
        </p:sp>
        <p:sp>
          <p:nvSpPr>
            <p:cNvPr id="17" name="Freeform 3"/>
            <p:cNvSpPr/>
            <p:nvPr/>
          </p:nvSpPr>
          <p:spPr>
            <a:xfrm>
              <a:off x="6917139" y="2685651"/>
              <a:ext cx="177811" cy="711122"/>
            </a:xfrm>
            <a:custGeom>
              <a:avLst/>
              <a:gdLst>
                <a:gd name="connsiteX0" fmla="*/ 165100 w 177800"/>
                <a:gd name="connsiteY0" fmla="*/ 12700 h 711199"/>
                <a:gd name="connsiteX1" fmla="*/ 88900 w 177800"/>
                <a:gd name="connsiteY1" fmla="*/ 69850 h 711199"/>
                <a:gd name="connsiteX2" fmla="*/ 88900 w 177800"/>
                <a:gd name="connsiteY2" fmla="*/ 298450 h 711199"/>
                <a:gd name="connsiteX3" fmla="*/ 12700 w 177800"/>
                <a:gd name="connsiteY3" fmla="*/ 355600 h 711199"/>
                <a:gd name="connsiteX4" fmla="*/ 88900 w 177800"/>
                <a:gd name="connsiteY4" fmla="*/ 412750 h 711199"/>
                <a:gd name="connsiteX5" fmla="*/ 88900 w 177800"/>
                <a:gd name="connsiteY5" fmla="*/ 641349 h 711199"/>
                <a:gd name="connsiteX6" fmla="*/ 165100 w 177800"/>
                <a:gd name="connsiteY6" fmla="*/ 698499 h 71119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77800" h="711199">
                  <a:moveTo>
                    <a:pt x="165100" y="12700"/>
                  </a:moveTo>
                  <a:cubicBezTo>
                    <a:pt x="123202" y="12700"/>
                    <a:pt x="88900" y="38607"/>
                    <a:pt x="88900" y="69850"/>
                  </a:cubicBezTo>
                  <a:lnTo>
                    <a:pt x="88900" y="298450"/>
                  </a:lnTo>
                  <a:cubicBezTo>
                    <a:pt x="88900" y="330453"/>
                    <a:pt x="54609" y="355600"/>
                    <a:pt x="12700" y="355600"/>
                  </a:cubicBezTo>
                  <a:cubicBezTo>
                    <a:pt x="54609" y="355600"/>
                    <a:pt x="88900" y="381507"/>
                    <a:pt x="88900" y="412750"/>
                  </a:cubicBezTo>
                  <a:lnTo>
                    <a:pt x="88900" y="641349"/>
                  </a:lnTo>
                  <a:cubicBezTo>
                    <a:pt x="88900" y="673354"/>
                    <a:pt x="123202" y="698499"/>
                    <a:pt x="165100" y="698499"/>
                  </a:cubicBez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latin typeface="Times New Roman" pitchFamily="18" charset="0"/>
                <a:cs typeface="Times New Roman" pitchFamily="18" charset="0"/>
              </a:endParaRPr>
            </a:p>
          </p:txBody>
        </p:sp>
        <p:sp>
          <p:nvSpPr>
            <p:cNvPr id="18" name="Freeform 3"/>
            <p:cNvSpPr/>
            <p:nvPr/>
          </p:nvSpPr>
          <p:spPr>
            <a:xfrm>
              <a:off x="5632769" y="5290452"/>
              <a:ext cx="1441542" cy="142859"/>
            </a:xfrm>
            <a:custGeom>
              <a:avLst/>
              <a:gdLst>
                <a:gd name="connsiteX0" fmla="*/ 1081278 w 1441704"/>
                <a:gd name="connsiteY0" fmla="*/ 0 h 143256"/>
                <a:gd name="connsiteX1" fmla="*/ 1081278 w 1441704"/>
                <a:gd name="connsiteY1" fmla="*/ 35814 h 143256"/>
                <a:gd name="connsiteX2" fmla="*/ 0 w 1441704"/>
                <a:gd name="connsiteY2" fmla="*/ 35814 h 143256"/>
                <a:gd name="connsiteX3" fmla="*/ 0 w 1441704"/>
                <a:gd name="connsiteY3" fmla="*/ 107442 h 143256"/>
                <a:gd name="connsiteX4" fmla="*/ 1081278 w 1441704"/>
                <a:gd name="connsiteY4" fmla="*/ 107442 h 143256"/>
                <a:gd name="connsiteX5" fmla="*/ 1081278 w 1441704"/>
                <a:gd name="connsiteY5" fmla="*/ 143255 h 143256"/>
                <a:gd name="connsiteX6" fmla="*/ 1441704 w 1441704"/>
                <a:gd name="connsiteY6" fmla="*/ 71628 h 143256"/>
                <a:gd name="connsiteX7" fmla="*/ 1081278 w 1441704"/>
                <a:gd name="connsiteY7" fmla="*/ 0 h 1432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1704" h="143256">
                  <a:moveTo>
                    <a:pt x="1081278" y="0"/>
                  </a:moveTo>
                  <a:lnTo>
                    <a:pt x="1081278" y="35814"/>
                  </a:lnTo>
                  <a:lnTo>
                    <a:pt x="0" y="35814"/>
                  </a:lnTo>
                  <a:lnTo>
                    <a:pt x="0" y="107442"/>
                  </a:lnTo>
                  <a:lnTo>
                    <a:pt x="1081278" y="107442"/>
                  </a:lnTo>
                  <a:lnTo>
                    <a:pt x="1081278" y="143255"/>
                  </a:lnTo>
                  <a:lnTo>
                    <a:pt x="1441704" y="71628"/>
                  </a:lnTo>
                  <a:lnTo>
                    <a:pt x="1081278"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itchFamily="18" charset="0"/>
                <a:cs typeface="Times New Roman" pitchFamily="18" charset="0"/>
              </a:endParaRPr>
            </a:p>
          </p:txBody>
        </p:sp>
        <p:sp>
          <p:nvSpPr>
            <p:cNvPr id="19" name="Freeform 3"/>
            <p:cNvSpPr/>
            <p:nvPr/>
          </p:nvSpPr>
          <p:spPr>
            <a:xfrm>
              <a:off x="5626418" y="5284103"/>
              <a:ext cx="1454243" cy="155558"/>
            </a:xfrm>
            <a:custGeom>
              <a:avLst/>
              <a:gdLst>
                <a:gd name="connsiteX0" fmla="*/ 1087628 w 1454404"/>
                <a:gd name="connsiteY0" fmla="*/ 6350 h 155956"/>
                <a:gd name="connsiteX1" fmla="*/ 1087628 w 1454404"/>
                <a:gd name="connsiteY1" fmla="*/ 42164 h 155956"/>
                <a:gd name="connsiteX2" fmla="*/ 6350 w 1454404"/>
                <a:gd name="connsiteY2" fmla="*/ 42164 h 155956"/>
                <a:gd name="connsiteX3" fmla="*/ 6350 w 1454404"/>
                <a:gd name="connsiteY3" fmla="*/ 113792 h 155956"/>
                <a:gd name="connsiteX4" fmla="*/ 1087628 w 1454404"/>
                <a:gd name="connsiteY4" fmla="*/ 113792 h 155956"/>
                <a:gd name="connsiteX5" fmla="*/ 1087628 w 1454404"/>
                <a:gd name="connsiteY5" fmla="*/ 149605 h 155956"/>
                <a:gd name="connsiteX6" fmla="*/ 1448054 w 1454404"/>
                <a:gd name="connsiteY6" fmla="*/ 77978 h 155956"/>
                <a:gd name="connsiteX7" fmla="*/ 1087628 w 1454404"/>
                <a:gd name="connsiteY7" fmla="*/ 6350 h 1559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54404" h="155956">
                  <a:moveTo>
                    <a:pt x="1087628" y="6350"/>
                  </a:moveTo>
                  <a:lnTo>
                    <a:pt x="1087628" y="42164"/>
                  </a:lnTo>
                  <a:lnTo>
                    <a:pt x="6350" y="42164"/>
                  </a:lnTo>
                  <a:lnTo>
                    <a:pt x="6350" y="113792"/>
                  </a:lnTo>
                  <a:lnTo>
                    <a:pt x="1087628" y="113792"/>
                  </a:lnTo>
                  <a:lnTo>
                    <a:pt x="1087628" y="149605"/>
                  </a:lnTo>
                  <a:lnTo>
                    <a:pt x="1448054" y="77978"/>
                  </a:lnTo>
                  <a:lnTo>
                    <a:pt x="1087628" y="6350"/>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itchFamily="18" charset="0"/>
                <a:cs typeface="Times New Roman" pitchFamily="18" charset="0"/>
              </a:endParaRPr>
            </a:p>
          </p:txBody>
        </p:sp>
        <p:sp>
          <p:nvSpPr>
            <p:cNvPr id="20" name="Freeform 3"/>
            <p:cNvSpPr/>
            <p:nvPr/>
          </p:nvSpPr>
          <p:spPr>
            <a:xfrm>
              <a:off x="7147340" y="4484091"/>
              <a:ext cx="307995" cy="1011127"/>
            </a:xfrm>
            <a:custGeom>
              <a:avLst/>
              <a:gdLst>
                <a:gd name="connsiteX0" fmla="*/ 299034 w 306971"/>
                <a:gd name="connsiteY0" fmla="*/ 7937 h 572896"/>
                <a:gd name="connsiteX1" fmla="*/ 153479 w 306971"/>
                <a:gd name="connsiteY1" fmla="*/ 54419 h 572896"/>
                <a:gd name="connsiteX2" fmla="*/ 153479 w 306971"/>
                <a:gd name="connsiteY2" fmla="*/ 240347 h 572896"/>
                <a:gd name="connsiteX3" fmla="*/ 7937 w 306971"/>
                <a:gd name="connsiteY3" fmla="*/ 286829 h 572896"/>
                <a:gd name="connsiteX4" fmla="*/ 153479 w 306971"/>
                <a:gd name="connsiteY4" fmla="*/ 333311 h 572896"/>
                <a:gd name="connsiteX5" fmla="*/ 153479 w 306971"/>
                <a:gd name="connsiteY5" fmla="*/ 518477 h 572896"/>
                <a:gd name="connsiteX6" fmla="*/ 299034 w 306971"/>
                <a:gd name="connsiteY6" fmla="*/ 564959 h 5728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6971" h="572896">
                  <a:moveTo>
                    <a:pt x="299034" y="7937"/>
                  </a:moveTo>
                  <a:cubicBezTo>
                    <a:pt x="218262" y="7937"/>
                    <a:pt x="153479" y="28511"/>
                    <a:pt x="153479" y="54419"/>
                  </a:cubicBezTo>
                  <a:lnTo>
                    <a:pt x="153479" y="240347"/>
                  </a:lnTo>
                  <a:cubicBezTo>
                    <a:pt x="153479" y="265493"/>
                    <a:pt x="88722" y="286829"/>
                    <a:pt x="7937" y="286829"/>
                  </a:cubicBezTo>
                  <a:cubicBezTo>
                    <a:pt x="88722" y="286829"/>
                    <a:pt x="153479" y="307403"/>
                    <a:pt x="153479" y="333311"/>
                  </a:cubicBezTo>
                  <a:lnTo>
                    <a:pt x="153479" y="518477"/>
                  </a:lnTo>
                  <a:cubicBezTo>
                    <a:pt x="153479" y="544385"/>
                    <a:pt x="218262" y="564959"/>
                    <a:pt x="299034" y="564959"/>
                  </a:cubicBezTo>
                </a:path>
              </a:pathLst>
            </a:custGeom>
            <a:ln w="28575">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latin typeface="Times New Roman" pitchFamily="18" charset="0"/>
                <a:cs typeface="Times New Roman" pitchFamily="18" charset="0"/>
              </a:endParaRPr>
            </a:p>
          </p:txBody>
        </p:sp>
        <p:sp>
          <p:nvSpPr>
            <p:cNvPr id="4112" name="TextBox 1"/>
            <p:cNvSpPr txBox="1">
              <a:spLocks noChangeArrowheads="1"/>
            </p:cNvSpPr>
            <p:nvPr/>
          </p:nvSpPr>
          <p:spPr bwMode="auto">
            <a:xfrm>
              <a:off x="2297118" y="3594100"/>
              <a:ext cx="1231184" cy="341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15875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15875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15875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15875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15875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15875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15875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15875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15875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a:latin typeface="Times New Roman" panose="02020603050405020304" pitchFamily="18" charset="0"/>
                  <a:cs typeface="Times New Roman" panose="02020603050405020304" pitchFamily="18" charset="0"/>
                </a:rPr>
                <a:t>反应机理</a:t>
              </a:r>
              <a:endParaRPr lang="en-US" altLang="zh-CN">
                <a:latin typeface="Times New Roman" panose="02020603050405020304" pitchFamily="18" charset="0"/>
                <a:cs typeface="Times New Roman" panose="02020603050405020304" pitchFamily="18" charset="0"/>
              </a:endParaRPr>
            </a:p>
          </p:txBody>
        </p:sp>
        <p:sp>
          <p:nvSpPr>
            <p:cNvPr id="4113" name="TextBox 1"/>
            <p:cNvSpPr txBox="1">
              <a:spLocks noChangeArrowheads="1"/>
            </p:cNvSpPr>
            <p:nvPr/>
          </p:nvSpPr>
          <p:spPr bwMode="auto">
            <a:xfrm>
              <a:off x="5640425" y="2320228"/>
              <a:ext cx="1231184" cy="341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381000" algn="l"/>
                  <a:tab pos="15240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381000" algn="l"/>
                  <a:tab pos="15240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381000" algn="l"/>
                  <a:tab pos="15240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381000" algn="l"/>
                  <a:tab pos="15240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381000" algn="l"/>
                  <a:tab pos="15240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381000" algn="l"/>
                  <a:tab pos="15240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381000" algn="l"/>
                  <a:tab pos="15240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381000" algn="l"/>
                  <a:tab pos="15240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381000" algn="l"/>
                  <a:tab pos="15240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a:latin typeface="Times New Roman" panose="02020603050405020304" pitchFamily="18" charset="0"/>
                  <a:cs typeface="Times New Roman" panose="02020603050405020304" pitchFamily="18" charset="0"/>
                </a:rPr>
                <a:t>活性中心</a:t>
              </a:r>
            </a:p>
          </p:txBody>
        </p:sp>
        <p:sp>
          <p:nvSpPr>
            <p:cNvPr id="4114" name="矩形 1024"/>
            <p:cNvSpPr>
              <a:spLocks noChangeArrowheads="1"/>
            </p:cNvSpPr>
            <p:nvPr/>
          </p:nvSpPr>
          <p:spPr bwMode="auto">
            <a:xfrm>
              <a:off x="2249669" y="3882832"/>
              <a:ext cx="1326088" cy="559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4300"/>
                </a:lnSpc>
              </a:pPr>
              <a:r>
                <a:rPr lang="en-US" altLang="zh-CN" b="1">
                  <a:solidFill>
                    <a:srgbClr val="000000"/>
                  </a:solidFill>
                  <a:latin typeface="Times New Roman" panose="02020603050405020304" pitchFamily="18" charset="0"/>
                  <a:cs typeface="Times New Roman" panose="02020603050405020304" pitchFamily="18" charset="0"/>
                </a:rPr>
                <a:t>Mechanism</a:t>
              </a:r>
            </a:p>
          </p:txBody>
        </p:sp>
        <p:sp>
          <p:nvSpPr>
            <p:cNvPr id="4115" name="矩形 1027"/>
            <p:cNvSpPr>
              <a:spLocks noChangeArrowheads="1"/>
            </p:cNvSpPr>
            <p:nvPr/>
          </p:nvSpPr>
          <p:spPr bwMode="auto">
            <a:xfrm>
              <a:off x="5550037" y="4445652"/>
              <a:ext cx="1723659" cy="45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tabLst>
                  <a:tab pos="25400" algn="l"/>
                  <a:tab pos="50800" algn="l"/>
                  <a:tab pos="520700" algn="l"/>
                  <a:tab pos="15748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5400" algn="l"/>
                  <a:tab pos="50800" algn="l"/>
                  <a:tab pos="520700" algn="l"/>
                  <a:tab pos="15748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5400" algn="l"/>
                  <a:tab pos="50800" algn="l"/>
                  <a:tab pos="520700" algn="l"/>
                  <a:tab pos="15748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5400" algn="l"/>
                  <a:tab pos="50800" algn="l"/>
                  <a:tab pos="520700" algn="l"/>
                  <a:tab pos="15748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5400" algn="l"/>
                  <a:tab pos="50800" algn="l"/>
                  <a:tab pos="520700" algn="l"/>
                  <a:tab pos="15748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5400" algn="l"/>
                  <a:tab pos="50800" algn="l"/>
                  <a:tab pos="520700" algn="l"/>
                  <a:tab pos="15748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5400" algn="l"/>
                  <a:tab pos="50800" algn="l"/>
                  <a:tab pos="520700" algn="l"/>
                  <a:tab pos="15748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5400" algn="l"/>
                  <a:tab pos="50800" algn="l"/>
                  <a:tab pos="520700" algn="l"/>
                  <a:tab pos="15748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5400" algn="l"/>
                  <a:tab pos="50800" algn="l"/>
                  <a:tab pos="520700" algn="l"/>
                  <a:tab pos="15748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3100"/>
                </a:lnSpc>
              </a:pPr>
              <a:r>
                <a:rPr lang="en-US" altLang="zh-CN" sz="2400">
                  <a:solidFill>
                    <a:srgbClr val="000000"/>
                  </a:solidFill>
                  <a:latin typeface="Times New Roman" panose="02020603050405020304" pitchFamily="18" charset="0"/>
                  <a:cs typeface="Times New Roman" panose="02020603050405020304" pitchFamily="18" charset="0"/>
                </a:rPr>
                <a:t>有无小分子</a:t>
              </a:r>
            </a:p>
          </p:txBody>
        </p:sp>
        <p:sp>
          <p:nvSpPr>
            <p:cNvPr id="4116" name="TextBox 1030"/>
            <p:cNvSpPr txBox="1">
              <a:spLocks noChangeArrowheads="1"/>
            </p:cNvSpPr>
            <p:nvPr/>
          </p:nvSpPr>
          <p:spPr bwMode="auto">
            <a:xfrm>
              <a:off x="622300" y="3594100"/>
              <a:ext cx="1685184" cy="8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latin typeface="Times New Roman" panose="02020603050405020304" pitchFamily="18" charset="0"/>
                  <a:cs typeface="Times New Roman" panose="02020603050405020304" pitchFamily="18" charset="0"/>
                </a:rPr>
                <a:t>聚合反应</a:t>
              </a:r>
              <a:endParaRPr lang="en-US" altLang="zh-CN" sz="2800" b="1">
                <a:latin typeface="Times New Roman" panose="02020603050405020304" pitchFamily="18" charset="0"/>
                <a:cs typeface="Times New Roman" panose="02020603050405020304" pitchFamily="18" charset="0"/>
              </a:endParaRPr>
            </a:p>
            <a:p>
              <a:pPr eaLnBrk="1" hangingPunct="1"/>
              <a:r>
                <a:rPr lang="en-US" altLang="zh-CN" b="1">
                  <a:latin typeface="Times New Roman" panose="02020603050405020304" pitchFamily="18" charset="0"/>
                  <a:cs typeface="Times New Roman" panose="02020603050405020304" pitchFamily="18" charset="0"/>
                </a:rPr>
                <a:t>Polymerization</a:t>
              </a:r>
              <a:endParaRPr lang="zh-CN" altLang="en-US" b="1">
                <a:latin typeface="Times New Roman" panose="02020603050405020304" pitchFamily="18" charset="0"/>
                <a:cs typeface="Times New Roman" panose="02020603050405020304" pitchFamily="18" charset="0"/>
              </a:endParaRPr>
            </a:p>
          </p:txBody>
        </p:sp>
        <p:cxnSp>
          <p:nvCxnSpPr>
            <p:cNvPr id="1033" name="直接箭头连接符 1032"/>
            <p:cNvCxnSpPr>
              <a:stCxn id="4116" idx="3"/>
            </p:cNvCxnSpPr>
            <p:nvPr/>
          </p:nvCxnSpPr>
          <p:spPr>
            <a:xfrm flipV="1">
              <a:off x="2307484" y="3993608"/>
              <a:ext cx="1382062" cy="558"/>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sp>
          <p:nvSpPr>
            <p:cNvPr id="4118" name="TextBox 1037"/>
            <p:cNvSpPr txBox="1">
              <a:spLocks noChangeArrowheads="1"/>
            </p:cNvSpPr>
            <p:nvPr/>
          </p:nvSpPr>
          <p:spPr bwMode="auto">
            <a:xfrm>
              <a:off x="3925516" y="2268297"/>
              <a:ext cx="1685185" cy="107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a:solidFill>
                    <a:srgbClr val="FF0000"/>
                  </a:solidFill>
                  <a:latin typeface="Times New Roman" panose="02020603050405020304" pitchFamily="18" charset="0"/>
                  <a:cs typeface="Times New Roman" panose="02020603050405020304" pitchFamily="18" charset="0"/>
                </a:rPr>
                <a:t>连锁聚合</a:t>
              </a:r>
              <a:endParaRPr lang="en-US" altLang="zh-CN" sz="2800">
                <a:solidFill>
                  <a:srgbClr val="FF0000"/>
                </a:solidFill>
                <a:latin typeface="Times New Roman" panose="02020603050405020304" pitchFamily="18" charset="0"/>
                <a:cs typeface="Times New Roman" panose="02020603050405020304" pitchFamily="18" charset="0"/>
              </a:endParaRPr>
            </a:p>
            <a:p>
              <a:pPr algn="ctr" eaLnBrk="1" hangingPunct="1"/>
              <a:r>
                <a:rPr lang="en-US" altLang="zh-CN" b="1">
                  <a:solidFill>
                    <a:srgbClr val="FF0000"/>
                  </a:solidFill>
                  <a:latin typeface="Times New Roman" panose="02020603050405020304" pitchFamily="18" charset="0"/>
                  <a:cs typeface="Times New Roman" panose="02020603050405020304" pitchFamily="18" charset="0"/>
                </a:rPr>
                <a:t>Chain</a:t>
              </a:r>
            </a:p>
            <a:p>
              <a:pPr algn="ctr" eaLnBrk="1" hangingPunct="1"/>
              <a:r>
                <a:rPr lang="en-US" altLang="zh-CN" b="1">
                  <a:solidFill>
                    <a:srgbClr val="FF0000"/>
                  </a:solidFill>
                  <a:latin typeface="Times New Roman" panose="02020603050405020304" pitchFamily="18" charset="0"/>
                  <a:cs typeface="Times New Roman" panose="02020603050405020304" pitchFamily="18" charset="0"/>
                </a:rPr>
                <a:t>Polymerization</a:t>
              </a:r>
              <a:endParaRPr lang="zh-CN" altLang="en-US" b="1">
                <a:solidFill>
                  <a:srgbClr val="FF0000"/>
                </a:solidFill>
                <a:latin typeface="Times New Roman" panose="02020603050405020304" pitchFamily="18" charset="0"/>
                <a:cs typeface="Times New Roman" panose="02020603050405020304" pitchFamily="18" charset="0"/>
              </a:endParaRPr>
            </a:p>
          </p:txBody>
        </p:sp>
        <p:sp>
          <p:nvSpPr>
            <p:cNvPr id="4119" name="TextBox 78"/>
            <p:cNvSpPr txBox="1">
              <a:spLocks noChangeArrowheads="1"/>
            </p:cNvSpPr>
            <p:nvPr/>
          </p:nvSpPr>
          <p:spPr bwMode="auto">
            <a:xfrm>
              <a:off x="3975698" y="4520861"/>
              <a:ext cx="1685185" cy="107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a:latin typeface="Times New Roman" panose="02020603050405020304" pitchFamily="18" charset="0"/>
                  <a:cs typeface="Times New Roman" panose="02020603050405020304" pitchFamily="18" charset="0"/>
                </a:rPr>
                <a:t>逐步聚合</a:t>
              </a:r>
              <a:endParaRPr lang="en-US" altLang="zh-CN" sz="2800">
                <a:latin typeface="Times New Roman" panose="02020603050405020304" pitchFamily="18" charset="0"/>
                <a:cs typeface="Times New Roman" panose="02020603050405020304" pitchFamily="18" charset="0"/>
              </a:endParaRPr>
            </a:p>
            <a:p>
              <a:pPr algn="ctr" eaLnBrk="1" hangingPunct="1"/>
              <a:r>
                <a:rPr lang="en-US" altLang="zh-CN" b="1">
                  <a:latin typeface="Times New Roman" panose="02020603050405020304" pitchFamily="18" charset="0"/>
                  <a:cs typeface="Times New Roman" panose="02020603050405020304" pitchFamily="18" charset="0"/>
                </a:rPr>
                <a:t>Step</a:t>
              </a:r>
            </a:p>
            <a:p>
              <a:pPr algn="ctr" eaLnBrk="1" hangingPunct="1"/>
              <a:r>
                <a:rPr lang="en-US" altLang="zh-CN" b="1">
                  <a:latin typeface="Times New Roman" panose="02020603050405020304" pitchFamily="18" charset="0"/>
                  <a:cs typeface="Times New Roman" panose="02020603050405020304" pitchFamily="18" charset="0"/>
                </a:rPr>
                <a:t>Polymerization</a:t>
              </a:r>
              <a:endParaRPr lang="zh-CN" altLang="en-US" b="1">
                <a:latin typeface="Times New Roman" panose="02020603050405020304" pitchFamily="18" charset="0"/>
                <a:cs typeface="Times New Roman" panose="02020603050405020304" pitchFamily="18" charset="0"/>
              </a:endParaRPr>
            </a:p>
          </p:txBody>
        </p:sp>
        <p:cxnSp>
          <p:nvCxnSpPr>
            <p:cNvPr id="82" name="直接箭头连接符 81"/>
            <p:cNvCxnSpPr/>
            <p:nvPr/>
          </p:nvCxnSpPr>
          <p:spPr>
            <a:xfrm>
              <a:off x="5535926" y="2768192"/>
              <a:ext cx="1439954" cy="0"/>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3" name="直接箭头连接符 82"/>
            <p:cNvCxnSpPr/>
            <p:nvPr/>
          </p:nvCxnSpPr>
          <p:spPr>
            <a:xfrm>
              <a:off x="5691511" y="4988860"/>
              <a:ext cx="1439954" cy="0"/>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sp>
          <p:nvSpPr>
            <p:cNvPr id="4122" name="TextBox 1040"/>
            <p:cNvSpPr txBox="1">
              <a:spLocks noChangeArrowheads="1"/>
            </p:cNvSpPr>
            <p:nvPr/>
          </p:nvSpPr>
          <p:spPr bwMode="auto">
            <a:xfrm>
              <a:off x="5610647" y="5105899"/>
              <a:ext cx="1704421" cy="3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Times New Roman" panose="02020603050405020304" pitchFamily="18" charset="0"/>
                  <a:cs typeface="Times New Roman" panose="02020603050405020304" pitchFamily="18" charset="0"/>
                </a:rPr>
                <a:t>Small Molecule</a:t>
              </a:r>
              <a:endParaRPr lang="zh-CN" altLang="en-US" b="1">
                <a:latin typeface="Times New Roman" panose="02020603050405020304" pitchFamily="18" charset="0"/>
                <a:cs typeface="Times New Roman" panose="02020603050405020304" pitchFamily="18" charset="0"/>
              </a:endParaRPr>
            </a:p>
          </p:txBody>
        </p:sp>
        <p:sp>
          <p:nvSpPr>
            <p:cNvPr id="4123" name="TextBox 84"/>
            <p:cNvSpPr txBox="1">
              <a:spLocks noChangeArrowheads="1"/>
            </p:cNvSpPr>
            <p:nvPr/>
          </p:nvSpPr>
          <p:spPr bwMode="auto">
            <a:xfrm>
              <a:off x="5515138" y="2802264"/>
              <a:ext cx="1704421" cy="3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Times New Roman" panose="02020603050405020304" pitchFamily="18" charset="0"/>
                  <a:cs typeface="Times New Roman" panose="02020603050405020304" pitchFamily="18" charset="0"/>
                </a:rPr>
                <a:t>Reactive center</a:t>
              </a:r>
              <a:endParaRPr lang="zh-CN" altLang="en-US" b="1">
                <a:latin typeface="Times New Roman" panose="02020603050405020304" pitchFamily="18" charset="0"/>
                <a:cs typeface="Times New Roman" panose="02020603050405020304" pitchFamily="18" charset="0"/>
              </a:endParaRPr>
            </a:p>
          </p:txBody>
        </p:sp>
        <p:sp>
          <p:nvSpPr>
            <p:cNvPr id="86" name="Freeform 3"/>
            <p:cNvSpPr/>
            <p:nvPr/>
          </p:nvSpPr>
          <p:spPr>
            <a:xfrm>
              <a:off x="7037796" y="2250724"/>
              <a:ext cx="306406" cy="1011126"/>
            </a:xfrm>
            <a:custGeom>
              <a:avLst/>
              <a:gdLst>
                <a:gd name="connsiteX0" fmla="*/ 299034 w 306971"/>
                <a:gd name="connsiteY0" fmla="*/ 7937 h 572896"/>
                <a:gd name="connsiteX1" fmla="*/ 153479 w 306971"/>
                <a:gd name="connsiteY1" fmla="*/ 54419 h 572896"/>
                <a:gd name="connsiteX2" fmla="*/ 153479 w 306971"/>
                <a:gd name="connsiteY2" fmla="*/ 240347 h 572896"/>
                <a:gd name="connsiteX3" fmla="*/ 7937 w 306971"/>
                <a:gd name="connsiteY3" fmla="*/ 286829 h 572896"/>
                <a:gd name="connsiteX4" fmla="*/ 153479 w 306971"/>
                <a:gd name="connsiteY4" fmla="*/ 333311 h 572896"/>
                <a:gd name="connsiteX5" fmla="*/ 153479 w 306971"/>
                <a:gd name="connsiteY5" fmla="*/ 518477 h 572896"/>
                <a:gd name="connsiteX6" fmla="*/ 299034 w 306971"/>
                <a:gd name="connsiteY6" fmla="*/ 564959 h 5728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6971" h="572896">
                  <a:moveTo>
                    <a:pt x="299034" y="7937"/>
                  </a:moveTo>
                  <a:cubicBezTo>
                    <a:pt x="218262" y="7937"/>
                    <a:pt x="153479" y="28511"/>
                    <a:pt x="153479" y="54419"/>
                  </a:cubicBezTo>
                  <a:lnTo>
                    <a:pt x="153479" y="240347"/>
                  </a:lnTo>
                  <a:cubicBezTo>
                    <a:pt x="153479" y="265493"/>
                    <a:pt x="88722" y="286829"/>
                    <a:pt x="7937" y="286829"/>
                  </a:cubicBezTo>
                  <a:cubicBezTo>
                    <a:pt x="88722" y="286829"/>
                    <a:pt x="153479" y="307403"/>
                    <a:pt x="153479" y="333311"/>
                  </a:cubicBezTo>
                  <a:lnTo>
                    <a:pt x="153479" y="518477"/>
                  </a:lnTo>
                  <a:cubicBezTo>
                    <a:pt x="153479" y="544385"/>
                    <a:pt x="218262" y="564959"/>
                    <a:pt x="299034" y="564959"/>
                  </a:cubicBezTo>
                </a:path>
              </a:pathLst>
            </a:custGeom>
            <a:ln w="28575">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latin typeface="Times New Roman" pitchFamily="18" charset="0"/>
                <a:cs typeface="Times New Roman" pitchFamily="18" charset="0"/>
              </a:endParaRPr>
            </a:p>
          </p:txBody>
        </p:sp>
        <p:sp>
          <p:nvSpPr>
            <p:cNvPr id="4125" name="TextBox 86"/>
            <p:cNvSpPr txBox="1">
              <a:spLocks noChangeArrowheads="1"/>
            </p:cNvSpPr>
            <p:nvPr/>
          </p:nvSpPr>
          <p:spPr bwMode="auto">
            <a:xfrm>
              <a:off x="7318649" y="1738017"/>
              <a:ext cx="1685185" cy="923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a:solidFill>
                    <a:srgbClr val="FF0000"/>
                  </a:solidFill>
                  <a:latin typeface="Times New Roman" panose="02020603050405020304" pitchFamily="18" charset="0"/>
                  <a:cs typeface="Times New Roman" panose="02020603050405020304" pitchFamily="18" charset="0"/>
                </a:rPr>
                <a:t>自由基聚合</a:t>
              </a:r>
              <a:endParaRPr lang="en-US" altLang="zh-CN">
                <a:solidFill>
                  <a:srgbClr val="FF0000"/>
                </a:solidFill>
                <a:latin typeface="Times New Roman" panose="02020603050405020304" pitchFamily="18" charset="0"/>
                <a:cs typeface="Times New Roman" panose="02020603050405020304" pitchFamily="18" charset="0"/>
              </a:endParaRPr>
            </a:p>
            <a:p>
              <a:pPr algn="ctr" eaLnBrk="1" hangingPunct="1"/>
              <a:r>
                <a:rPr lang="en-US" altLang="zh-CN" b="1">
                  <a:solidFill>
                    <a:srgbClr val="FF0000"/>
                  </a:solidFill>
                  <a:latin typeface="Times New Roman" panose="02020603050405020304" pitchFamily="18" charset="0"/>
                  <a:cs typeface="Times New Roman" panose="02020603050405020304" pitchFamily="18" charset="0"/>
                </a:rPr>
                <a:t>Free Radical</a:t>
              </a:r>
            </a:p>
            <a:p>
              <a:pPr algn="ctr" eaLnBrk="1" hangingPunct="1"/>
              <a:r>
                <a:rPr lang="en-US" altLang="zh-CN" b="1">
                  <a:solidFill>
                    <a:srgbClr val="FF0000"/>
                  </a:solidFill>
                  <a:latin typeface="Times New Roman" panose="02020603050405020304" pitchFamily="18" charset="0"/>
                  <a:cs typeface="Times New Roman" panose="02020603050405020304" pitchFamily="18" charset="0"/>
                </a:rPr>
                <a:t>Polymerization</a:t>
              </a:r>
              <a:endParaRPr lang="zh-CN" altLang="en-US" b="1">
                <a:solidFill>
                  <a:srgbClr val="FF0000"/>
                </a:solidFill>
                <a:latin typeface="Times New Roman" panose="02020603050405020304" pitchFamily="18" charset="0"/>
                <a:cs typeface="Times New Roman" panose="02020603050405020304" pitchFamily="18" charset="0"/>
              </a:endParaRPr>
            </a:p>
          </p:txBody>
        </p:sp>
        <p:sp>
          <p:nvSpPr>
            <p:cNvPr id="4126" name="TextBox 87"/>
            <p:cNvSpPr txBox="1">
              <a:spLocks noChangeArrowheads="1"/>
            </p:cNvSpPr>
            <p:nvPr/>
          </p:nvSpPr>
          <p:spPr bwMode="auto">
            <a:xfrm>
              <a:off x="7440498" y="2851031"/>
              <a:ext cx="1685185" cy="923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a:latin typeface="Times New Roman" panose="02020603050405020304" pitchFamily="18" charset="0"/>
                  <a:cs typeface="Times New Roman" panose="02020603050405020304" pitchFamily="18" charset="0"/>
                </a:rPr>
                <a:t>离子聚合</a:t>
              </a:r>
              <a:endParaRPr lang="en-US" altLang="zh-CN">
                <a:latin typeface="Times New Roman" panose="02020603050405020304" pitchFamily="18" charset="0"/>
                <a:cs typeface="Times New Roman" panose="02020603050405020304" pitchFamily="18" charset="0"/>
              </a:endParaRPr>
            </a:p>
            <a:p>
              <a:pPr algn="ctr" eaLnBrk="1" hangingPunct="1"/>
              <a:r>
                <a:rPr lang="en-US" altLang="zh-CN" b="1">
                  <a:latin typeface="Times New Roman" panose="02020603050405020304" pitchFamily="18" charset="0"/>
                  <a:cs typeface="Times New Roman" panose="02020603050405020304" pitchFamily="18" charset="0"/>
                </a:rPr>
                <a:t>Ionic</a:t>
              </a:r>
            </a:p>
            <a:p>
              <a:pPr algn="ctr" eaLnBrk="1" hangingPunct="1"/>
              <a:r>
                <a:rPr lang="en-US" altLang="zh-CN" b="1">
                  <a:latin typeface="Times New Roman" panose="02020603050405020304" pitchFamily="18" charset="0"/>
                  <a:cs typeface="Times New Roman" panose="02020603050405020304" pitchFamily="18" charset="0"/>
                </a:rPr>
                <a:t>Polymerization</a:t>
              </a:r>
              <a:endParaRPr lang="zh-CN" altLang="en-US" b="1">
                <a:latin typeface="Times New Roman" panose="02020603050405020304" pitchFamily="18" charset="0"/>
                <a:cs typeface="Times New Roman" panose="02020603050405020304" pitchFamily="18" charset="0"/>
              </a:endParaRPr>
            </a:p>
          </p:txBody>
        </p:sp>
        <p:sp>
          <p:nvSpPr>
            <p:cNvPr id="4127" name="TextBox 88"/>
            <p:cNvSpPr txBox="1">
              <a:spLocks noChangeArrowheads="1"/>
            </p:cNvSpPr>
            <p:nvPr/>
          </p:nvSpPr>
          <p:spPr bwMode="auto">
            <a:xfrm>
              <a:off x="7471048" y="3983987"/>
              <a:ext cx="1685185" cy="923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a:latin typeface="Times New Roman" panose="02020603050405020304" pitchFamily="18" charset="0"/>
                  <a:cs typeface="Times New Roman" panose="02020603050405020304" pitchFamily="18" charset="0"/>
                </a:rPr>
                <a:t>缩聚反应</a:t>
              </a:r>
              <a:endParaRPr lang="en-US" altLang="zh-CN">
                <a:latin typeface="Times New Roman" panose="02020603050405020304" pitchFamily="18" charset="0"/>
                <a:cs typeface="Times New Roman" panose="02020603050405020304" pitchFamily="18" charset="0"/>
              </a:endParaRPr>
            </a:p>
            <a:p>
              <a:pPr algn="ctr" eaLnBrk="1" hangingPunct="1"/>
              <a:r>
                <a:rPr lang="en-US" altLang="zh-CN" b="1">
                  <a:latin typeface="Times New Roman" panose="02020603050405020304" pitchFamily="18" charset="0"/>
                  <a:cs typeface="Times New Roman" panose="02020603050405020304" pitchFamily="18" charset="0"/>
                </a:rPr>
                <a:t>Condensation</a:t>
              </a:r>
            </a:p>
            <a:p>
              <a:pPr algn="ctr" eaLnBrk="1" hangingPunct="1"/>
              <a:r>
                <a:rPr lang="en-US" altLang="zh-CN" b="1">
                  <a:latin typeface="Times New Roman" panose="02020603050405020304" pitchFamily="18" charset="0"/>
                  <a:cs typeface="Times New Roman" panose="02020603050405020304" pitchFamily="18" charset="0"/>
                </a:rPr>
                <a:t>Polymerization</a:t>
              </a:r>
              <a:endParaRPr lang="zh-CN" altLang="en-US" b="1">
                <a:latin typeface="Times New Roman" panose="02020603050405020304" pitchFamily="18" charset="0"/>
                <a:cs typeface="Times New Roman" panose="02020603050405020304" pitchFamily="18" charset="0"/>
              </a:endParaRPr>
            </a:p>
          </p:txBody>
        </p:sp>
        <p:sp>
          <p:nvSpPr>
            <p:cNvPr id="4128" name="TextBox 89"/>
            <p:cNvSpPr txBox="1">
              <a:spLocks noChangeArrowheads="1"/>
            </p:cNvSpPr>
            <p:nvPr/>
          </p:nvSpPr>
          <p:spPr bwMode="auto">
            <a:xfrm>
              <a:off x="7580069" y="4989354"/>
              <a:ext cx="1685185" cy="923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a:latin typeface="Times New Roman" panose="02020603050405020304" pitchFamily="18" charset="0"/>
                  <a:cs typeface="Times New Roman" panose="02020603050405020304" pitchFamily="18" charset="0"/>
                </a:rPr>
                <a:t>逐步加聚</a:t>
              </a:r>
              <a:endParaRPr lang="en-US" altLang="zh-CN">
                <a:latin typeface="Times New Roman" panose="02020603050405020304" pitchFamily="18" charset="0"/>
                <a:cs typeface="Times New Roman" panose="02020603050405020304" pitchFamily="18" charset="0"/>
              </a:endParaRPr>
            </a:p>
            <a:p>
              <a:pPr algn="ctr" eaLnBrk="1" hangingPunct="1"/>
              <a:r>
                <a:rPr lang="en-US" altLang="zh-CN" b="1">
                  <a:latin typeface="Times New Roman" panose="02020603050405020304" pitchFamily="18" charset="0"/>
                  <a:cs typeface="Times New Roman" panose="02020603050405020304" pitchFamily="18" charset="0"/>
                </a:rPr>
                <a:t>Step Addtion</a:t>
              </a:r>
            </a:p>
            <a:p>
              <a:pPr algn="ctr" eaLnBrk="1" hangingPunct="1"/>
              <a:r>
                <a:rPr lang="en-US" altLang="zh-CN" b="1">
                  <a:latin typeface="Times New Roman" panose="02020603050405020304" pitchFamily="18" charset="0"/>
                  <a:cs typeface="Times New Roman" panose="02020603050405020304" pitchFamily="18" charset="0"/>
                </a:rPr>
                <a:t>Polymerization</a:t>
              </a:r>
              <a:endParaRPr lang="zh-CN" altLang="en-US" b="1">
                <a:latin typeface="Times New Roman" panose="02020603050405020304" pitchFamily="18" charset="0"/>
                <a:cs typeface="Times New Roman" panose="02020603050405020304" pitchFamily="18" charset="0"/>
              </a:endParaRPr>
            </a:p>
          </p:txBody>
        </p:sp>
      </p:grpSp>
      <p:sp>
        <p:nvSpPr>
          <p:cNvPr id="4101" name="矩形 1041"/>
          <p:cNvSpPr>
            <a:spLocks noChangeArrowheads="1"/>
          </p:cNvSpPr>
          <p:nvPr/>
        </p:nvSpPr>
        <p:spPr bwMode="auto">
          <a:xfrm>
            <a:off x="319459" y="5708125"/>
            <a:ext cx="1280085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b="1" dirty="0">
                <a:solidFill>
                  <a:srgbClr val="FF0000"/>
                </a:solidFill>
                <a:latin typeface="Times New Roman" panose="02020603050405020304" pitchFamily="18" charset="0"/>
                <a:cs typeface="Times New Roman" panose="02020603050405020304" pitchFamily="18" charset="0"/>
              </a:rPr>
              <a:t>Free radical polymerization</a:t>
            </a:r>
            <a:r>
              <a:rPr lang="en-US" altLang="zh-CN" dirty="0">
                <a:latin typeface="Times New Roman" panose="02020603050405020304" pitchFamily="18" charset="0"/>
                <a:cs typeface="Times New Roman" panose="02020603050405020304" pitchFamily="18" charset="0"/>
              </a:rPr>
              <a:t> is a </a:t>
            </a:r>
            <a:r>
              <a:rPr lang="en-US" altLang="zh-CN" b="1" dirty="0">
                <a:solidFill>
                  <a:srgbClr val="FF0000"/>
                </a:solidFill>
                <a:latin typeface="Times New Roman" panose="02020603050405020304" pitchFamily="18" charset="0"/>
                <a:cs typeface="Times New Roman" panose="02020603050405020304" pitchFamily="18" charset="0"/>
              </a:rPr>
              <a:t>key</a:t>
            </a:r>
            <a:r>
              <a:rPr lang="en-US" altLang="zh-CN" dirty="0">
                <a:latin typeface="Times New Roman" panose="02020603050405020304" pitchFamily="18" charset="0"/>
                <a:cs typeface="Times New Roman" panose="02020603050405020304" pitchFamily="18" charset="0"/>
              </a:rPr>
              <a:t> synthesis route for obtaining a wide variety of different polymers. The relatively non-specific nature of free radical chemical interactions makes this one of the most versatile forms of polymerization available and allows facile reactions of polymeric free radical chain ends and other chemicals or substrates. In 2001, </a:t>
            </a:r>
            <a:r>
              <a:rPr lang="en-US" altLang="zh-CN" b="1" dirty="0">
                <a:solidFill>
                  <a:srgbClr val="FF0000"/>
                </a:solidFill>
                <a:latin typeface="Times New Roman" panose="02020603050405020304" pitchFamily="18" charset="0"/>
                <a:cs typeface="Times New Roman" panose="02020603050405020304" pitchFamily="18" charset="0"/>
              </a:rPr>
              <a:t>40 billion of the 110 billion pounds</a:t>
            </a:r>
            <a:r>
              <a:rPr lang="en-US" altLang="zh-CN" dirty="0">
                <a:latin typeface="Times New Roman" panose="02020603050405020304" pitchFamily="18" charset="0"/>
                <a:cs typeface="Times New Roman" panose="02020603050405020304" pitchFamily="18" charset="0"/>
              </a:rPr>
              <a:t> of polymers produced in the United States were produced by free radical polymerization.</a:t>
            </a:r>
            <a:r>
              <a:rPr lang="en-US" altLang="zh-CN" baseline="30000" dirty="0">
                <a:latin typeface="Times New Roman" panose="02020603050405020304" pitchFamily="18" charset="0"/>
                <a:cs typeface="Times New Roman" panose="02020603050405020304" pitchFamily="18" charset="0"/>
                <a:hlinkClick r:id="rId2"/>
              </a:rPr>
              <a:t>[1]</a:t>
            </a:r>
            <a:endParaRPr lang="zh-CN" altLang="en-US" dirty="0">
              <a:latin typeface="Times New Roman" panose="02020603050405020304" pitchFamily="18" charset="0"/>
              <a:cs typeface="Times New Roman" panose="02020603050405020304" pitchFamily="18" charset="0"/>
            </a:endParaRPr>
          </a:p>
        </p:txBody>
      </p:sp>
      <p:sp>
        <p:nvSpPr>
          <p:cNvPr id="4102" name="矩形 1043"/>
          <p:cNvSpPr>
            <a:spLocks noChangeArrowheads="1"/>
          </p:cNvSpPr>
          <p:nvPr/>
        </p:nvSpPr>
        <p:spPr bwMode="auto">
          <a:xfrm>
            <a:off x="3344862" y="7042150"/>
            <a:ext cx="9329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i="1">
                <a:latin typeface="Times New Roman" panose="02020603050405020304" pitchFamily="18" charset="0"/>
                <a:cs typeface="Times New Roman" panose="02020603050405020304" pitchFamily="18" charset="0"/>
              </a:rPr>
              <a:t>Principles of Polymerization</a:t>
            </a:r>
            <a:r>
              <a:rPr lang="en-US" altLang="zh-CN" b="1">
                <a:latin typeface="Times New Roman" panose="02020603050405020304" pitchFamily="18" charset="0"/>
                <a:cs typeface="Times New Roman" panose="02020603050405020304" pitchFamily="18" charset="0"/>
              </a:rPr>
              <a:t> (4th ed.). </a:t>
            </a:r>
            <a:r>
              <a:rPr lang="en-US" altLang="zh-CN">
                <a:latin typeface="Times New Roman" panose="02020603050405020304" pitchFamily="18" charset="0"/>
                <a:cs typeface="Times New Roman" panose="02020603050405020304" pitchFamily="18" charset="0"/>
              </a:rPr>
              <a:t>New York: Wiley-Interscience. </a:t>
            </a:r>
            <a:endParaRPr lang="zh-CN" altLang="en-US">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randombar(horizontal)">
                                      <p:cBhvr>
                                        <p:cTn id="7" dur="500"/>
                                        <p:tgtEl>
                                          <p:spTgt spid="410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102"/>
                                        </p:tgtEl>
                                        <p:attrNameLst>
                                          <p:attrName>style.visibility</p:attrName>
                                        </p:attrNameLst>
                                      </p:cBhvr>
                                      <p:to>
                                        <p:strVal val="visible"/>
                                      </p:to>
                                    </p:set>
                                    <p:animEffect transition="in" filter="randombar(horizontal)">
                                      <p:cBhvr>
                                        <p:cTn id="12"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p:bldP spid="410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extBox 1"/>
          <p:cNvSpPr txBox="1">
            <a:spLocks noChangeArrowheads="1"/>
          </p:cNvSpPr>
          <p:nvPr/>
        </p:nvSpPr>
        <p:spPr bwMode="auto">
          <a:xfrm>
            <a:off x="1158874" y="2031245"/>
            <a:ext cx="11122026" cy="89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7112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7112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7112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7112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7112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7112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7112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7112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711200" algn="l"/>
              </a:tabLs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2400" dirty="0" err="1">
                <a:latin typeface="Times New Roman" panose="02020603050405020304" pitchFamily="18" charset="0"/>
                <a:ea typeface="Adobe 楷体 Std R" panose="02020400000000000000" pitchFamily="18" charset="-122"/>
                <a:cs typeface="Times New Roman" panose="02020603050405020304" pitchFamily="18" charset="0"/>
              </a:rPr>
              <a:t>由单体中取代基的体积、位置、数量等引起的，在</a:t>
            </a:r>
            <a:r>
              <a:rPr lang="en-US" altLang="zh-CN" sz="2400" b="1" dirty="0" err="1">
                <a:solidFill>
                  <a:srgbClr val="FF0000"/>
                </a:solidFill>
                <a:latin typeface="Times New Roman" panose="02020603050405020304" pitchFamily="18" charset="0"/>
                <a:ea typeface="Adobe 楷体 Std R" panose="02020400000000000000" pitchFamily="18" charset="-122"/>
                <a:cs typeface="Times New Roman" panose="02020603050405020304" pitchFamily="18" charset="0"/>
              </a:rPr>
              <a:t>动力学上对聚合能力有显著影响，但对聚合机理的选择性却无甚关系</a:t>
            </a:r>
            <a:r>
              <a:rPr lang="en-US" altLang="zh-CN" sz="2400" dirty="0">
                <a:latin typeface="Times New Roman" panose="02020603050405020304" pitchFamily="18" charset="0"/>
                <a:ea typeface="Adobe 楷体 Std R" panose="02020400000000000000" pitchFamily="18" charset="-122"/>
                <a:cs typeface="Times New Roman" panose="02020603050405020304" pitchFamily="18" charset="0"/>
              </a:rPr>
              <a:t>。</a:t>
            </a:r>
          </a:p>
        </p:txBody>
      </p:sp>
      <p:sp>
        <p:nvSpPr>
          <p:cNvPr id="21508" name="TextBox 1"/>
          <p:cNvSpPr txBox="1">
            <a:spLocks noChangeArrowheads="1"/>
          </p:cNvSpPr>
          <p:nvPr/>
        </p:nvSpPr>
        <p:spPr bwMode="auto">
          <a:xfrm>
            <a:off x="822610" y="1434789"/>
            <a:ext cx="5059077" cy="48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400"/>
              </a:lnSpc>
            </a:pPr>
            <a:r>
              <a:rPr lang="en-US" altLang="zh-CN" sz="3100" b="1" dirty="0">
                <a:latin typeface="Times New Roman" panose="02020603050405020304" pitchFamily="18" charset="0"/>
                <a:ea typeface="Adobe 楷体 Std R" panose="02020400000000000000" pitchFamily="18" charset="-122"/>
                <a:cs typeface="Times New Roman" panose="02020603050405020304" pitchFamily="18" charset="0"/>
              </a:rPr>
              <a:t>(2)</a:t>
            </a:r>
            <a:r>
              <a:rPr lang="en-US" altLang="zh-CN" sz="3100" dirty="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3100" dirty="0" err="1">
                <a:latin typeface="Times New Roman" panose="02020603050405020304" pitchFamily="18" charset="0"/>
                <a:ea typeface="Adobe 楷体 Std R" panose="02020400000000000000" pitchFamily="18" charset="-122"/>
                <a:cs typeface="Times New Roman" panose="02020603050405020304" pitchFamily="18" charset="0"/>
              </a:rPr>
              <a:t>位阻效应（</a:t>
            </a:r>
            <a:r>
              <a:rPr lang="en-US" altLang="zh-CN" sz="3100" b="1" dirty="0" err="1">
                <a:latin typeface="Times New Roman" panose="02020603050405020304" pitchFamily="18" charset="0"/>
                <a:ea typeface="Adobe 楷体 Std R" panose="02020400000000000000" pitchFamily="18" charset="-122"/>
                <a:cs typeface="Times New Roman" panose="02020603050405020304" pitchFamily="18" charset="0"/>
              </a:rPr>
              <a:t>Steric</a:t>
            </a:r>
            <a:r>
              <a:rPr lang="en-US" altLang="zh-CN" sz="3100" dirty="0">
                <a:latin typeface="Times New Roman" panose="02020603050405020304" pitchFamily="18" charset="0"/>
                <a:ea typeface="Adobe 楷体 Std R" panose="02020400000000000000" pitchFamily="18" charset="-122"/>
                <a:cs typeface="Times New Roman" panose="02020603050405020304" pitchFamily="18" charset="0"/>
              </a:rPr>
              <a:t> </a:t>
            </a:r>
            <a:r>
              <a:rPr lang="en-US" altLang="zh-CN" sz="3100" b="1" dirty="0">
                <a:latin typeface="Times New Roman" panose="02020603050405020304" pitchFamily="18" charset="0"/>
                <a:ea typeface="Adobe 楷体 Std R" panose="02020400000000000000" pitchFamily="18" charset="-122"/>
                <a:cs typeface="Times New Roman" panose="02020603050405020304" pitchFamily="18" charset="0"/>
              </a:rPr>
              <a:t>Effect</a:t>
            </a:r>
            <a:r>
              <a:rPr lang="en-US" altLang="zh-CN" sz="3100" dirty="0">
                <a:latin typeface="Times New Roman" panose="02020603050405020304" pitchFamily="18" charset="0"/>
                <a:ea typeface="Adobe 楷体 Std R" panose="02020400000000000000" pitchFamily="18" charset="-122"/>
                <a:cs typeface="Times New Roman" panose="02020603050405020304" pitchFamily="18" charset="0"/>
              </a:rPr>
              <a:t>）</a:t>
            </a:r>
          </a:p>
        </p:txBody>
      </p:sp>
      <p:sp>
        <p:nvSpPr>
          <p:cNvPr id="21509" name="TextBox 1"/>
          <p:cNvSpPr txBox="1">
            <a:spLocks noChangeArrowheads="1"/>
          </p:cNvSpPr>
          <p:nvPr/>
        </p:nvSpPr>
        <p:spPr bwMode="auto">
          <a:xfrm>
            <a:off x="1158874" y="2882084"/>
            <a:ext cx="10437813" cy="2586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marL="457200" indent="-4572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buFont typeface="Wingdings" panose="05000000000000000000" pitchFamily="2" charset="2"/>
              <a:buChar char="Ø"/>
            </a:pPr>
            <a:r>
              <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rPr>
              <a:t>Most of the mono-substituted monomers can be easily polymerized;</a:t>
            </a:r>
          </a:p>
          <a:p>
            <a:pPr eaLnBrk="1" hangingPunct="1">
              <a:lnSpc>
                <a:spcPct val="120000"/>
              </a:lnSpc>
              <a:buFont typeface="Wingdings" panose="05000000000000000000" pitchFamily="2" charset="2"/>
              <a:buChar char="Ø"/>
            </a:pPr>
            <a:endPar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endParaRPr>
          </a:p>
          <a:p>
            <a:pPr eaLnBrk="1" hangingPunct="1">
              <a:lnSpc>
                <a:spcPct val="120000"/>
              </a:lnSpc>
              <a:buFont typeface="Wingdings" panose="05000000000000000000" pitchFamily="2" charset="2"/>
              <a:buChar char="Ø"/>
            </a:pPr>
            <a:endPar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endParaRPr>
          </a:p>
          <a:p>
            <a:pPr eaLnBrk="1" hangingPunct="1">
              <a:lnSpc>
                <a:spcPct val="120000"/>
              </a:lnSpc>
              <a:buFont typeface="Wingdings" panose="05000000000000000000" pitchFamily="2" charset="2"/>
              <a:buChar char="Ø"/>
            </a:pPr>
            <a:r>
              <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rPr>
              <a:t>Monomers facilitate to polymerize;</a:t>
            </a:r>
          </a:p>
          <a:p>
            <a:pPr eaLnBrk="1" hangingPunct="1">
              <a:lnSpc>
                <a:spcPct val="120000"/>
              </a:lnSpc>
              <a:buFont typeface="Wingdings" panose="05000000000000000000" pitchFamily="2" charset="2"/>
              <a:buChar char="Ø"/>
            </a:pPr>
            <a:endParaRPr lang="en-US" altLang="zh-CN" sz="2800" dirty="0">
              <a:latin typeface="Times New Roman" panose="02020603050405020304" pitchFamily="18" charset="0"/>
              <a:ea typeface="Adobe 楷体 Std R" panose="02020400000000000000" pitchFamily="18" charset="-122"/>
              <a:cs typeface="Times New Roman" panose="02020603050405020304" pitchFamily="18" charset="0"/>
            </a:endParaRPr>
          </a:p>
        </p:txBody>
      </p:sp>
      <p:graphicFrame>
        <p:nvGraphicFramePr>
          <p:cNvPr id="21510" name="对象 17"/>
          <p:cNvGraphicFramePr>
            <a:graphicFrameLocks noChangeAspect="1"/>
          </p:cNvGraphicFramePr>
          <p:nvPr>
            <p:extLst>
              <p:ext uri="{D42A27DB-BD31-4B8C-83A1-F6EECF244321}">
                <p14:modId xmlns:p14="http://schemas.microsoft.com/office/powerpoint/2010/main" val="2659903161"/>
              </p:ext>
            </p:extLst>
          </p:nvPr>
        </p:nvGraphicFramePr>
        <p:xfrm>
          <a:off x="11139488" y="661333"/>
          <a:ext cx="1444625" cy="798513"/>
        </p:xfrm>
        <a:graphic>
          <a:graphicData uri="http://schemas.openxmlformats.org/presentationml/2006/ole">
            <mc:AlternateContent xmlns:mc="http://schemas.openxmlformats.org/markup-compatibility/2006">
              <mc:Choice xmlns:v="urn:schemas-microsoft-com:vml" Requires="v">
                <p:oleObj spid="_x0000_s11306" name="CS ChemDraw Drawing" r:id="rId3" imgW="814991" imgH="446121" progId="ChemDraw.Document.6.0">
                  <p:embed/>
                </p:oleObj>
              </mc:Choice>
              <mc:Fallback>
                <p:oleObj name="CS ChemDraw Drawing" r:id="rId3" imgW="814991" imgH="446121" progId="ChemDraw.Document.6.0">
                  <p:embed/>
                  <p:pic>
                    <p:nvPicPr>
                      <p:cNvPr id="0" name="对象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9488" y="661333"/>
                        <a:ext cx="1444625" cy="798513"/>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Box 18"/>
          <p:cNvSpPr txBox="1"/>
          <p:nvPr/>
        </p:nvSpPr>
        <p:spPr>
          <a:xfrm>
            <a:off x="2681287" y="480064"/>
            <a:ext cx="7335341" cy="723275"/>
          </a:xfrm>
          <a:prstGeom prst="rect">
            <a:avLst/>
          </a:prstGeom>
          <a:noFill/>
        </p:spPr>
        <p:txBody>
          <a:bodyPr wrap="none" lIns="0" tIns="0" rIns="0">
            <a:spAutoFit/>
          </a:bodyPr>
          <a:lstStyle>
            <a:defPPr>
              <a:defRPr lang="en-US"/>
            </a:defPPr>
            <a:lvl1pPr>
              <a:lnSpc>
                <a:spcPts val="3100"/>
              </a:lnSpc>
              <a:tabLst/>
              <a:defRPr sz="3197" b="1">
                <a:solidFill>
                  <a:srgbClr val="000099"/>
                </a:solidFill>
                <a:latin typeface="Adobe 楷体 Std R" pitchFamily="18" charset="-122"/>
                <a:ea typeface="Adobe 楷体 Std R" pitchFamily="18" charset="-122"/>
                <a:cs typeface="楷体_GB2312" pitchFamily="18" charset="0"/>
              </a:defRPr>
            </a:lvl1pPr>
          </a:lstStyle>
          <a:p>
            <a:pPr fontAlgn="auto">
              <a:lnSpc>
                <a:spcPct val="100000"/>
              </a:lnSpc>
              <a:spcBef>
                <a:spcPts val="0"/>
              </a:spcBef>
              <a:spcAft>
                <a:spcPts val="0"/>
              </a:spcAft>
              <a:defRPr/>
            </a:pPr>
            <a:r>
              <a:rPr lang="en-US" altLang="zh-CN" sz="4400" dirty="0">
                <a:latin typeface="Times New Roman" panose="02020603050405020304" pitchFamily="18" charset="0"/>
                <a:cs typeface="Times New Roman" panose="02020603050405020304" pitchFamily="18" charset="0"/>
              </a:rPr>
              <a:t>乙烯基单体对聚合机理的选择</a:t>
            </a:r>
          </a:p>
        </p:txBody>
      </p:sp>
      <p:graphicFrame>
        <p:nvGraphicFramePr>
          <p:cNvPr id="21512" name="对象 16"/>
          <p:cNvGraphicFramePr>
            <a:graphicFrameLocks noChangeAspect="1"/>
          </p:cNvGraphicFramePr>
          <p:nvPr>
            <p:extLst>
              <p:ext uri="{D42A27DB-BD31-4B8C-83A1-F6EECF244321}">
                <p14:modId xmlns:p14="http://schemas.microsoft.com/office/powerpoint/2010/main" val="2710062546"/>
              </p:ext>
            </p:extLst>
          </p:nvPr>
        </p:nvGraphicFramePr>
        <p:xfrm>
          <a:off x="7846230" y="3316843"/>
          <a:ext cx="1919264" cy="1039812"/>
        </p:xfrm>
        <a:graphic>
          <a:graphicData uri="http://schemas.openxmlformats.org/presentationml/2006/ole">
            <mc:AlternateContent xmlns:mc="http://schemas.openxmlformats.org/markup-compatibility/2006">
              <mc:Choice xmlns:v="urn:schemas-microsoft-com:vml" Requires="v">
                <p:oleObj spid="_x0000_s11307" name="CS ChemDraw Drawing" r:id="rId5" imgW="1805298" imgH="978170" progId="ChemDraw.Document.6.0">
                  <p:embed/>
                </p:oleObj>
              </mc:Choice>
              <mc:Fallback>
                <p:oleObj name="CS ChemDraw Drawing" r:id="rId5" imgW="1805298" imgH="978170" progId="ChemDraw.Document.6.0">
                  <p:embed/>
                  <p:pic>
                    <p:nvPicPr>
                      <p:cNvPr id="0" name="对象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6230" y="3316843"/>
                        <a:ext cx="1919264" cy="1039812"/>
                      </a:xfrm>
                      <a:prstGeom prst="rect">
                        <a:avLst/>
                      </a:prstGeom>
                      <a:noFill/>
                      <a:ln>
                        <a:noFill/>
                      </a:ln>
                    </p:spPr>
                  </p:pic>
                </p:oleObj>
              </mc:Fallback>
            </mc:AlternateContent>
          </a:graphicData>
        </a:graphic>
      </p:graphicFrame>
      <p:graphicFrame>
        <p:nvGraphicFramePr>
          <p:cNvPr id="21513" name="对象 19"/>
          <p:cNvGraphicFramePr>
            <a:graphicFrameLocks noChangeAspect="1"/>
          </p:cNvGraphicFramePr>
          <p:nvPr>
            <p:extLst>
              <p:ext uri="{D42A27DB-BD31-4B8C-83A1-F6EECF244321}">
                <p14:modId xmlns:p14="http://schemas.microsoft.com/office/powerpoint/2010/main" val="4020501529"/>
              </p:ext>
            </p:extLst>
          </p:nvPr>
        </p:nvGraphicFramePr>
        <p:xfrm>
          <a:off x="2536622" y="5336923"/>
          <a:ext cx="2100263" cy="900112"/>
        </p:xfrm>
        <a:graphic>
          <a:graphicData uri="http://schemas.openxmlformats.org/presentationml/2006/ole">
            <mc:AlternateContent xmlns:mc="http://schemas.openxmlformats.org/markup-compatibility/2006">
              <mc:Choice xmlns:v="urn:schemas-microsoft-com:vml" Requires="v">
                <p:oleObj spid="_x0000_s11308" name="CS ChemDraw Drawing" r:id="rId7" imgW="2099743" imgH="900349" progId="ChemDraw.Document.6.0">
                  <p:embed/>
                </p:oleObj>
              </mc:Choice>
              <mc:Fallback>
                <p:oleObj name="CS ChemDraw Drawing" r:id="rId7" imgW="2099743" imgH="900349" progId="ChemDraw.Document.6.0">
                  <p:embed/>
                  <p:pic>
                    <p:nvPicPr>
                      <p:cNvPr id="0" name="对象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6622" y="5336923"/>
                        <a:ext cx="2100263"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4" name="对象 20"/>
          <p:cNvGraphicFramePr>
            <a:graphicFrameLocks noChangeAspect="1"/>
          </p:cNvGraphicFramePr>
          <p:nvPr>
            <p:extLst>
              <p:ext uri="{D42A27DB-BD31-4B8C-83A1-F6EECF244321}">
                <p14:modId xmlns:p14="http://schemas.microsoft.com/office/powerpoint/2010/main" val="1802607037"/>
              </p:ext>
            </p:extLst>
          </p:nvPr>
        </p:nvGraphicFramePr>
        <p:xfrm>
          <a:off x="7335029" y="5336923"/>
          <a:ext cx="3589338" cy="1039812"/>
        </p:xfrm>
        <a:graphic>
          <a:graphicData uri="http://schemas.openxmlformats.org/presentationml/2006/ole">
            <mc:AlternateContent xmlns:mc="http://schemas.openxmlformats.org/markup-compatibility/2006">
              <mc:Choice xmlns:v="urn:schemas-microsoft-com:vml" Requires="v">
                <p:oleObj spid="_x0000_s11309" name="CS ChemDraw Drawing" r:id="rId9" imgW="3590067" imgH="1040589" progId="ChemDraw.Document.6.0">
                  <p:embed/>
                </p:oleObj>
              </mc:Choice>
              <mc:Fallback>
                <p:oleObj name="CS ChemDraw Drawing" r:id="rId9" imgW="3590067" imgH="1040589" progId="ChemDraw.Document.6.0">
                  <p:embed/>
                  <p:pic>
                    <p:nvPicPr>
                      <p:cNvPr id="0" name="对象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35029" y="5336923"/>
                        <a:ext cx="35893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3" name="直接连接符 22"/>
          <p:cNvCxnSpPr/>
          <p:nvPr/>
        </p:nvCxnSpPr>
        <p:spPr>
          <a:xfrm>
            <a:off x="6697558" y="4889506"/>
            <a:ext cx="0" cy="2362200"/>
          </a:xfrm>
          <a:prstGeom prst="line">
            <a:avLst/>
          </a:prstGeom>
        </p:spPr>
        <p:style>
          <a:lnRef idx="2">
            <a:schemeClr val="accent2"/>
          </a:lnRef>
          <a:fillRef idx="0">
            <a:schemeClr val="accent2"/>
          </a:fillRef>
          <a:effectRef idx="1">
            <a:schemeClr val="accent2"/>
          </a:effectRef>
          <a:fontRef idx="minor">
            <a:schemeClr val="tx1"/>
          </a:fontRef>
        </p:style>
      </p:cxnSp>
      <p:sp>
        <p:nvSpPr>
          <p:cNvPr id="21516" name="矩形 23"/>
          <p:cNvSpPr>
            <a:spLocks noChangeArrowheads="1"/>
          </p:cNvSpPr>
          <p:nvPr/>
        </p:nvSpPr>
        <p:spPr bwMode="auto">
          <a:xfrm>
            <a:off x="1081095" y="6453631"/>
            <a:ext cx="56387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solidFill>
                  <a:srgbClr val="FF0000"/>
                </a:solidFill>
                <a:latin typeface="Times New Roman" panose="02020603050405020304" pitchFamily="18" charset="0"/>
                <a:ea typeface="Adobe 楷体 Std R" panose="02020400000000000000" pitchFamily="18" charset="-122"/>
                <a:cs typeface="Times New Roman" panose="02020603050405020304" pitchFamily="18" charset="0"/>
              </a:rPr>
              <a:t>Asymmetry structure favored the polymerization</a:t>
            </a:r>
            <a:r>
              <a:rPr lang="en-US" altLang="zh-CN" sz="2000" dirty="0">
                <a:solidFill>
                  <a:srgbClr val="000000"/>
                </a:solidFill>
                <a:latin typeface="Times New Roman" panose="02020603050405020304" pitchFamily="18" charset="0"/>
                <a:ea typeface="Adobe 楷体 Std R" panose="02020400000000000000" pitchFamily="18" charset="-122"/>
                <a:cs typeface="Times New Roman" panose="02020603050405020304" pitchFamily="18" charset="0"/>
              </a:rPr>
              <a:t> due to the increasing of polarity degree.</a:t>
            </a:r>
            <a:endParaRPr lang="zh-CN" altLang="en-US" sz="2000" dirty="0">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21517" name="矩形 25"/>
          <p:cNvSpPr>
            <a:spLocks noChangeArrowheads="1"/>
          </p:cNvSpPr>
          <p:nvPr/>
        </p:nvSpPr>
        <p:spPr bwMode="auto">
          <a:xfrm>
            <a:off x="6948487" y="6453631"/>
            <a:ext cx="54229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solidFill>
                  <a:srgbClr val="FF0000"/>
                </a:solidFill>
                <a:latin typeface="Times New Roman" panose="02020603050405020304" pitchFamily="18" charset="0"/>
                <a:ea typeface="Adobe 楷体 Std R" panose="02020400000000000000" pitchFamily="18" charset="-122"/>
                <a:cs typeface="Times New Roman" panose="02020603050405020304" pitchFamily="18" charset="0"/>
              </a:rPr>
              <a:t>Symmetry</a:t>
            </a:r>
            <a:r>
              <a:rPr lang="en-US" altLang="zh-CN" sz="2000" dirty="0">
                <a:solidFill>
                  <a:srgbClr val="000000"/>
                </a:solidFill>
                <a:latin typeface="Times New Roman" panose="02020603050405020304" pitchFamily="18" charset="0"/>
                <a:ea typeface="Adobe 楷体 Std R" panose="02020400000000000000" pitchFamily="18" charset="-122"/>
                <a:cs typeface="Times New Roman" panose="02020603050405020304" pitchFamily="18" charset="0"/>
              </a:rPr>
              <a:t> structure caused decreasing of polarity degree, which make it </a:t>
            </a:r>
            <a:r>
              <a:rPr lang="en-US" altLang="zh-CN" sz="2000" b="1" dirty="0">
                <a:solidFill>
                  <a:srgbClr val="FF0000"/>
                </a:solidFill>
                <a:latin typeface="Times New Roman" panose="02020603050405020304" pitchFamily="18" charset="0"/>
                <a:ea typeface="Adobe 楷体 Std R" panose="02020400000000000000" pitchFamily="18" charset="-122"/>
                <a:cs typeface="Times New Roman" panose="02020603050405020304" pitchFamily="18" charset="0"/>
              </a:rPr>
              <a:t>difficult to polymerize</a:t>
            </a:r>
            <a:r>
              <a:rPr lang="en-US" altLang="zh-CN" sz="2000" dirty="0">
                <a:solidFill>
                  <a:srgbClr val="000000"/>
                </a:solidFill>
                <a:latin typeface="Times New Roman" panose="02020603050405020304" pitchFamily="18" charset="0"/>
                <a:ea typeface="Adobe 楷体 Std R" panose="02020400000000000000" pitchFamily="18" charset="-122"/>
                <a:cs typeface="Times New Roman" panose="02020603050405020304" pitchFamily="18" charset="0"/>
              </a:rPr>
              <a:t>.</a:t>
            </a:r>
            <a:endParaRPr lang="zh-CN" altLang="en-US" sz="2000" dirty="0">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25" name="TextBox 24"/>
          <p:cNvSpPr txBox="1"/>
          <p:nvPr/>
        </p:nvSpPr>
        <p:spPr>
          <a:xfrm>
            <a:off x="10466387" y="3681503"/>
            <a:ext cx="2790825" cy="1200329"/>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fontAlgn="auto">
              <a:spcBef>
                <a:spcPts val="0"/>
              </a:spcBef>
              <a:spcAft>
                <a:spcPts val="0"/>
              </a:spcAft>
              <a:defRPr/>
            </a:pPr>
            <a:r>
              <a:rPr lang="zh-CN" altLang="en-US" sz="2400" dirty="0">
                <a:latin typeface="Times New Roman" panose="02020603050405020304" pitchFamily="18" charset="0"/>
                <a:ea typeface="Adobe 楷体 Std R" panose="02020400000000000000" pitchFamily="18" charset="-122"/>
                <a:cs typeface="Times New Roman" panose="02020603050405020304" pitchFamily="18" charset="0"/>
              </a:rPr>
              <a:t>除</a:t>
            </a:r>
            <a:r>
              <a:rPr lang="zh-CN" altLang="en-US" sz="2400" b="1" dirty="0">
                <a:solidFill>
                  <a:srgbClr val="FF0000"/>
                </a:solidFill>
                <a:latin typeface="Times New Roman" panose="02020603050405020304" pitchFamily="18" charset="0"/>
                <a:ea typeface="Adobe 楷体 Std R" panose="02020400000000000000" pitchFamily="18" charset="-122"/>
                <a:cs typeface="Times New Roman" panose="02020603050405020304" pitchFamily="18" charset="0"/>
              </a:rPr>
              <a:t>氟代</a:t>
            </a:r>
            <a:r>
              <a:rPr lang="zh-CN" altLang="en-US" sz="2400" dirty="0">
                <a:latin typeface="Times New Roman" panose="02020603050405020304" pitchFamily="18" charset="0"/>
                <a:ea typeface="Adobe 楷体 Std R" panose="02020400000000000000" pitchFamily="18" charset="-122"/>
                <a:cs typeface="Times New Roman" panose="02020603050405020304" pitchFamily="18" charset="0"/>
              </a:rPr>
              <a:t>以外，一般</a:t>
            </a:r>
            <a:r>
              <a:rPr lang="zh-CN" altLang="en-US" sz="2400" b="1" dirty="0">
                <a:solidFill>
                  <a:srgbClr val="FF0000"/>
                </a:solidFill>
                <a:latin typeface="Times New Roman" panose="02020603050405020304" pitchFamily="18" charset="0"/>
                <a:ea typeface="Adobe 楷体 Std R" panose="02020400000000000000" pitchFamily="18" charset="-122"/>
                <a:cs typeface="Times New Roman" panose="02020603050405020304" pitchFamily="18" charset="0"/>
              </a:rPr>
              <a:t>三取代和四取代</a:t>
            </a:r>
            <a:r>
              <a:rPr lang="zh-CN" altLang="en-US" sz="2400" dirty="0">
                <a:latin typeface="Times New Roman" panose="02020603050405020304" pitchFamily="18" charset="0"/>
                <a:ea typeface="Adobe 楷体 Std R" panose="02020400000000000000" pitchFamily="18" charset="-122"/>
                <a:cs typeface="Times New Roman" panose="02020603050405020304" pitchFamily="18" charset="0"/>
              </a:rPr>
              <a:t>的乙烯都</a:t>
            </a:r>
            <a:r>
              <a:rPr lang="zh-CN" altLang="en-US" sz="2400" b="1" dirty="0">
                <a:solidFill>
                  <a:srgbClr val="FF0000"/>
                </a:solidFill>
                <a:latin typeface="Times New Roman" panose="02020603050405020304" pitchFamily="18" charset="0"/>
                <a:ea typeface="Adobe 楷体 Std R" panose="02020400000000000000" pitchFamily="18" charset="-122"/>
                <a:cs typeface="Times New Roman" panose="02020603050405020304" pitchFamily="18" charset="0"/>
              </a:rPr>
              <a:t>不能聚合</a:t>
            </a:r>
            <a:r>
              <a:rPr lang="zh-CN" altLang="en-US" sz="2400" dirty="0">
                <a:latin typeface="Times New Roman" panose="02020603050405020304" pitchFamily="18" charset="0"/>
                <a:ea typeface="Adobe 楷体 Std R" panose="02020400000000000000" pitchFamily="18" charset="-122"/>
                <a:cs typeface="Times New Roman" panose="02020603050405020304" pitchFamily="18" charset="0"/>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1" name="对象 23"/>
          <p:cNvGraphicFramePr>
            <a:graphicFrameLocks noChangeAspect="1"/>
          </p:cNvGraphicFramePr>
          <p:nvPr>
            <p:extLst>
              <p:ext uri="{D42A27DB-BD31-4B8C-83A1-F6EECF244321}">
                <p14:modId xmlns:p14="http://schemas.microsoft.com/office/powerpoint/2010/main" val="2692883396"/>
              </p:ext>
            </p:extLst>
          </p:nvPr>
        </p:nvGraphicFramePr>
        <p:xfrm>
          <a:off x="10606087" y="904371"/>
          <a:ext cx="1444625" cy="798513"/>
        </p:xfrm>
        <a:graphic>
          <a:graphicData uri="http://schemas.openxmlformats.org/presentationml/2006/ole">
            <mc:AlternateContent xmlns:mc="http://schemas.openxmlformats.org/markup-compatibility/2006">
              <mc:Choice xmlns:v="urn:schemas-microsoft-com:vml" Requires="v">
                <p:oleObj spid="_x0000_s12320" name="CS ChemDraw Drawing" r:id="rId3" imgW="814991" imgH="446121" progId="ChemDraw.Document.6.0">
                  <p:embed/>
                </p:oleObj>
              </mc:Choice>
              <mc:Fallback>
                <p:oleObj name="CS ChemDraw Drawing" r:id="rId3" imgW="814991" imgH="446121" progId="ChemDraw.Document.6.0">
                  <p:embed/>
                  <p:pic>
                    <p:nvPicPr>
                      <p:cNvPr id="0" name="对象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6087" y="904371"/>
                        <a:ext cx="1444625" cy="798513"/>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Box 25"/>
          <p:cNvSpPr txBox="1"/>
          <p:nvPr/>
        </p:nvSpPr>
        <p:spPr>
          <a:xfrm>
            <a:off x="2720976" y="658683"/>
            <a:ext cx="7335341" cy="723275"/>
          </a:xfrm>
          <a:prstGeom prst="rect">
            <a:avLst/>
          </a:prstGeom>
          <a:noFill/>
        </p:spPr>
        <p:txBody>
          <a:bodyPr wrap="none" lIns="0" tIns="0" rIns="0">
            <a:spAutoFit/>
          </a:bodyPr>
          <a:lstStyle>
            <a:defPPr>
              <a:defRPr lang="en-US"/>
            </a:defPPr>
            <a:lvl1pPr>
              <a:lnSpc>
                <a:spcPts val="3100"/>
              </a:lnSpc>
              <a:tabLst/>
              <a:defRPr sz="3197" b="1">
                <a:solidFill>
                  <a:srgbClr val="000099"/>
                </a:solidFill>
                <a:latin typeface="Adobe 楷体 Std R" pitchFamily="18" charset="-122"/>
                <a:ea typeface="Adobe 楷体 Std R" pitchFamily="18" charset="-122"/>
                <a:cs typeface="楷体_GB2312" pitchFamily="18" charset="0"/>
              </a:defRPr>
            </a:lvl1pPr>
          </a:lstStyle>
          <a:p>
            <a:pPr fontAlgn="auto">
              <a:lnSpc>
                <a:spcPct val="100000"/>
              </a:lnSpc>
              <a:spcBef>
                <a:spcPts val="0"/>
              </a:spcBef>
              <a:spcAft>
                <a:spcPts val="0"/>
              </a:spcAft>
              <a:defRPr/>
            </a:pPr>
            <a:r>
              <a:rPr lang="en-US" altLang="zh-CN" sz="4400" dirty="0">
                <a:latin typeface="Times New Roman" panose="02020603050405020304" pitchFamily="18" charset="0"/>
                <a:cs typeface="Times New Roman" panose="02020603050405020304" pitchFamily="18" charset="0"/>
              </a:rPr>
              <a:t>乙烯基单体对聚合机理的选择</a:t>
            </a:r>
          </a:p>
        </p:txBody>
      </p:sp>
      <p:graphicFrame>
        <p:nvGraphicFramePr>
          <p:cNvPr id="22533" name="对象 22"/>
          <p:cNvGraphicFramePr>
            <a:graphicFrameLocks noChangeAspect="1"/>
          </p:cNvGraphicFramePr>
          <p:nvPr>
            <p:extLst>
              <p:ext uri="{D42A27DB-BD31-4B8C-83A1-F6EECF244321}">
                <p14:modId xmlns:p14="http://schemas.microsoft.com/office/powerpoint/2010/main" val="1386449427"/>
              </p:ext>
            </p:extLst>
          </p:nvPr>
        </p:nvGraphicFramePr>
        <p:xfrm>
          <a:off x="3417889" y="1894415"/>
          <a:ext cx="1371600" cy="2497137"/>
        </p:xfrm>
        <a:graphic>
          <a:graphicData uri="http://schemas.openxmlformats.org/presentationml/2006/ole">
            <mc:AlternateContent xmlns:mc="http://schemas.openxmlformats.org/markup-compatibility/2006">
              <mc:Choice xmlns:v="urn:schemas-microsoft-com:vml" Requires="v">
                <p:oleObj spid="_x0000_s12321" name="CS ChemDraw Drawing" r:id="rId5" imgW="679114" imgH="1237034" progId="ChemDraw.Document.6.0">
                  <p:embed/>
                </p:oleObj>
              </mc:Choice>
              <mc:Fallback>
                <p:oleObj name="CS ChemDraw Drawing" r:id="rId5" imgW="679114" imgH="1237034" progId="ChemDraw.Document.6.0">
                  <p:embed/>
                  <p:pic>
                    <p:nvPicPr>
                      <p:cNvPr id="0" name="对象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7889" y="1894415"/>
                        <a:ext cx="1371600" cy="249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TextBox 26"/>
          <p:cNvSpPr txBox="1">
            <a:spLocks noChangeArrowheads="1"/>
          </p:cNvSpPr>
          <p:nvPr/>
        </p:nvSpPr>
        <p:spPr bwMode="auto">
          <a:xfrm>
            <a:off x="6451343" y="3806777"/>
            <a:ext cx="51090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dirty="0">
                <a:latin typeface="Times New Roman" panose="02020603050405020304" pitchFamily="18" charset="0"/>
                <a:ea typeface="Adobe 楷体 Std R" panose="02020400000000000000" pitchFamily="18" charset="-122"/>
                <a:cs typeface="Times New Roman" panose="02020603050405020304" pitchFamily="18" charset="0"/>
              </a:rPr>
              <a:t>空间</a:t>
            </a:r>
            <a:r>
              <a:rPr lang="zh-CN" altLang="en-US" sz="3200" b="1" dirty="0">
                <a:solidFill>
                  <a:srgbClr val="FF0000"/>
                </a:solidFill>
                <a:latin typeface="Times New Roman" panose="02020603050405020304" pitchFamily="18" charset="0"/>
                <a:ea typeface="Adobe 楷体 Std R" panose="02020400000000000000" pitchFamily="18" charset="-122"/>
                <a:cs typeface="Times New Roman" panose="02020603050405020304" pitchFamily="18" charset="0"/>
              </a:rPr>
              <a:t>位阻大</a:t>
            </a:r>
            <a:r>
              <a:rPr lang="zh-CN" altLang="en-US" sz="3200" dirty="0">
                <a:latin typeface="Times New Roman" panose="02020603050405020304" pitchFamily="18" charset="0"/>
                <a:ea typeface="Adobe 楷体 Std R" panose="02020400000000000000" pitchFamily="18" charset="-122"/>
                <a:cs typeface="Times New Roman" panose="02020603050405020304" pitchFamily="18" charset="0"/>
              </a:rPr>
              <a:t>的单体不易聚合</a:t>
            </a:r>
          </a:p>
        </p:txBody>
      </p:sp>
      <p:sp>
        <p:nvSpPr>
          <p:cNvPr id="28" name="TextBox 27"/>
          <p:cNvSpPr txBox="1">
            <a:spLocks noChangeArrowheads="1"/>
          </p:cNvSpPr>
          <p:nvPr/>
        </p:nvSpPr>
        <p:spPr bwMode="auto">
          <a:xfrm>
            <a:off x="4357687" y="5300703"/>
            <a:ext cx="8636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Times New Roman" panose="02020603050405020304" pitchFamily="18" charset="0"/>
                <a:ea typeface="Adobe 楷体 Std R" panose="02020400000000000000" pitchFamily="18" charset="-122"/>
                <a:cs typeface="Times New Roman" panose="02020603050405020304" pitchFamily="18" charset="0"/>
              </a:rPr>
              <a:t>尽管取代基不对称，但由于苯基体积大，故不能聚合。</a:t>
            </a:r>
          </a:p>
        </p:txBody>
      </p:sp>
      <p:sp>
        <p:nvSpPr>
          <p:cNvPr id="22536" name="TextBox 28"/>
          <p:cNvSpPr txBox="1">
            <a:spLocks noChangeArrowheads="1"/>
          </p:cNvSpPr>
          <p:nvPr/>
        </p:nvSpPr>
        <p:spPr bwMode="auto">
          <a:xfrm>
            <a:off x="5239760" y="2433905"/>
            <a:ext cx="51450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latin typeface="Times New Roman" panose="02020603050405020304" pitchFamily="18" charset="0"/>
                <a:ea typeface="Adobe 楷体 Std R" panose="02020400000000000000" pitchFamily="18" charset="-122"/>
                <a:cs typeface="Times New Roman" panose="02020603050405020304" pitchFamily="18" charset="0"/>
              </a:rPr>
              <a:t>Free Radical Polymerization?</a:t>
            </a:r>
            <a:endParaRPr lang="zh-CN" altLang="en-US" sz="2800">
              <a:latin typeface="Times New Roman" panose="02020603050405020304" pitchFamily="18" charset="0"/>
              <a:ea typeface="Adobe 楷体 Std R" panose="02020400000000000000" pitchFamily="18" charset="-122"/>
              <a:cs typeface="Times New Roman" panose="02020603050405020304"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609817463"/>
              </p:ext>
            </p:extLst>
          </p:nvPr>
        </p:nvGraphicFramePr>
        <p:xfrm>
          <a:off x="2147889" y="5835727"/>
          <a:ext cx="1020763" cy="1103312"/>
        </p:xfrm>
        <a:graphic>
          <a:graphicData uri="http://schemas.openxmlformats.org/presentationml/2006/ole">
            <mc:AlternateContent xmlns:mc="http://schemas.openxmlformats.org/markup-compatibility/2006">
              <mc:Choice xmlns:v="urn:schemas-microsoft-com:vml" Requires="v">
                <p:oleObj spid="_x0000_s12322" name="CS ChemDraw Drawing" r:id="rId7" imgW="1020708" imgH="1102984" progId="ChemDraw.Document.6.0">
                  <p:embed/>
                </p:oleObj>
              </mc:Choice>
              <mc:Fallback>
                <p:oleObj name="CS ChemDraw Drawing" r:id="rId7" imgW="1020708" imgH="1102984" progId="ChemDraw.Document.6.0">
                  <p:embed/>
                  <p:pic>
                    <p:nvPicPr>
                      <p:cNvPr id="0" name=""/>
                      <p:cNvPicPr/>
                      <p:nvPr/>
                    </p:nvPicPr>
                    <p:blipFill>
                      <a:blip r:embed="rId8"/>
                      <a:stretch>
                        <a:fillRect/>
                      </a:stretch>
                    </p:blipFill>
                    <p:spPr>
                      <a:xfrm>
                        <a:off x="2147889" y="5835727"/>
                        <a:ext cx="1020763" cy="1103312"/>
                      </a:xfrm>
                      <a:prstGeom prst="rect">
                        <a:avLst/>
                      </a:prstGeom>
                    </p:spPr>
                  </p:pic>
                </p:oleObj>
              </mc:Fallback>
            </mc:AlternateContent>
          </a:graphicData>
        </a:graphic>
      </p:graphicFrame>
      <p:pic>
        <p:nvPicPr>
          <p:cNvPr id="3" name="图片 2"/>
          <p:cNvPicPr>
            <a:picLocks noChangeAspect="1"/>
          </p:cNvPicPr>
          <p:nvPr/>
        </p:nvPicPr>
        <p:blipFill>
          <a:blip r:embed="rId9"/>
          <a:stretch>
            <a:fillRect/>
          </a:stretch>
        </p:blipFill>
        <p:spPr>
          <a:xfrm>
            <a:off x="2024064" y="4099164"/>
            <a:ext cx="1393825" cy="139382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ircle(in)">
                                      <p:cBhvr>
                                        <p:cTn id="7" dur="2000"/>
                                        <p:tgtEl>
                                          <p:spTgt spid="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circle(in)">
                                      <p:cBhvr>
                                        <p:cTn id="12" dur="20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473552" y="2051410"/>
          <a:ext cx="12492672" cy="55447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9922" name="Rectangle 3"/>
          <p:cNvSpPr>
            <a:spLocks noGrp="1" noChangeArrowheads="1"/>
          </p:cNvSpPr>
          <p:nvPr>
            <p:ph type="body" idx="4294967295"/>
          </p:nvPr>
        </p:nvSpPr>
        <p:spPr>
          <a:xfrm>
            <a:off x="125343" y="1312443"/>
            <a:ext cx="13189089" cy="724349"/>
          </a:xfrm>
          <a:noFill/>
        </p:spPr>
        <p:txBody>
          <a:bodyPr>
            <a:noAutofit/>
          </a:bodyPr>
          <a:lstStyle/>
          <a:p>
            <a:pPr algn="ctr">
              <a:lnSpc>
                <a:spcPct val="150000"/>
              </a:lnSpc>
              <a:defRPr/>
            </a:pPr>
            <a:r>
              <a:rPr kumimoji="1" lang="zh-CN" altLang="en-US" sz="3000" b="1" dirty="0">
                <a:latin typeface="黑体" panose="02010609060101010101" pitchFamily="49" charset="-122"/>
                <a:cs typeface="Arial" panose="020B0604020202020204" pitchFamily="34" charset="0"/>
              </a:rPr>
              <a:t>自由基聚合的单体主要是乙烯基单体，聚合反应性能取决于双键上</a:t>
            </a:r>
            <a:r>
              <a:rPr kumimoji="1" lang="zh-CN" altLang="en-US" sz="3000" b="1" dirty="0">
                <a:solidFill>
                  <a:srgbClr val="960000"/>
                </a:solidFill>
                <a:latin typeface="黑体" panose="02010609060101010101" pitchFamily="49" charset="-122"/>
                <a:cs typeface="Arial" panose="020B0604020202020204" pitchFamily="34" charset="0"/>
              </a:rPr>
              <a:t>取代基</a:t>
            </a:r>
          </a:p>
          <a:p>
            <a:pPr marL="0" indent="0" algn="ctr">
              <a:lnSpc>
                <a:spcPct val="150000"/>
              </a:lnSpc>
              <a:buNone/>
              <a:defRPr/>
            </a:pPr>
            <a:endParaRPr kumimoji="1" lang="zh-CN" altLang="en-US" sz="3000" b="1" dirty="0">
              <a:solidFill>
                <a:srgbClr val="C00000"/>
              </a:solidFill>
              <a:highlight>
                <a:srgbClr val="FFFF00"/>
              </a:highlight>
              <a:latin typeface="黑体" panose="02010609060101010101" pitchFamily="49" charset="-122"/>
              <a:cs typeface="Arial" panose="020B0604020202020204" pitchFamily="34" charset="0"/>
            </a:endParaRPr>
          </a:p>
        </p:txBody>
      </p:sp>
      <p:sp>
        <p:nvSpPr>
          <p:cNvPr id="11267" name="Rectangle 4"/>
          <p:cNvSpPr>
            <a:spLocks noChangeArrowheads="1"/>
          </p:cNvSpPr>
          <p:nvPr/>
        </p:nvSpPr>
        <p:spPr bwMode="auto">
          <a:xfrm>
            <a:off x="177" y="-1"/>
            <a:ext cx="13440122" cy="146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zh-CN" altLang="en-US" sz="4409" b="1" dirty="0">
                <a:ea typeface="+mn-ea"/>
                <a:cs typeface="Arial" panose="020B0604020202020204" pitchFamily="34" charset="0"/>
              </a:rPr>
              <a:t>自由基聚合的单体</a:t>
            </a:r>
          </a:p>
        </p:txBody>
      </p:sp>
      <p:graphicFrame>
        <p:nvGraphicFramePr>
          <p:cNvPr id="2" name="对象 1"/>
          <p:cNvGraphicFramePr>
            <a:graphicFrameLocks noChangeAspect="1"/>
          </p:cNvGraphicFramePr>
          <p:nvPr/>
        </p:nvGraphicFramePr>
        <p:xfrm>
          <a:off x="5917972" y="5458722"/>
          <a:ext cx="7444856" cy="1239542"/>
        </p:xfrm>
        <a:graphic>
          <a:graphicData uri="http://schemas.openxmlformats.org/presentationml/2006/ole">
            <mc:AlternateContent xmlns:mc="http://schemas.openxmlformats.org/markup-compatibility/2006">
              <mc:Choice xmlns:v="urn:schemas-microsoft-com:vml" Requires="v">
                <p:oleObj spid="_x0000_s13334" name="CS ChemDraw Drawing" r:id="rId9" imgW="2375535" imgH="401320" progId="ChemDraw.Document.6.0">
                  <p:embed/>
                </p:oleObj>
              </mc:Choice>
              <mc:Fallback>
                <p:oleObj name="CS ChemDraw Drawing" r:id="rId9" imgW="2375535" imgH="401320" progId="ChemDraw.Document.6.0">
                  <p:embed/>
                  <p:pic>
                    <p:nvPicPr>
                      <p:cNvPr id="2" name="对象 1"/>
                      <p:cNvPicPr/>
                      <p:nvPr/>
                    </p:nvPicPr>
                    <p:blipFill>
                      <a:blip r:embed="rId10"/>
                      <a:stretch>
                        <a:fillRect/>
                      </a:stretch>
                    </p:blipFill>
                    <p:spPr>
                      <a:xfrm>
                        <a:off x="5917972" y="5458722"/>
                        <a:ext cx="7444856" cy="1239542"/>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2730356" y="2386684"/>
          <a:ext cx="1223012" cy="738684"/>
        </p:xfrm>
        <a:graphic>
          <a:graphicData uri="http://schemas.openxmlformats.org/presentationml/2006/ole">
            <mc:AlternateContent xmlns:mc="http://schemas.openxmlformats.org/markup-compatibility/2006">
              <mc:Choice xmlns:v="urn:schemas-microsoft-com:vml" Requires="v">
                <p:oleObj spid="_x0000_s13335" name="CS ChemDraw Drawing" r:id="rId11" imgW="430530" imgH="260985" progId="ChemDraw.Document.6.0">
                  <p:embed/>
                </p:oleObj>
              </mc:Choice>
              <mc:Fallback>
                <p:oleObj name="CS ChemDraw Drawing" r:id="rId11" imgW="430530" imgH="260985" progId="ChemDraw.Document.6.0">
                  <p:embed/>
                  <p:pic>
                    <p:nvPicPr>
                      <p:cNvPr id="4" name="对象 3"/>
                      <p:cNvPicPr/>
                      <p:nvPr/>
                    </p:nvPicPr>
                    <p:blipFill>
                      <a:blip r:embed="rId12"/>
                      <a:stretch>
                        <a:fillRect/>
                      </a:stretch>
                    </p:blipFill>
                    <p:spPr>
                      <a:xfrm>
                        <a:off x="2730356" y="2386684"/>
                        <a:ext cx="1223012" cy="738684"/>
                      </a:xfrm>
                      <a:prstGeom prst="rect">
                        <a:avLst/>
                      </a:prstGeom>
                    </p:spPr>
                  </p:pic>
                </p:oleObj>
              </mc:Fallback>
            </mc:AlternateContent>
          </a:graphicData>
        </a:graphic>
      </p:graphicFrame>
      <p:cxnSp>
        <p:nvCxnSpPr>
          <p:cNvPr id="6" name="直接连接符 5"/>
          <p:cNvCxnSpPr/>
          <p:nvPr/>
        </p:nvCxnSpPr>
        <p:spPr>
          <a:xfrm>
            <a:off x="6028717" y="6834906"/>
            <a:ext cx="3129465" cy="0"/>
          </a:xfrm>
          <a:prstGeom prst="line">
            <a:avLst/>
          </a:prstGeom>
        </p:spPr>
        <p:style>
          <a:lnRef idx="3">
            <a:schemeClr val="dk1"/>
          </a:lnRef>
          <a:fillRef idx="0">
            <a:schemeClr val="dk1"/>
          </a:fillRef>
          <a:effectRef idx="2">
            <a:schemeClr val="dk1"/>
          </a:effectRef>
          <a:fontRef idx="minor">
            <a:schemeClr val="tx1"/>
          </a:fontRef>
        </p:style>
      </p:cxnSp>
      <p:sp>
        <p:nvSpPr>
          <p:cNvPr id="7" name="文本框 6"/>
          <p:cNvSpPr txBox="1"/>
          <p:nvPr/>
        </p:nvSpPr>
        <p:spPr>
          <a:xfrm>
            <a:off x="6897953" y="6918093"/>
            <a:ext cx="1372492" cy="567207"/>
          </a:xfrm>
          <a:prstGeom prst="rect">
            <a:avLst/>
          </a:prstGeom>
          <a:noFill/>
        </p:spPr>
        <p:txBody>
          <a:bodyPr wrap="none" rtlCol="0">
            <a:spAutoFit/>
          </a:bodyPr>
          <a:lstStyle/>
          <a:p>
            <a:r>
              <a:rPr lang="zh-CN" altLang="en-US" sz="3086" dirty="0"/>
              <a:t>可聚合</a:t>
            </a:r>
          </a:p>
        </p:txBody>
      </p:sp>
      <p:cxnSp>
        <p:nvCxnSpPr>
          <p:cNvPr id="11" name="直接连接符 10"/>
          <p:cNvCxnSpPr/>
          <p:nvPr/>
        </p:nvCxnSpPr>
        <p:spPr>
          <a:xfrm>
            <a:off x="10202016" y="6789156"/>
            <a:ext cx="3129465" cy="0"/>
          </a:xfrm>
          <a:prstGeom prst="line">
            <a:avLst/>
          </a:prstGeom>
        </p:spPr>
        <p:style>
          <a:lnRef idx="3">
            <a:schemeClr val="dk1"/>
          </a:lnRef>
          <a:fillRef idx="0">
            <a:schemeClr val="dk1"/>
          </a:fillRef>
          <a:effectRef idx="2">
            <a:schemeClr val="dk1"/>
          </a:effectRef>
          <a:fontRef idx="minor">
            <a:schemeClr val="tx1"/>
          </a:fontRef>
        </p:style>
      </p:cxnSp>
      <p:sp>
        <p:nvSpPr>
          <p:cNvPr id="12" name="文本框 11"/>
          <p:cNvSpPr txBox="1"/>
          <p:nvPr/>
        </p:nvSpPr>
        <p:spPr>
          <a:xfrm>
            <a:off x="11071252" y="6872344"/>
            <a:ext cx="1372492" cy="567207"/>
          </a:xfrm>
          <a:prstGeom prst="rect">
            <a:avLst/>
          </a:prstGeom>
          <a:noFill/>
        </p:spPr>
        <p:txBody>
          <a:bodyPr wrap="none" rtlCol="0">
            <a:spAutoFit/>
          </a:bodyPr>
          <a:lstStyle/>
          <a:p>
            <a:r>
              <a:rPr lang="zh-CN" altLang="en-US" sz="3086" dirty="0"/>
              <a:t>难聚合</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5"/>
          <p:cNvSpPr>
            <a:spLocks noChangeArrowheads="1"/>
          </p:cNvSpPr>
          <p:nvPr/>
        </p:nvSpPr>
        <p:spPr bwMode="auto">
          <a:xfrm>
            <a:off x="1385887" y="3627437"/>
            <a:ext cx="11277600" cy="281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25000"/>
              </a:lnSpc>
              <a:spcBef>
                <a:spcPct val="50000"/>
              </a:spcBef>
              <a:buClrTx/>
              <a:buSzPct val="80000"/>
              <a:buFont typeface="Wingdings" pitchFamily="2" charset="2"/>
              <a:buChar char="ü"/>
            </a:pPr>
            <a:r>
              <a:rPr lang="zh-CN" altLang="en-US" b="1" dirty="0">
                <a:latin typeface="SimHei" panose="02010609060101010101" pitchFamily="49" charset="-122"/>
                <a:ea typeface="SimHei" panose="02010609060101010101" pitchFamily="49" charset="-122"/>
              </a:rPr>
              <a:t>共轭单体能按三种机理聚合；</a:t>
            </a:r>
          </a:p>
          <a:p>
            <a:pPr marL="457200" indent="-457200" eaLnBrk="1" hangingPunct="1">
              <a:lnSpc>
                <a:spcPct val="125000"/>
              </a:lnSpc>
              <a:spcBef>
                <a:spcPct val="50000"/>
              </a:spcBef>
              <a:buClrTx/>
              <a:buSzPct val="80000"/>
              <a:buFont typeface="Wingdings" pitchFamily="2" charset="2"/>
              <a:buChar char="ü"/>
            </a:pPr>
            <a:r>
              <a:rPr lang="zh-CN" altLang="en-US" b="1" dirty="0">
                <a:latin typeface="SimHei" panose="02010609060101010101" pitchFamily="49" charset="-122"/>
                <a:ea typeface="SimHei" panose="02010609060101010101" pitchFamily="49" charset="-122"/>
              </a:rPr>
              <a:t>带有吸电子基团的单体可自由基和阴离子聚合；</a:t>
            </a:r>
          </a:p>
          <a:p>
            <a:pPr marL="457200" indent="-457200" eaLnBrk="1" hangingPunct="1">
              <a:lnSpc>
                <a:spcPct val="125000"/>
              </a:lnSpc>
              <a:spcBef>
                <a:spcPct val="50000"/>
              </a:spcBef>
              <a:buClrTx/>
              <a:buSzPct val="80000"/>
              <a:buFont typeface="Wingdings" pitchFamily="2" charset="2"/>
              <a:buChar char="ü"/>
            </a:pPr>
            <a:r>
              <a:rPr lang="zh-CN" altLang="en-US" b="1" dirty="0">
                <a:latin typeface="SimHei" panose="02010609060101010101" pitchFamily="49" charset="-122"/>
                <a:ea typeface="SimHei" panose="02010609060101010101" pitchFamily="49" charset="-122"/>
              </a:rPr>
              <a:t>带有供电子基团的单体则只能阳离子聚合；</a:t>
            </a:r>
          </a:p>
          <a:p>
            <a:pPr marL="457200" indent="-457200" eaLnBrk="1" hangingPunct="1">
              <a:lnSpc>
                <a:spcPct val="125000"/>
              </a:lnSpc>
              <a:spcBef>
                <a:spcPct val="50000"/>
              </a:spcBef>
              <a:buClrTx/>
              <a:buSzPct val="80000"/>
              <a:buFont typeface="Wingdings" pitchFamily="2" charset="2"/>
              <a:buChar char="ü"/>
            </a:pPr>
            <a:r>
              <a:rPr lang="zh-CN" altLang="en-US" b="1" dirty="0">
                <a:latin typeface="SimHei" panose="02010609060101010101" pitchFamily="49" charset="-122"/>
                <a:ea typeface="SimHei" panose="02010609060101010101" pitchFamily="49" charset="-122"/>
              </a:rPr>
              <a:t>特殊的聚合方式（带烷基取代基的单体、</a:t>
            </a:r>
            <a:r>
              <a:rPr lang="en-US" altLang="zh-CN" b="1" dirty="0">
                <a:latin typeface="SimHei" panose="02010609060101010101" pitchFamily="49" charset="-122"/>
                <a:ea typeface="SimHei" panose="02010609060101010101" pitchFamily="49" charset="-122"/>
              </a:rPr>
              <a:t>VC、</a:t>
            </a:r>
            <a:r>
              <a:rPr lang="zh-CN" altLang="en-US" b="1" dirty="0">
                <a:latin typeface="SimHei" panose="02010609060101010101" pitchFamily="49" charset="-122"/>
                <a:ea typeface="SimHei" panose="02010609060101010101" pitchFamily="49" charset="-122"/>
              </a:rPr>
              <a:t>烷基乙烯基醚等） 。</a:t>
            </a:r>
          </a:p>
        </p:txBody>
      </p:sp>
      <p:sp>
        <p:nvSpPr>
          <p:cNvPr id="30724" name="Rectangle 2"/>
          <p:cNvSpPr>
            <a:spLocks noChangeArrowheads="1"/>
          </p:cNvSpPr>
          <p:nvPr/>
        </p:nvSpPr>
        <p:spPr bwMode="auto">
          <a:xfrm>
            <a:off x="776287" y="1246769"/>
            <a:ext cx="12115799" cy="21005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25000"/>
              </a:lnSpc>
              <a:spcBef>
                <a:spcPct val="50000"/>
              </a:spcBef>
              <a:buClr>
                <a:srgbClr val="A50021"/>
              </a:buClr>
              <a:buFont typeface="Wingdings" pitchFamily="2" charset="2"/>
              <a:buChar char="Ø"/>
            </a:pPr>
            <a:r>
              <a:rPr lang="zh-CN" altLang="en-US" sz="3200" dirty="0">
                <a:latin typeface="SimHei" panose="02010609060101010101" pitchFamily="49" charset="-122"/>
                <a:ea typeface="SimHei" panose="02010609060101010101" pitchFamily="49" charset="-122"/>
              </a:rPr>
              <a:t>热力学可能性的单体首先从取代基的空间位阻效应来判断单体能否聚合；</a:t>
            </a:r>
          </a:p>
          <a:p>
            <a:pPr marL="457200" indent="-457200" eaLnBrk="1" hangingPunct="1">
              <a:lnSpc>
                <a:spcPct val="125000"/>
              </a:lnSpc>
              <a:spcBef>
                <a:spcPct val="50000"/>
              </a:spcBef>
              <a:buClr>
                <a:srgbClr val="A50021"/>
              </a:buClr>
              <a:buFont typeface="Wingdings" pitchFamily="2" charset="2"/>
              <a:buChar char="Ø"/>
            </a:pPr>
            <a:r>
              <a:rPr lang="zh-CN" altLang="en-US" sz="3200" dirty="0">
                <a:latin typeface="SimHei" panose="02010609060101010101" pitchFamily="49" charset="-122"/>
                <a:ea typeface="SimHei" panose="02010609060101010101" pitchFamily="49" charset="-122"/>
              </a:rPr>
              <a:t>然后通过电子效应来判断属于哪一类的聚合（</a:t>
            </a:r>
            <a:r>
              <a:rPr lang="zh-CN" altLang="en-US" sz="3200" b="1" dirty="0">
                <a:solidFill>
                  <a:srgbClr val="000099"/>
                </a:solidFill>
                <a:latin typeface="SimHei" panose="02010609060101010101" pitchFamily="49" charset="-122"/>
                <a:ea typeface="SimHei" panose="02010609060101010101" pitchFamily="49" charset="-122"/>
              </a:rPr>
              <a:t>自由基、离子</a:t>
            </a:r>
            <a:r>
              <a:rPr lang="zh-CN" altLang="en-US" sz="3200" dirty="0">
                <a:latin typeface="SimHei" panose="02010609060101010101" pitchFamily="49" charset="-122"/>
                <a:ea typeface="SimHei" panose="02010609060101010101" pitchFamily="49" charset="-122"/>
              </a:rPr>
              <a:t>）。</a:t>
            </a:r>
          </a:p>
        </p:txBody>
      </p:sp>
      <p:sp>
        <p:nvSpPr>
          <p:cNvPr id="30725" name="Text Box 3"/>
          <p:cNvSpPr txBox="1">
            <a:spLocks noChangeArrowheads="1"/>
          </p:cNvSpPr>
          <p:nvPr/>
        </p:nvSpPr>
        <p:spPr bwMode="auto">
          <a:xfrm>
            <a:off x="5272087" y="365330"/>
            <a:ext cx="2435895" cy="82234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25000"/>
              </a:lnSpc>
              <a:spcBef>
                <a:spcPct val="50000"/>
              </a:spcBef>
              <a:buClrTx/>
              <a:buSzTx/>
              <a:buFontTx/>
              <a:buNone/>
            </a:pPr>
            <a:r>
              <a:rPr lang="zh-CN" altLang="en-US" sz="4400" b="1" dirty="0">
                <a:solidFill>
                  <a:srgbClr val="A50021"/>
                </a:solidFill>
                <a:latin typeface="SimHei" panose="02010609060101010101" pitchFamily="49" charset="-122"/>
                <a:ea typeface="SimHei" panose="02010609060101010101" pitchFamily="49" charset="-122"/>
              </a:rPr>
              <a:t>小  结</a:t>
            </a:r>
          </a:p>
        </p:txBody>
      </p:sp>
    </p:spTree>
    <p:extLst>
      <p:ext uri="{BB962C8B-B14F-4D97-AF65-F5344CB8AC3E}">
        <p14:creationId xmlns:p14="http://schemas.microsoft.com/office/powerpoint/2010/main" val="893119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extBox 1"/>
          <p:cNvSpPr txBox="1">
            <a:spLocks noChangeArrowheads="1"/>
          </p:cNvSpPr>
          <p:nvPr/>
        </p:nvSpPr>
        <p:spPr bwMode="auto">
          <a:xfrm>
            <a:off x="2604948" y="434945"/>
            <a:ext cx="7901202" cy="7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400" b="1" dirty="0">
                <a:latin typeface="Arial" panose="020B0604020202020204" pitchFamily="34" charset="0"/>
                <a:ea typeface="SimHei" panose="02010609060101010101" pitchFamily="49" charset="-122"/>
                <a:cs typeface="Arial" panose="020B0604020202020204" pitchFamily="34" charset="0"/>
              </a:rPr>
              <a:t>3.3</a:t>
            </a:r>
            <a:r>
              <a:rPr lang="en-US" altLang="zh-CN" sz="4400" dirty="0">
                <a:latin typeface="Arial" panose="020B0604020202020204" pitchFamily="34" charset="0"/>
                <a:ea typeface="SimHei" panose="02010609060101010101" pitchFamily="49" charset="-122"/>
                <a:cs typeface="Arial" panose="020B0604020202020204" pitchFamily="34" charset="0"/>
              </a:rPr>
              <a:t> </a:t>
            </a:r>
            <a:r>
              <a:rPr lang="en-US" altLang="zh-CN" sz="4400" dirty="0" err="1">
                <a:latin typeface="Arial" panose="020B0604020202020204" pitchFamily="34" charset="0"/>
                <a:ea typeface="SimHei" panose="02010609060101010101" pitchFamily="49" charset="-122"/>
                <a:cs typeface="Arial" panose="020B0604020202020204" pitchFamily="34" charset="0"/>
              </a:rPr>
              <a:t>聚合热力学和聚合</a:t>
            </a:r>
            <a:r>
              <a:rPr lang="en-US" altLang="zh-CN" sz="4400" b="1" dirty="0" err="1">
                <a:latin typeface="Arial" panose="020B0604020202020204" pitchFamily="34" charset="0"/>
                <a:ea typeface="SimHei" panose="02010609060101010101" pitchFamily="49" charset="-122"/>
                <a:cs typeface="Arial" panose="020B0604020202020204" pitchFamily="34" charset="0"/>
              </a:rPr>
              <a:t>-</a:t>
            </a:r>
            <a:r>
              <a:rPr lang="en-US" altLang="zh-CN" sz="4400" dirty="0" err="1">
                <a:latin typeface="Arial" panose="020B0604020202020204" pitchFamily="34" charset="0"/>
                <a:ea typeface="SimHei" panose="02010609060101010101" pitchFamily="49" charset="-122"/>
                <a:cs typeface="Arial" panose="020B0604020202020204" pitchFamily="34" charset="0"/>
              </a:rPr>
              <a:t>解聚平衡</a:t>
            </a:r>
            <a:endParaRPr lang="en-US" altLang="zh-CN" sz="4400" dirty="0">
              <a:latin typeface="Arial" panose="020B0604020202020204" pitchFamily="34" charset="0"/>
              <a:ea typeface="SimHei" panose="02010609060101010101" pitchFamily="49" charset="-122"/>
              <a:cs typeface="Arial" panose="020B0604020202020204" pitchFamily="34" charset="0"/>
            </a:endParaRPr>
          </a:p>
        </p:txBody>
      </p:sp>
      <p:sp>
        <p:nvSpPr>
          <p:cNvPr id="24580" name="TextBox 1"/>
          <p:cNvSpPr txBox="1">
            <a:spLocks noChangeArrowheads="1"/>
          </p:cNvSpPr>
          <p:nvPr/>
        </p:nvSpPr>
        <p:spPr bwMode="auto">
          <a:xfrm>
            <a:off x="1945449" y="1347440"/>
            <a:ext cx="9753600"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ts val="2100"/>
              </a:lnSpc>
            </a:pPr>
            <a:r>
              <a:rPr lang="en-US" altLang="zh-CN" sz="2000" dirty="0">
                <a:latin typeface="Arial" panose="020B0604020202020204" pitchFamily="34" charset="0"/>
                <a:ea typeface="SimHei" panose="02010609060101010101" pitchFamily="49" charset="-122"/>
                <a:cs typeface="Arial" panose="020B0604020202020204" pitchFamily="34" charset="0"/>
              </a:rPr>
              <a:t>(Polymerization Thermodynamics and Polymerization–Depolymerization Equilibrium)</a:t>
            </a:r>
          </a:p>
        </p:txBody>
      </p:sp>
      <p:sp>
        <p:nvSpPr>
          <p:cNvPr id="24582" name="TextBox 1"/>
          <p:cNvSpPr txBox="1">
            <a:spLocks noChangeArrowheads="1"/>
          </p:cNvSpPr>
          <p:nvPr/>
        </p:nvSpPr>
        <p:spPr bwMode="auto">
          <a:xfrm>
            <a:off x="688149" y="1826224"/>
            <a:ext cx="11887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6858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6858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6858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6858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6858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6858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6858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6858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685800" algn="l"/>
              </a:tabLs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500" dirty="0">
                <a:latin typeface="Arial" panose="020B0604020202020204" pitchFamily="34" charset="0"/>
                <a:ea typeface="SimHei" panose="02010609060101010101" pitchFamily="49" charset="-122"/>
                <a:cs typeface="Arial" panose="020B0604020202020204" pitchFamily="34" charset="0"/>
              </a:rPr>
              <a:t>单体聚合能力可以从</a:t>
            </a:r>
            <a:r>
              <a:rPr lang="en-US" altLang="zh-CN" sz="2500" b="1" dirty="0">
                <a:solidFill>
                  <a:srgbClr val="FF0000"/>
                </a:solidFill>
                <a:latin typeface="Arial" panose="020B0604020202020204" pitchFamily="34" charset="0"/>
                <a:ea typeface="SimHei" panose="02010609060101010101" pitchFamily="49" charset="-122"/>
                <a:cs typeface="Arial" panose="020B0604020202020204" pitchFamily="34" charset="0"/>
              </a:rPr>
              <a:t>热力学</a:t>
            </a:r>
            <a:r>
              <a:rPr lang="en-US" altLang="zh-CN" sz="2500" dirty="0">
                <a:latin typeface="Arial" panose="020B0604020202020204" pitchFamily="34" charset="0"/>
                <a:ea typeface="SimHei" panose="02010609060101010101" pitchFamily="49" charset="-122"/>
                <a:cs typeface="Arial" panose="020B0604020202020204" pitchFamily="34" charset="0"/>
              </a:rPr>
              <a:t>及</a:t>
            </a:r>
            <a:r>
              <a:rPr lang="en-US" altLang="zh-CN" sz="2500" b="1" dirty="0">
                <a:solidFill>
                  <a:srgbClr val="FF0000"/>
                </a:solidFill>
                <a:latin typeface="Arial" panose="020B0604020202020204" pitchFamily="34" charset="0"/>
                <a:ea typeface="SimHei" panose="02010609060101010101" pitchFamily="49" charset="-122"/>
                <a:cs typeface="Arial" panose="020B0604020202020204" pitchFamily="34" charset="0"/>
              </a:rPr>
              <a:t>动力学</a:t>
            </a:r>
            <a:r>
              <a:rPr lang="en-US" altLang="zh-CN" sz="2500" dirty="0">
                <a:latin typeface="Arial" panose="020B0604020202020204" pitchFamily="34" charset="0"/>
                <a:ea typeface="SimHei" panose="02010609060101010101" pitchFamily="49" charset="-122"/>
                <a:cs typeface="Arial" panose="020B0604020202020204" pitchFamily="34" charset="0"/>
              </a:rPr>
              <a:t>两方面考虑，一个聚合反应如果在</a:t>
            </a:r>
            <a:r>
              <a:rPr lang="en-US" altLang="zh-CN" sz="2500" b="1" dirty="0">
                <a:solidFill>
                  <a:srgbClr val="000099"/>
                </a:solidFill>
                <a:latin typeface="Arial" panose="020B0604020202020204" pitchFamily="34" charset="0"/>
                <a:ea typeface="SimHei" panose="02010609060101010101" pitchFamily="49" charset="-122"/>
                <a:cs typeface="Arial" panose="020B0604020202020204" pitchFamily="34" charset="0"/>
              </a:rPr>
              <a:t>热力学上是不允许</a:t>
            </a:r>
            <a:r>
              <a:rPr lang="en-US" altLang="zh-CN" sz="2500" dirty="0">
                <a:latin typeface="Arial" panose="020B0604020202020204" pitchFamily="34" charset="0"/>
                <a:ea typeface="SimHei" panose="02010609060101010101" pitchFamily="49" charset="-122"/>
                <a:cs typeface="Arial" panose="020B0604020202020204" pitchFamily="34" charset="0"/>
              </a:rPr>
              <a:t>的，</a:t>
            </a:r>
            <a:r>
              <a:rPr lang="en-US" altLang="zh-CN" sz="2500" b="1" dirty="0">
                <a:solidFill>
                  <a:srgbClr val="000099"/>
                </a:solidFill>
                <a:latin typeface="Arial" panose="020B0604020202020204" pitchFamily="34" charset="0"/>
                <a:ea typeface="SimHei" panose="02010609060101010101" pitchFamily="49" charset="-122"/>
                <a:cs typeface="Arial" panose="020B0604020202020204" pitchFamily="34" charset="0"/>
              </a:rPr>
              <a:t>那么在任何条件下都不可能发生</a:t>
            </a:r>
            <a:r>
              <a:rPr lang="en-US" altLang="zh-CN" sz="2500" dirty="0">
                <a:latin typeface="Arial" panose="020B0604020202020204" pitchFamily="34" charset="0"/>
                <a:ea typeface="SimHei" panose="02010609060101010101" pitchFamily="49" charset="-122"/>
                <a:cs typeface="Arial" panose="020B0604020202020204" pitchFamily="34" charset="0"/>
              </a:rPr>
              <a:t>。但要实现一个在热力学上可行的聚合反应，</a:t>
            </a:r>
            <a:r>
              <a:rPr lang="en-US" altLang="zh-CN" sz="2500" b="1" dirty="0">
                <a:solidFill>
                  <a:srgbClr val="000099"/>
                </a:solidFill>
                <a:latin typeface="Arial" panose="020B0604020202020204" pitchFamily="34" charset="0"/>
                <a:ea typeface="SimHei" panose="02010609060101010101" pitchFamily="49" charset="-122"/>
                <a:cs typeface="Arial" panose="020B0604020202020204" pitchFamily="34" charset="0"/>
              </a:rPr>
              <a:t>还依赖于动力学因素</a:t>
            </a:r>
            <a:r>
              <a:rPr lang="en-US" altLang="zh-CN" sz="2500" dirty="0">
                <a:latin typeface="Arial" panose="020B0604020202020204" pitchFamily="34" charset="0"/>
                <a:ea typeface="SimHei" panose="02010609060101010101" pitchFamily="49" charset="-122"/>
                <a:cs typeface="Arial" panose="020B0604020202020204" pitchFamily="34" charset="0"/>
              </a:rPr>
              <a:t>，即在给定的反应条件下，能否获得适宜的聚合反应速率。</a:t>
            </a:r>
          </a:p>
        </p:txBody>
      </p:sp>
      <p:sp>
        <p:nvSpPr>
          <p:cNvPr id="7" name="Text Box 2"/>
          <p:cNvSpPr txBox="1">
            <a:spLocks noChangeArrowheads="1"/>
          </p:cNvSpPr>
          <p:nvPr/>
        </p:nvSpPr>
        <p:spPr bwMode="auto">
          <a:xfrm>
            <a:off x="688149" y="3163861"/>
            <a:ext cx="12268200" cy="1258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
                <a:schemeClr val="hlink"/>
              </a:buClr>
              <a:buSzTx/>
              <a:buFont typeface="Wingdings" panose="05000000000000000000" pitchFamily="2" charset="2"/>
              <a:buNone/>
            </a:pPr>
            <a:r>
              <a:rPr lang="zh-CN" altLang="en-US" sz="3200" b="1" dirty="0">
                <a:solidFill>
                  <a:srgbClr val="A50021"/>
                </a:solidFill>
                <a:latin typeface="Arial" panose="020B0604020202020204" pitchFamily="34" charset="0"/>
                <a:ea typeface="SimHei" panose="02010609060101010101" pitchFamily="49" charset="-122"/>
                <a:cs typeface="Arial" panose="020B0604020202020204" pitchFamily="34" charset="0"/>
              </a:rPr>
              <a:t>热力学讨论范围：</a:t>
            </a:r>
            <a:r>
              <a:rPr lang="zh-CN" altLang="en-US" sz="3200" b="1" dirty="0">
                <a:latin typeface="Arial" panose="020B0604020202020204" pitchFamily="34" charset="0"/>
                <a:ea typeface="SimHei" panose="02010609060101010101" pitchFamily="49" charset="-122"/>
                <a:cs typeface="Arial" panose="020B0604020202020204" pitchFamily="34" charset="0"/>
              </a:rPr>
              <a:t>反应的可能性、反应进行的方向以及平衡方面的问题</a:t>
            </a:r>
            <a:r>
              <a:rPr lang="zh-CN" altLang="en-GB" sz="3200" b="1" dirty="0">
                <a:latin typeface="Arial" panose="020B0604020202020204" pitchFamily="34" charset="0"/>
                <a:ea typeface="SimHei" panose="02010609060101010101" pitchFamily="49" charset="-122"/>
                <a:cs typeface="Arial" panose="020B0604020202020204" pitchFamily="34" charset="0"/>
              </a:rPr>
              <a:t>。</a:t>
            </a:r>
            <a:endParaRPr lang="zh-CN" altLang="en-US" sz="3200" b="1" dirty="0">
              <a:solidFill>
                <a:schemeClr val="folHlink"/>
              </a:solidFill>
              <a:latin typeface="Arial" panose="020B0604020202020204" pitchFamily="34" charset="0"/>
              <a:ea typeface="SimHei" panose="02010609060101010101" pitchFamily="49" charset="-122"/>
              <a:cs typeface="Arial" panose="020B0604020202020204" pitchFamily="34" charset="0"/>
            </a:endParaRPr>
          </a:p>
        </p:txBody>
      </p:sp>
      <p:sp>
        <p:nvSpPr>
          <p:cNvPr id="8" name="Rectangle 3"/>
          <p:cNvSpPr>
            <a:spLocks noChangeArrowheads="1"/>
          </p:cNvSpPr>
          <p:nvPr/>
        </p:nvSpPr>
        <p:spPr bwMode="auto">
          <a:xfrm>
            <a:off x="7024025" y="3996895"/>
            <a:ext cx="5039783" cy="1565685"/>
          </a:xfrm>
          <a:prstGeom prst="rect">
            <a:avLst/>
          </a:prstGeom>
          <a:solidFill>
            <a:srgbClr val="FFFF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107763" dir="8100000" algn="ctr" rotWithShape="0">
                    <a:schemeClr val="bg2"/>
                  </a:outerShdw>
                </a:effectLst>
              </a14:hiddenEffects>
            </a:ext>
          </a:extLst>
        </p:spPr>
        <p:txBody>
          <a:bodyPr>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Tx/>
              <a:buSzTx/>
              <a:buFontTx/>
              <a:buNone/>
            </a:pPr>
            <a:r>
              <a:rPr lang="en-US" altLang="zh-CN" sz="2646" b="1" dirty="0">
                <a:solidFill>
                  <a:srgbClr val="A50021"/>
                </a:solidFill>
                <a:latin typeface="Arial" panose="020B0604020202020204" pitchFamily="34" charset="0"/>
                <a:ea typeface="SimHei" panose="02010609060101010101" pitchFamily="49" charset="-122"/>
                <a:cs typeface="Arial" panose="020B0604020202020204" pitchFamily="34" charset="0"/>
              </a:rPr>
              <a:t>α-</a:t>
            </a:r>
            <a:r>
              <a:rPr lang="zh-CN" altLang="en-US" sz="2646" b="1" dirty="0">
                <a:solidFill>
                  <a:srgbClr val="A50021"/>
                </a:solidFill>
                <a:latin typeface="Arial" panose="020B0604020202020204" pitchFamily="34" charset="0"/>
                <a:ea typeface="SimHei" panose="02010609060101010101" pitchFamily="49" charset="-122"/>
                <a:cs typeface="Arial" panose="020B0604020202020204" pitchFamily="34" charset="0"/>
              </a:rPr>
              <a:t>甲基苯乙烯</a:t>
            </a:r>
            <a:r>
              <a:rPr lang="zh-CN" altLang="en-US" sz="2646" b="1" dirty="0">
                <a:latin typeface="Arial" panose="020B0604020202020204" pitchFamily="34" charset="0"/>
                <a:ea typeface="SimHei" panose="02010609060101010101" pitchFamily="49" charset="-122"/>
                <a:cs typeface="Arial" panose="020B0604020202020204" pitchFamily="34" charset="0"/>
              </a:rPr>
              <a:t>在0℃常压下能聚合，但在61℃以上不加压就无法聚合，这属于</a:t>
            </a:r>
            <a:r>
              <a:rPr lang="zh-CN" altLang="en-US" sz="2646" b="1" dirty="0">
                <a:solidFill>
                  <a:srgbClr val="A50021"/>
                </a:solidFill>
                <a:latin typeface="Arial" panose="020B0604020202020204" pitchFamily="34" charset="0"/>
                <a:ea typeface="SimHei" panose="02010609060101010101" pitchFamily="49" charset="-122"/>
                <a:cs typeface="Arial" panose="020B0604020202020204" pitchFamily="34" charset="0"/>
              </a:rPr>
              <a:t>热力学范畴。</a:t>
            </a:r>
          </a:p>
        </p:txBody>
      </p:sp>
      <p:sp>
        <p:nvSpPr>
          <p:cNvPr id="9" name="AutoShape 4"/>
          <p:cNvSpPr>
            <a:spLocks noChangeArrowheads="1"/>
          </p:cNvSpPr>
          <p:nvPr/>
        </p:nvSpPr>
        <p:spPr bwMode="auto">
          <a:xfrm rot="20032403">
            <a:off x="5383487" y="4275758"/>
            <a:ext cx="671971" cy="1007957"/>
          </a:xfrm>
          <a:prstGeom prst="curvedRightArrow">
            <a:avLst>
              <a:gd name="adj1" fmla="val 29792"/>
              <a:gd name="adj2" fmla="val 60000"/>
              <a:gd name="adj3" fmla="val 33333"/>
            </a:avLst>
          </a:prstGeom>
          <a:solidFill>
            <a:srgbClr val="00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kumimoji="0" lang="zh-CN" altLang="en-US" sz="2646">
              <a:latin typeface="Arial" panose="020B0604020202020204" pitchFamily="34" charset="0"/>
              <a:ea typeface="SimHei" panose="02010609060101010101" pitchFamily="49" charset="-122"/>
              <a:cs typeface="Arial" panose="020B0604020202020204" pitchFamily="34" charset="0"/>
            </a:endParaRPr>
          </a:p>
        </p:txBody>
      </p:sp>
      <p:sp>
        <p:nvSpPr>
          <p:cNvPr id="10" name="Rectangle 5"/>
          <p:cNvSpPr>
            <a:spLocks noChangeArrowheads="1"/>
          </p:cNvSpPr>
          <p:nvPr/>
        </p:nvSpPr>
        <p:spPr bwMode="auto">
          <a:xfrm>
            <a:off x="688149" y="5742996"/>
            <a:ext cx="11734800" cy="1239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
                <a:schemeClr val="hlink"/>
              </a:buClr>
              <a:buSzTx/>
              <a:buFont typeface="Wingdings" panose="05000000000000000000" pitchFamily="2" charset="2"/>
              <a:buNone/>
            </a:pPr>
            <a:r>
              <a:rPr lang="zh-CN" altLang="en-US" sz="3200" dirty="0">
                <a:solidFill>
                  <a:srgbClr val="A50021"/>
                </a:solidFill>
                <a:latin typeface="Arial" panose="020B0604020202020204" pitchFamily="34" charset="0"/>
                <a:ea typeface="SimHei" panose="02010609060101010101" pitchFamily="49" charset="-122"/>
                <a:cs typeface="Arial" panose="020B0604020202020204" pitchFamily="34" charset="0"/>
              </a:rPr>
              <a:t>聚合热力学（</a:t>
            </a:r>
            <a:r>
              <a:rPr lang="en-US" altLang="zh-CN" sz="3200" dirty="0">
                <a:solidFill>
                  <a:srgbClr val="A50021"/>
                </a:solidFill>
                <a:latin typeface="Arial" panose="020B0604020202020204" pitchFamily="34" charset="0"/>
                <a:ea typeface="SimHei" panose="02010609060101010101" pitchFamily="49" charset="-122"/>
                <a:cs typeface="Arial" panose="020B0604020202020204" pitchFamily="34" charset="0"/>
              </a:rPr>
              <a:t>Polymerization Thermodynamics）</a:t>
            </a:r>
            <a:r>
              <a:rPr lang="zh-CN" altLang="en-US" sz="3200" dirty="0">
                <a:solidFill>
                  <a:srgbClr val="A50021"/>
                </a:solidFill>
                <a:latin typeface="Arial" panose="020B0604020202020204" pitchFamily="34" charset="0"/>
                <a:ea typeface="SimHei" panose="02010609060101010101" pitchFamily="49" charset="-122"/>
                <a:cs typeface="Arial" panose="020B0604020202020204" pitchFamily="34" charset="0"/>
              </a:rPr>
              <a:t>的主要目的：</a:t>
            </a:r>
            <a:r>
              <a:rPr lang="zh-CN" altLang="en-US" sz="3200" dirty="0">
                <a:latin typeface="Arial" panose="020B0604020202020204" pitchFamily="34" charset="0"/>
                <a:ea typeface="SimHei" panose="02010609060101010101" pitchFamily="49" charset="-122"/>
                <a:cs typeface="Arial" panose="020B0604020202020204" pitchFamily="34" charset="0"/>
              </a:rPr>
              <a:t>从单体结构来判断聚合可能性，这对探索新聚合物的合成很重要。</a:t>
            </a:r>
            <a:r>
              <a:rPr lang="zh-CN" altLang="en-US" dirty="0">
                <a:latin typeface="Arial" panose="020B0604020202020204" pitchFamily="34" charset="0"/>
                <a:ea typeface="SimHei" panose="02010609060101010101" pitchFamily="49" charset="-122"/>
                <a:cs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 Box 2"/>
          <p:cNvSpPr txBox="1">
            <a:spLocks noChangeArrowheads="1"/>
          </p:cNvSpPr>
          <p:nvPr/>
        </p:nvSpPr>
        <p:spPr bwMode="auto">
          <a:xfrm>
            <a:off x="1081087" y="1054697"/>
            <a:ext cx="5207776" cy="2997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
                <a:schemeClr val="hlink"/>
              </a:buClr>
              <a:buSzTx/>
              <a:buFont typeface="Wingdings" panose="05000000000000000000" pitchFamily="2" charset="2"/>
              <a:buNone/>
            </a:pPr>
            <a:r>
              <a:rPr lang="zh-CN" altLang="en-US" sz="2646" b="1" dirty="0">
                <a:solidFill>
                  <a:srgbClr val="A50021"/>
                </a:solidFill>
              </a:rPr>
              <a:t>热力学状态函数</a:t>
            </a:r>
            <a:r>
              <a:rPr lang="zh-CN" altLang="en-US" sz="2646" b="1" dirty="0"/>
              <a:t>及其相互关系</a:t>
            </a:r>
          </a:p>
          <a:p>
            <a:pPr eaLnBrk="1" hangingPunct="1">
              <a:lnSpc>
                <a:spcPct val="125000"/>
              </a:lnSpc>
              <a:spcBef>
                <a:spcPct val="25000"/>
              </a:spcBef>
              <a:buClr>
                <a:schemeClr val="hlink"/>
              </a:buClr>
              <a:buSzTx/>
              <a:buFont typeface="Wingdings" panose="05000000000000000000" pitchFamily="2" charset="2"/>
              <a:buNone/>
            </a:pPr>
            <a:r>
              <a:rPr lang="zh-CN" altLang="en-US" sz="2646" b="1" dirty="0"/>
              <a:t>      </a:t>
            </a:r>
            <a:r>
              <a:rPr lang="en-US" altLang="zh-CN" sz="2646" b="1" dirty="0"/>
              <a:t>H－</a:t>
            </a:r>
            <a:r>
              <a:rPr lang="zh-CN" altLang="en-US" sz="2646" b="1" dirty="0"/>
              <a:t>焓</a:t>
            </a:r>
          </a:p>
          <a:p>
            <a:pPr eaLnBrk="1" hangingPunct="1">
              <a:lnSpc>
                <a:spcPct val="125000"/>
              </a:lnSpc>
              <a:spcBef>
                <a:spcPct val="25000"/>
              </a:spcBef>
              <a:buClr>
                <a:schemeClr val="hlink"/>
              </a:buClr>
              <a:buSzTx/>
              <a:buFont typeface="Wingdings" panose="05000000000000000000" pitchFamily="2" charset="2"/>
              <a:buNone/>
            </a:pPr>
            <a:r>
              <a:rPr lang="zh-CN" altLang="en-US" sz="2646" b="1" dirty="0"/>
              <a:t>      </a:t>
            </a:r>
            <a:r>
              <a:rPr lang="en-US" altLang="zh-CN" sz="2646" b="1" dirty="0"/>
              <a:t>E－</a:t>
            </a:r>
            <a:r>
              <a:rPr lang="zh-CN" altLang="en-US" sz="2646" b="1" dirty="0"/>
              <a:t>内能</a:t>
            </a:r>
          </a:p>
          <a:p>
            <a:pPr eaLnBrk="1" hangingPunct="1">
              <a:lnSpc>
                <a:spcPct val="125000"/>
              </a:lnSpc>
              <a:spcBef>
                <a:spcPct val="25000"/>
              </a:spcBef>
              <a:buClr>
                <a:schemeClr val="hlink"/>
              </a:buClr>
              <a:buSzTx/>
              <a:buFont typeface="Wingdings" panose="05000000000000000000" pitchFamily="2" charset="2"/>
              <a:buNone/>
            </a:pPr>
            <a:r>
              <a:rPr lang="zh-CN" altLang="en-US" sz="2646" b="1" dirty="0"/>
              <a:t>      </a:t>
            </a:r>
            <a:r>
              <a:rPr lang="en-US" altLang="zh-CN" sz="2646" b="1" dirty="0"/>
              <a:t>S－</a:t>
            </a:r>
            <a:r>
              <a:rPr lang="zh-CN" altLang="en-US" sz="2646" b="1" dirty="0"/>
              <a:t>熵</a:t>
            </a:r>
          </a:p>
          <a:p>
            <a:pPr eaLnBrk="1" hangingPunct="1">
              <a:lnSpc>
                <a:spcPct val="125000"/>
              </a:lnSpc>
              <a:spcBef>
                <a:spcPct val="25000"/>
              </a:spcBef>
              <a:buClr>
                <a:schemeClr val="hlink"/>
              </a:buClr>
              <a:buSzTx/>
              <a:buFont typeface="Wingdings" panose="05000000000000000000" pitchFamily="2" charset="2"/>
              <a:buNone/>
            </a:pPr>
            <a:r>
              <a:rPr lang="zh-CN" altLang="en-US" sz="2646" b="1" dirty="0"/>
              <a:t>      </a:t>
            </a:r>
            <a:r>
              <a:rPr lang="en-US" altLang="zh-CN" sz="2646" b="1" dirty="0"/>
              <a:t>G－</a:t>
            </a:r>
            <a:r>
              <a:rPr lang="zh-CN" altLang="en-US" sz="2646" b="1" dirty="0"/>
              <a:t>自由焓（自由能）</a:t>
            </a:r>
          </a:p>
        </p:txBody>
      </p:sp>
      <p:sp>
        <p:nvSpPr>
          <p:cNvPr id="32772" name="Rectangle 3"/>
          <p:cNvSpPr>
            <a:spLocks noChangeArrowheads="1"/>
          </p:cNvSpPr>
          <p:nvPr/>
        </p:nvSpPr>
        <p:spPr bwMode="auto">
          <a:xfrm>
            <a:off x="623887" y="215816"/>
            <a:ext cx="54184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3600" b="1" dirty="0">
                <a:solidFill>
                  <a:srgbClr val="A50021"/>
                </a:solidFill>
                <a:latin typeface="SimHei" panose="02010609060101010101" pitchFamily="49" charset="-122"/>
                <a:ea typeface="SimHei" panose="02010609060101010101" pitchFamily="49" charset="-122"/>
              </a:rPr>
              <a:t>1）热力学的一般概念</a:t>
            </a:r>
          </a:p>
        </p:txBody>
      </p:sp>
      <p:graphicFrame>
        <p:nvGraphicFramePr>
          <p:cNvPr id="32773" name="Object 4"/>
          <p:cNvGraphicFramePr>
            <a:graphicFrameLocks noChangeAspect="1"/>
          </p:cNvGraphicFramePr>
          <p:nvPr>
            <p:extLst>
              <p:ext uri="{D42A27DB-BD31-4B8C-83A1-F6EECF244321}">
                <p14:modId xmlns:p14="http://schemas.microsoft.com/office/powerpoint/2010/main" val="843081505"/>
              </p:ext>
            </p:extLst>
          </p:nvPr>
        </p:nvGraphicFramePr>
        <p:xfrm>
          <a:off x="8472487" y="389652"/>
          <a:ext cx="2892626" cy="2693135"/>
        </p:xfrm>
        <a:graphic>
          <a:graphicData uri="http://schemas.openxmlformats.org/presentationml/2006/ole">
            <mc:AlternateContent xmlns:mc="http://schemas.openxmlformats.org/markup-compatibility/2006">
              <mc:Choice xmlns:v="urn:schemas-microsoft-com:vml" Requires="v">
                <p:oleObj spid="_x0000_s14388" name="位图图像" r:id="rId3" imgW="2200582" imgH="2048161" progId="Paint.Picture">
                  <p:embed/>
                </p:oleObj>
              </mc:Choice>
              <mc:Fallback>
                <p:oleObj name="位图图像" r:id="rId3" imgW="2200582" imgH="2048161" progId="Paint.Picture">
                  <p:embed/>
                  <p:pic>
                    <p:nvPicPr>
                      <p:cNvPr id="32773"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487" y="389652"/>
                        <a:ext cx="2892626" cy="269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4" name="Object 5"/>
          <p:cNvGraphicFramePr>
            <a:graphicFrameLocks noChangeAspect="1"/>
          </p:cNvGraphicFramePr>
          <p:nvPr>
            <p:extLst>
              <p:ext uri="{D42A27DB-BD31-4B8C-83A1-F6EECF244321}">
                <p14:modId xmlns:p14="http://schemas.microsoft.com/office/powerpoint/2010/main" val="2497684199"/>
              </p:ext>
            </p:extLst>
          </p:nvPr>
        </p:nvGraphicFramePr>
        <p:xfrm>
          <a:off x="4366766" y="1951037"/>
          <a:ext cx="3275859" cy="978208"/>
        </p:xfrm>
        <a:graphic>
          <a:graphicData uri="http://schemas.openxmlformats.org/presentationml/2006/ole">
            <mc:AlternateContent xmlns:mc="http://schemas.openxmlformats.org/markup-compatibility/2006">
              <mc:Choice xmlns:v="urn:schemas-microsoft-com:vml" Requires="v">
                <p:oleObj spid="_x0000_s14389" name="Equation" r:id="rId5" imgW="1358310" imgH="406224" progId="Equation.3">
                  <p:embed/>
                </p:oleObj>
              </mc:Choice>
              <mc:Fallback>
                <p:oleObj name="Equation" r:id="rId5" imgW="1358310" imgH="406224" progId="Equation.3">
                  <p:embed/>
                  <p:pic>
                    <p:nvPicPr>
                      <p:cNvPr id="32774"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6766" y="1951037"/>
                        <a:ext cx="3275859" cy="97820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5" name="Text Box 6"/>
          <p:cNvSpPr txBox="1">
            <a:spLocks noChangeArrowheads="1"/>
          </p:cNvSpPr>
          <p:nvPr/>
        </p:nvSpPr>
        <p:spPr bwMode="auto">
          <a:xfrm>
            <a:off x="1053782" y="4101728"/>
            <a:ext cx="2603888" cy="55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
                <a:schemeClr val="hlink"/>
              </a:buClr>
              <a:buSzTx/>
              <a:buFont typeface="Wingdings" panose="05000000000000000000" pitchFamily="2" charset="2"/>
              <a:buNone/>
            </a:pPr>
            <a:r>
              <a:rPr lang="zh-CN" altLang="en-US" sz="2646" b="1" dirty="0"/>
              <a:t>对于某一过程，</a:t>
            </a:r>
          </a:p>
        </p:txBody>
      </p:sp>
      <p:graphicFrame>
        <p:nvGraphicFramePr>
          <p:cNvPr id="32776" name="Object 7"/>
          <p:cNvGraphicFramePr>
            <a:graphicFrameLocks noChangeAspect="1"/>
          </p:cNvGraphicFramePr>
          <p:nvPr>
            <p:extLst>
              <p:ext uri="{D42A27DB-BD31-4B8C-83A1-F6EECF244321}">
                <p14:modId xmlns:p14="http://schemas.microsoft.com/office/powerpoint/2010/main" val="3332478242"/>
              </p:ext>
            </p:extLst>
          </p:nvPr>
        </p:nvGraphicFramePr>
        <p:xfrm>
          <a:off x="3657670" y="4231070"/>
          <a:ext cx="3947830" cy="883713"/>
        </p:xfrm>
        <a:graphic>
          <a:graphicData uri="http://schemas.openxmlformats.org/presentationml/2006/ole">
            <mc:AlternateContent xmlns:mc="http://schemas.openxmlformats.org/markup-compatibility/2006">
              <mc:Choice xmlns:v="urn:schemas-microsoft-com:vml" Requires="v">
                <p:oleObj spid="_x0000_s14390" name="Equation" r:id="rId7" imgW="1815312" imgH="406224" progId="Equation.3">
                  <p:embed/>
                </p:oleObj>
              </mc:Choice>
              <mc:Fallback>
                <p:oleObj name="Equation" r:id="rId7" imgW="1815312" imgH="406224" progId="Equation.3">
                  <p:embed/>
                  <p:pic>
                    <p:nvPicPr>
                      <p:cNvPr id="32776"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70" y="4231070"/>
                        <a:ext cx="3947830" cy="883713"/>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7" name="Object 8"/>
          <p:cNvGraphicFramePr>
            <a:graphicFrameLocks noChangeAspect="1"/>
          </p:cNvGraphicFramePr>
          <p:nvPr>
            <p:extLst>
              <p:ext uri="{D42A27DB-BD31-4B8C-83A1-F6EECF244321}">
                <p14:modId xmlns:p14="http://schemas.microsoft.com/office/powerpoint/2010/main" val="3996944080"/>
              </p:ext>
            </p:extLst>
          </p:nvPr>
        </p:nvGraphicFramePr>
        <p:xfrm>
          <a:off x="3657670" y="5229807"/>
          <a:ext cx="7727668" cy="458480"/>
        </p:xfrm>
        <a:graphic>
          <a:graphicData uri="http://schemas.openxmlformats.org/presentationml/2006/ole">
            <mc:AlternateContent xmlns:mc="http://schemas.openxmlformats.org/markup-compatibility/2006">
              <mc:Choice xmlns:v="urn:schemas-microsoft-com:vml" Requires="v">
                <p:oleObj spid="_x0000_s14391" name="Equation" r:id="rId9" imgW="3644900" imgH="215900" progId="Equation.3">
                  <p:embed/>
                </p:oleObj>
              </mc:Choice>
              <mc:Fallback>
                <p:oleObj name="Equation" r:id="rId9" imgW="3644900" imgH="215900" progId="Equation.3">
                  <p:embed/>
                  <p:pic>
                    <p:nvPicPr>
                      <p:cNvPr id="32777"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7670" y="5229807"/>
                        <a:ext cx="7727668" cy="45848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 Box 2">
            <a:extLst>
              <a:ext uri="{FF2B5EF4-FFF2-40B4-BE49-F238E27FC236}">
                <a16:creationId xmlns:a16="http://schemas.microsoft.com/office/drawing/2014/main" id="{EA59A1CD-65C7-B15F-DEBB-9B6122ECFB4F}"/>
              </a:ext>
            </a:extLst>
          </p:cNvPr>
          <p:cNvSpPr txBox="1">
            <a:spLocks noChangeArrowheads="1"/>
          </p:cNvSpPr>
          <p:nvPr/>
        </p:nvSpPr>
        <p:spPr bwMode="auto">
          <a:xfrm>
            <a:off x="1052821" y="5855252"/>
            <a:ext cx="5181600" cy="1413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
                <a:schemeClr val="hlink"/>
              </a:buClr>
              <a:buSzTx/>
              <a:buFont typeface="Wingdings" panose="05000000000000000000" pitchFamily="2" charset="2"/>
              <a:buNone/>
            </a:pPr>
            <a:r>
              <a:rPr lang="zh-CN" altLang="en-US" sz="3600" dirty="0">
                <a:solidFill>
                  <a:srgbClr val="A50021"/>
                </a:solidFill>
              </a:rPr>
              <a:t>自由焓：</a:t>
            </a:r>
            <a:r>
              <a:rPr lang="zh-CN" altLang="en-US" sz="3600" dirty="0"/>
              <a:t>决定过程变化方向和限度的一个函数</a:t>
            </a:r>
          </a:p>
        </p:txBody>
      </p:sp>
      <p:graphicFrame>
        <p:nvGraphicFramePr>
          <p:cNvPr id="3" name="Object 4">
            <a:extLst>
              <a:ext uri="{FF2B5EF4-FFF2-40B4-BE49-F238E27FC236}">
                <a16:creationId xmlns:a16="http://schemas.microsoft.com/office/drawing/2014/main" id="{FD2E661E-4C43-0F29-A8D0-3FD401CE4979}"/>
              </a:ext>
            </a:extLst>
          </p:cNvPr>
          <p:cNvGraphicFramePr>
            <a:graphicFrameLocks noChangeAspect="1"/>
          </p:cNvGraphicFramePr>
          <p:nvPr>
            <p:extLst>
              <p:ext uri="{D42A27DB-BD31-4B8C-83A1-F6EECF244321}">
                <p14:modId xmlns:p14="http://schemas.microsoft.com/office/powerpoint/2010/main" val="3373707121"/>
              </p:ext>
            </p:extLst>
          </p:nvPr>
        </p:nvGraphicFramePr>
        <p:xfrm>
          <a:off x="7024687" y="5881022"/>
          <a:ext cx="5375769" cy="1678178"/>
        </p:xfrm>
        <a:graphic>
          <a:graphicData uri="http://schemas.openxmlformats.org/presentationml/2006/ole">
            <mc:AlternateContent xmlns:mc="http://schemas.openxmlformats.org/markup-compatibility/2006">
              <mc:Choice xmlns:v="urn:schemas-microsoft-com:vml" Requires="v">
                <p:oleObj spid="_x0000_s14392" name="Equation" r:id="rId11" imgW="2298700" imgH="711200" progId="Equation.3">
                  <p:embed/>
                </p:oleObj>
              </mc:Choice>
              <mc:Fallback>
                <p:oleObj name="Equation" r:id="rId11" imgW="2298700" imgH="711200" progId="Equation.3">
                  <p:embed/>
                  <p:pic>
                    <p:nvPicPr>
                      <p:cNvPr id="33797"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24687" y="5881022"/>
                        <a:ext cx="5375769" cy="1678178"/>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80062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030">
            <a:extLst>
              <a:ext uri="{FF2B5EF4-FFF2-40B4-BE49-F238E27FC236}">
                <a16:creationId xmlns:a16="http://schemas.microsoft.com/office/drawing/2014/main" id="{865E258B-5DF0-D07B-3413-4FE4602FA12B}"/>
              </a:ext>
            </a:extLst>
          </p:cNvPr>
          <p:cNvGraphicFramePr>
            <a:graphicFrameLocks noChangeAspect="1"/>
          </p:cNvGraphicFramePr>
          <p:nvPr>
            <p:extLst>
              <p:ext uri="{D42A27DB-BD31-4B8C-83A1-F6EECF244321}">
                <p14:modId xmlns:p14="http://schemas.microsoft.com/office/powerpoint/2010/main" val="1458821200"/>
              </p:ext>
            </p:extLst>
          </p:nvPr>
        </p:nvGraphicFramePr>
        <p:xfrm>
          <a:off x="5957887" y="1046058"/>
          <a:ext cx="3695841" cy="642223"/>
        </p:xfrm>
        <a:graphic>
          <a:graphicData uri="http://schemas.openxmlformats.org/presentationml/2006/ole">
            <mc:AlternateContent xmlns:mc="http://schemas.openxmlformats.org/markup-compatibility/2006">
              <mc:Choice xmlns:v="urn:schemas-microsoft-com:vml" Requires="v">
                <p:oleObj spid="_x0000_s15392" name="Equation" r:id="rId3" imgW="1459866" imgH="253890" progId="Equation.3">
                  <p:embed/>
                </p:oleObj>
              </mc:Choice>
              <mc:Fallback>
                <p:oleObj name="Equation" r:id="rId3" imgW="1459866" imgH="253890" progId="Equation.3">
                  <p:embed/>
                  <p:pic>
                    <p:nvPicPr>
                      <p:cNvPr id="34823" name="Object 10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7887" y="1046058"/>
                        <a:ext cx="3695841" cy="642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Rectangle 1029">
            <a:extLst>
              <a:ext uri="{FF2B5EF4-FFF2-40B4-BE49-F238E27FC236}">
                <a16:creationId xmlns:a16="http://schemas.microsoft.com/office/drawing/2014/main" id="{334E2649-95A6-F22E-02F2-D598E30327D9}"/>
              </a:ext>
            </a:extLst>
          </p:cNvPr>
          <p:cNvSpPr>
            <a:spLocks noChangeArrowheads="1"/>
          </p:cNvSpPr>
          <p:nvPr/>
        </p:nvSpPr>
        <p:spPr bwMode="auto">
          <a:xfrm>
            <a:off x="547687" y="1036637"/>
            <a:ext cx="587974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3200" b="1" dirty="0"/>
              <a:t>对于恒温、恒压下的聚合</a:t>
            </a:r>
          </a:p>
        </p:txBody>
      </p:sp>
      <p:graphicFrame>
        <p:nvGraphicFramePr>
          <p:cNvPr id="6" name="Object 1027">
            <a:extLst>
              <a:ext uri="{FF2B5EF4-FFF2-40B4-BE49-F238E27FC236}">
                <a16:creationId xmlns:a16="http://schemas.microsoft.com/office/drawing/2014/main" id="{946CA578-B2FF-62C3-8243-6EA59F45E654}"/>
              </a:ext>
            </a:extLst>
          </p:cNvPr>
          <p:cNvGraphicFramePr>
            <a:graphicFrameLocks noChangeAspect="1"/>
          </p:cNvGraphicFramePr>
          <p:nvPr>
            <p:extLst>
              <p:ext uri="{D42A27DB-BD31-4B8C-83A1-F6EECF244321}">
                <p14:modId xmlns:p14="http://schemas.microsoft.com/office/powerpoint/2010/main" val="455125168"/>
              </p:ext>
            </p:extLst>
          </p:nvPr>
        </p:nvGraphicFramePr>
        <p:xfrm>
          <a:off x="5576887" y="2288656"/>
          <a:ext cx="5099792" cy="1591784"/>
        </p:xfrm>
        <a:graphic>
          <a:graphicData uri="http://schemas.openxmlformats.org/presentationml/2006/ole">
            <mc:AlternateContent xmlns:mc="http://schemas.openxmlformats.org/markup-compatibility/2006">
              <mc:Choice xmlns:v="urn:schemas-microsoft-com:vml" Requires="v">
                <p:oleObj spid="_x0000_s15393" name="Equation" r:id="rId5" imgW="2298700" imgH="711200" progId="Equation.3">
                  <p:embed/>
                </p:oleObj>
              </mc:Choice>
              <mc:Fallback>
                <p:oleObj name="Equation" r:id="rId5" imgW="2298700" imgH="711200" progId="Equation.3">
                  <p:embed/>
                  <p:pic>
                    <p:nvPicPr>
                      <p:cNvPr id="34820" name="Object 10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6887" y="2288656"/>
                        <a:ext cx="5099792" cy="1591784"/>
                      </a:xfrm>
                      <a:prstGeom prst="rect">
                        <a:avLst/>
                      </a:prstGeom>
                      <a:solidFill>
                        <a:srgbClr val="CCFFFF"/>
                      </a:solidFill>
                      <a:ln w="9525">
                        <a:solidFill>
                          <a:schemeClr val="tx1"/>
                        </a:solidFill>
                        <a:miter lim="800000"/>
                        <a:headEnd/>
                        <a:tailEnd/>
                      </a:ln>
                    </p:spPr>
                  </p:pic>
                </p:oleObj>
              </mc:Fallback>
            </mc:AlternateContent>
          </a:graphicData>
        </a:graphic>
      </p:graphicFrame>
      <p:graphicFrame>
        <p:nvGraphicFramePr>
          <p:cNvPr id="7" name="Object 1028">
            <a:extLst>
              <a:ext uri="{FF2B5EF4-FFF2-40B4-BE49-F238E27FC236}">
                <a16:creationId xmlns:a16="http://schemas.microsoft.com/office/drawing/2014/main" id="{943CB544-59D1-ECC7-5CA3-3F2D2AC0118A}"/>
              </a:ext>
            </a:extLst>
          </p:cNvPr>
          <p:cNvGraphicFramePr>
            <a:graphicFrameLocks noChangeAspect="1"/>
          </p:cNvGraphicFramePr>
          <p:nvPr>
            <p:extLst>
              <p:ext uri="{D42A27DB-BD31-4B8C-83A1-F6EECF244321}">
                <p14:modId xmlns:p14="http://schemas.microsoft.com/office/powerpoint/2010/main" val="3622253577"/>
              </p:ext>
            </p:extLst>
          </p:nvPr>
        </p:nvGraphicFramePr>
        <p:xfrm>
          <a:off x="1995487" y="2288656"/>
          <a:ext cx="2656386" cy="467230"/>
        </p:xfrm>
        <a:graphic>
          <a:graphicData uri="http://schemas.openxmlformats.org/presentationml/2006/ole">
            <mc:AlternateContent xmlns:mc="http://schemas.openxmlformats.org/markup-compatibility/2006">
              <mc:Choice xmlns:v="urn:schemas-microsoft-com:vml" Requires="v">
                <p:oleObj spid="_x0000_s15394" name="Equation" r:id="rId7" imgW="1028254" imgH="177723" progId="Equation.3">
                  <p:embed/>
                </p:oleObj>
              </mc:Choice>
              <mc:Fallback>
                <p:oleObj name="Equation" r:id="rId7" imgW="1028254" imgH="177723" progId="Equation.3">
                  <p:embed/>
                  <p:pic>
                    <p:nvPicPr>
                      <p:cNvPr id="34821" name="Object 10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5487" y="2288656"/>
                        <a:ext cx="2656386" cy="467230"/>
                      </a:xfrm>
                      <a:prstGeom prst="rect">
                        <a:avLst/>
                      </a:prstGeom>
                      <a:solidFill>
                        <a:srgbClr val="CCFFFF"/>
                      </a:solidFill>
                      <a:ln w="9525">
                        <a:solidFill>
                          <a:srgbClr val="000000"/>
                        </a:solidFill>
                        <a:miter lim="800000"/>
                        <a:headEnd/>
                        <a:tailEnd/>
                      </a:ln>
                    </p:spPr>
                  </p:pic>
                </p:oleObj>
              </mc:Fallback>
            </mc:AlternateContent>
          </a:graphicData>
        </a:graphic>
      </p:graphicFrame>
      <p:sp>
        <p:nvSpPr>
          <p:cNvPr id="9" name="文本框 8">
            <a:extLst>
              <a:ext uri="{FF2B5EF4-FFF2-40B4-BE49-F238E27FC236}">
                <a16:creationId xmlns:a16="http://schemas.microsoft.com/office/drawing/2014/main" id="{FA3B7AE4-B60F-70C0-EA5B-1B35EC8F12E6}"/>
              </a:ext>
            </a:extLst>
          </p:cNvPr>
          <p:cNvSpPr txBox="1"/>
          <p:nvPr/>
        </p:nvSpPr>
        <p:spPr>
          <a:xfrm>
            <a:off x="433387" y="4389437"/>
            <a:ext cx="12573000" cy="2603854"/>
          </a:xfrm>
          <a:prstGeom prst="rect">
            <a:avLst/>
          </a:prstGeom>
          <a:noFill/>
        </p:spPr>
        <p:txBody>
          <a:bodyPr wrap="square">
            <a:spAutoFit/>
          </a:bodyPr>
          <a:lstStyle/>
          <a:p>
            <a:pPr>
              <a:lnSpc>
                <a:spcPct val="150000"/>
              </a:lnSpc>
            </a:pPr>
            <a:r>
              <a:rPr lang="en-US" altLang="zh-CN" sz="2800" dirty="0" err="1">
                <a:latin typeface="楷体_GB2312"/>
                <a:ea typeface="楷体_GB2312"/>
                <a:cs typeface="楷体_GB2312"/>
              </a:rPr>
              <a:t>在链式聚合反应中，单体双键打开形成聚合物的单键，为</a:t>
            </a:r>
            <a:r>
              <a:rPr lang="en-US" altLang="zh-CN" sz="2800" dirty="0" err="1">
                <a:solidFill>
                  <a:srgbClr val="000099"/>
                </a:solidFill>
                <a:latin typeface="楷体_GB2312"/>
                <a:ea typeface="楷体_GB2312"/>
                <a:cs typeface="楷体_GB2312"/>
              </a:rPr>
              <a:t>放热过程</a:t>
            </a:r>
            <a:r>
              <a:rPr lang="en-US" altLang="zh-CN" sz="2800" dirty="0" err="1">
                <a:latin typeface="楷体_GB2312"/>
                <a:ea typeface="楷体_GB2312"/>
                <a:cs typeface="楷体_GB2312"/>
              </a:rPr>
              <a:t>，焓增量</a:t>
            </a:r>
            <a:r>
              <a:rPr lang="en-US" altLang="zh-CN" sz="2800" dirty="0" err="1">
                <a:solidFill>
                  <a:srgbClr val="000099"/>
                </a:solidFill>
                <a:latin typeface="Courier New" panose="02070309020205020404" pitchFamily="49" charset="0"/>
                <a:cs typeface="Courier New" panose="02070309020205020404" pitchFamily="49" charset="0"/>
              </a:rPr>
              <a:t>∆</a:t>
            </a:r>
            <a:r>
              <a:rPr lang="en-US" altLang="zh-CN" sz="2800" i="1" dirty="0" err="1">
                <a:solidFill>
                  <a:srgbClr val="000099"/>
                </a:solidFill>
                <a:latin typeface="Times New Roman" panose="02020603050405020304" pitchFamily="18" charset="0"/>
                <a:cs typeface="Times New Roman" panose="02020603050405020304" pitchFamily="18" charset="0"/>
              </a:rPr>
              <a:t>H</a:t>
            </a:r>
            <a:r>
              <a:rPr lang="en-US" altLang="zh-CN" sz="2800" dirty="0" err="1">
                <a:solidFill>
                  <a:srgbClr val="000099"/>
                </a:solidFill>
                <a:latin typeface="楷体_GB2312"/>
                <a:ea typeface="楷体_GB2312"/>
                <a:cs typeface="楷体_GB2312"/>
              </a:rPr>
              <a:t>为负值</a:t>
            </a:r>
            <a:r>
              <a:rPr lang="en-US" altLang="zh-CN" sz="2800" dirty="0">
                <a:solidFill>
                  <a:srgbClr val="000099"/>
                </a:solidFill>
                <a:latin typeface="楷体_GB2312"/>
                <a:ea typeface="楷体_GB2312"/>
                <a:cs typeface="楷体_GB2312"/>
              </a:rPr>
              <a:t>(exothermic, </a:t>
            </a:r>
            <a:r>
              <a:rPr lang="en-US" altLang="zh-CN" sz="2800" dirty="0" err="1">
                <a:solidFill>
                  <a:srgbClr val="000099"/>
                </a:solidFill>
                <a:latin typeface="楷体_GB2312"/>
                <a:ea typeface="楷体_GB2312"/>
                <a:cs typeface="楷体_GB2312"/>
              </a:rPr>
              <a:t>negtive</a:t>
            </a:r>
            <a:r>
              <a:rPr lang="en-US" altLang="zh-CN" sz="2800" dirty="0">
                <a:solidFill>
                  <a:srgbClr val="000099"/>
                </a:solidFill>
                <a:latin typeface="楷体_GB2312"/>
                <a:ea typeface="楷体_GB2312"/>
                <a:cs typeface="楷体_GB2312"/>
              </a:rPr>
              <a:t> </a:t>
            </a:r>
            <a:r>
              <a:rPr lang="zh-CN" altLang="en-US" sz="2800" dirty="0">
                <a:sym typeface="Symbol" panose="05050102010706020507" pitchFamily="18" charset="2"/>
              </a:rPr>
              <a:t></a:t>
            </a:r>
            <a:r>
              <a:rPr lang="en-US" altLang="zh-CN" sz="2800" dirty="0">
                <a:sym typeface="Symbol" panose="05050102010706020507" pitchFamily="18" charset="2"/>
              </a:rPr>
              <a:t>H</a:t>
            </a:r>
            <a:r>
              <a:rPr lang="en-US" altLang="zh-CN" sz="2800" dirty="0">
                <a:solidFill>
                  <a:srgbClr val="000099"/>
                </a:solidFill>
                <a:latin typeface="楷体_GB2312"/>
              </a:rPr>
              <a:t>)</a:t>
            </a:r>
            <a:r>
              <a:rPr lang="en-US" altLang="zh-CN" sz="2800" dirty="0">
                <a:latin typeface="楷体_GB2312"/>
              </a:rPr>
              <a:t>。</a:t>
            </a:r>
            <a:r>
              <a:rPr lang="en-US" altLang="zh-CN" sz="2800" dirty="0" err="1">
                <a:latin typeface="楷体_GB2312"/>
              </a:rPr>
              <a:t>单体变成聚合物时，无序性减小</a:t>
            </a:r>
            <a:r>
              <a:rPr lang="zh-CN" altLang="en-US" sz="2800" dirty="0">
                <a:latin typeface="楷体_GB2312"/>
              </a:rPr>
              <a:t>，</a:t>
            </a:r>
            <a:r>
              <a:rPr lang="en-US" altLang="zh-CN" sz="2800" dirty="0" err="1">
                <a:latin typeface="楷体_GB2312"/>
              </a:rPr>
              <a:t>熵增量</a:t>
            </a:r>
            <a:r>
              <a:rPr lang="en-US" altLang="zh-CN" sz="2800" dirty="0" err="1">
                <a:solidFill>
                  <a:srgbClr val="000099"/>
                </a:solidFill>
                <a:latin typeface="Courier New" panose="02070309020205020404" pitchFamily="49" charset="0"/>
              </a:rPr>
              <a:t>∆</a:t>
            </a:r>
            <a:r>
              <a:rPr lang="en-US" altLang="zh-CN" sz="2800" dirty="0" err="1">
                <a:solidFill>
                  <a:srgbClr val="000099"/>
                </a:solidFill>
                <a:latin typeface="Times New Roman" panose="02020603050405020304" pitchFamily="18" charset="0"/>
              </a:rPr>
              <a:t>S</a:t>
            </a:r>
            <a:r>
              <a:rPr lang="en-US" altLang="zh-CN" sz="2800" dirty="0" err="1">
                <a:solidFill>
                  <a:srgbClr val="000099"/>
                </a:solidFill>
                <a:latin typeface="楷体_GB2312"/>
              </a:rPr>
              <a:t>为负值</a:t>
            </a:r>
            <a:r>
              <a:rPr lang="en-US" altLang="zh-CN" sz="2800" dirty="0">
                <a:solidFill>
                  <a:srgbClr val="000099"/>
                </a:solidFill>
                <a:latin typeface="楷体_GB2312"/>
              </a:rPr>
              <a:t>(</a:t>
            </a:r>
            <a:r>
              <a:rPr lang="en-US" altLang="zh-CN" sz="2800" dirty="0" err="1">
                <a:solidFill>
                  <a:srgbClr val="000099"/>
                </a:solidFill>
                <a:latin typeface="楷体_GB2312"/>
              </a:rPr>
              <a:t>exoentropic</a:t>
            </a:r>
            <a:r>
              <a:rPr lang="en-US" altLang="zh-CN" sz="2800" dirty="0">
                <a:solidFill>
                  <a:srgbClr val="000099"/>
                </a:solidFill>
                <a:latin typeface="楷体_GB2312"/>
              </a:rPr>
              <a:t>, </a:t>
            </a:r>
            <a:r>
              <a:rPr lang="en-US" altLang="zh-CN" sz="2800" dirty="0" err="1">
                <a:solidFill>
                  <a:srgbClr val="000099"/>
                </a:solidFill>
                <a:latin typeface="楷体_GB2312"/>
              </a:rPr>
              <a:t>negtive</a:t>
            </a:r>
            <a:r>
              <a:rPr lang="en-US" altLang="zh-CN" sz="2800" dirty="0">
                <a:solidFill>
                  <a:srgbClr val="000099"/>
                </a:solidFill>
                <a:latin typeface="楷体_GB2312"/>
              </a:rPr>
              <a:t> </a:t>
            </a:r>
            <a:r>
              <a:rPr lang="en-US" altLang="zh-CN" sz="2800" dirty="0">
                <a:solidFill>
                  <a:srgbClr val="000099"/>
                </a:solidFill>
                <a:latin typeface="Courier New" panose="02070309020205020404" pitchFamily="49" charset="0"/>
              </a:rPr>
              <a:t>∆</a:t>
            </a:r>
            <a:r>
              <a:rPr lang="en-US" altLang="zh-CN" sz="2800" dirty="0">
                <a:solidFill>
                  <a:srgbClr val="000099"/>
                </a:solidFill>
                <a:latin typeface="Times New Roman" panose="02020603050405020304" pitchFamily="18" charset="0"/>
              </a:rPr>
              <a:t>S</a:t>
            </a:r>
            <a:r>
              <a:rPr lang="en-US" altLang="zh-CN" sz="2800" dirty="0">
                <a:solidFill>
                  <a:srgbClr val="000099"/>
                </a:solidFill>
                <a:latin typeface="楷体_GB2312"/>
              </a:rPr>
              <a:t>)。</a:t>
            </a:r>
            <a:r>
              <a:rPr lang="en-US" altLang="zh-CN" sz="2800" dirty="0" err="1">
                <a:solidFill>
                  <a:srgbClr val="FF0000"/>
                </a:solidFill>
                <a:latin typeface="楷体_GB2312"/>
              </a:rPr>
              <a:t>即从焓变</a:t>
            </a:r>
            <a:r>
              <a:rPr lang="zh-CN" altLang="en-US" sz="2800" dirty="0">
                <a:solidFill>
                  <a:srgbClr val="FF0000"/>
                </a:solidFill>
                <a:latin typeface="楷体_GB2312"/>
              </a:rPr>
              <a:t>（</a:t>
            </a:r>
            <a:r>
              <a:rPr lang="zh-CN" altLang="en-US" sz="2800" b="1" dirty="0">
                <a:solidFill>
                  <a:srgbClr val="FF0000"/>
                </a:solidFill>
                <a:latin typeface="楷体_GB2312"/>
              </a:rPr>
              <a:t>聚合热</a:t>
            </a:r>
            <a:r>
              <a:rPr lang="zh-CN" altLang="en-US" sz="2800" dirty="0">
                <a:solidFill>
                  <a:srgbClr val="FF0000"/>
                </a:solidFill>
                <a:latin typeface="楷体_GB2312"/>
              </a:rPr>
              <a:t>）</a:t>
            </a:r>
            <a:r>
              <a:rPr lang="en-US" altLang="zh-CN" sz="2800" dirty="0" err="1">
                <a:solidFill>
                  <a:srgbClr val="FF0000"/>
                </a:solidFill>
                <a:latin typeface="楷体_GB2312"/>
              </a:rPr>
              <a:t>的角度看是有利于聚合反应的进行，而从熵变的角度看却是不利聚合反应的进行</a:t>
            </a:r>
            <a:r>
              <a:rPr lang="en-US" altLang="zh-CN" sz="2800" dirty="0">
                <a:latin typeface="楷体_GB2312"/>
              </a:rPr>
              <a:t>。</a:t>
            </a:r>
            <a:endParaRPr lang="zh-CN" altLang="en-US" sz="2800" dirty="0"/>
          </a:p>
        </p:txBody>
      </p:sp>
      <p:sp>
        <p:nvSpPr>
          <p:cNvPr id="11" name="文本框 10">
            <a:extLst>
              <a:ext uri="{FF2B5EF4-FFF2-40B4-BE49-F238E27FC236}">
                <a16:creationId xmlns:a16="http://schemas.microsoft.com/office/drawing/2014/main" id="{EF75B54E-1D27-D564-64FF-A46607DDB72D}"/>
              </a:ext>
            </a:extLst>
          </p:cNvPr>
          <p:cNvSpPr txBox="1"/>
          <p:nvPr/>
        </p:nvSpPr>
        <p:spPr>
          <a:xfrm>
            <a:off x="1995487" y="3302783"/>
            <a:ext cx="1758970" cy="954107"/>
          </a:xfrm>
          <a:prstGeom prst="rect">
            <a:avLst/>
          </a:prstGeom>
          <a:noFill/>
        </p:spPr>
        <p:txBody>
          <a:bodyPr wrap="square">
            <a:spAutoFit/>
          </a:bodyPr>
          <a:lstStyle/>
          <a:p>
            <a:r>
              <a:rPr lang="en-US" altLang="zh-CN" sz="2800" dirty="0">
                <a:solidFill>
                  <a:srgbClr val="000099"/>
                </a:solidFill>
                <a:latin typeface="Courier New" panose="02070309020205020404" pitchFamily="49" charset="0"/>
                <a:cs typeface="Courier New" panose="02070309020205020404" pitchFamily="49" charset="0"/>
              </a:rPr>
              <a:t>∆</a:t>
            </a:r>
            <a:r>
              <a:rPr lang="en-US" altLang="zh-CN" sz="2800" i="1" dirty="0">
                <a:solidFill>
                  <a:srgbClr val="000099"/>
                </a:solidFill>
                <a:latin typeface="Times New Roman" panose="02020603050405020304" pitchFamily="18" charset="0"/>
                <a:cs typeface="Times New Roman" panose="02020603050405020304" pitchFamily="18" charset="0"/>
              </a:rPr>
              <a:t>H &lt; 0</a:t>
            </a:r>
          </a:p>
          <a:p>
            <a:r>
              <a:rPr lang="en-US" altLang="zh-CN" sz="2800" dirty="0">
                <a:solidFill>
                  <a:srgbClr val="000099"/>
                </a:solidFill>
                <a:latin typeface="Courier New" panose="02070309020205020404" pitchFamily="49" charset="0"/>
              </a:rPr>
              <a:t>∆</a:t>
            </a:r>
            <a:r>
              <a:rPr lang="en-US" altLang="zh-CN" sz="2800" dirty="0">
                <a:solidFill>
                  <a:srgbClr val="000099"/>
                </a:solidFill>
                <a:latin typeface="Times New Roman" panose="02020603050405020304" pitchFamily="18" charset="0"/>
              </a:rPr>
              <a:t>S &gt; 0</a:t>
            </a:r>
            <a:endParaRPr lang="zh-CN" altLang="en-US" sz="2800" dirty="0"/>
          </a:p>
        </p:txBody>
      </p:sp>
    </p:spTree>
    <p:extLst>
      <p:ext uri="{BB962C8B-B14F-4D97-AF65-F5344CB8AC3E}">
        <p14:creationId xmlns:p14="http://schemas.microsoft.com/office/powerpoint/2010/main" val="1744951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Box 1"/>
          <p:cNvSpPr txBox="1">
            <a:spLocks noChangeArrowheads="1"/>
          </p:cNvSpPr>
          <p:nvPr/>
        </p:nvSpPr>
        <p:spPr bwMode="auto">
          <a:xfrm>
            <a:off x="928687" y="2851629"/>
            <a:ext cx="11041143"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dirty="0" err="1">
                <a:latin typeface="楷体_GB2312"/>
                <a:ea typeface="楷体_GB2312"/>
                <a:cs typeface="楷体_GB2312"/>
              </a:rPr>
              <a:t>链式聚合反应为放热过程，焓增量</a:t>
            </a:r>
            <a:r>
              <a:rPr lang="en-US" altLang="zh-CN" sz="2800" b="1" dirty="0" err="1">
                <a:latin typeface="Courier New" panose="02070309020205020404" pitchFamily="49" charset="0"/>
                <a:cs typeface="Courier New" panose="02070309020205020404" pitchFamily="49" charset="0"/>
              </a:rPr>
              <a:t>∆</a:t>
            </a:r>
            <a:r>
              <a:rPr lang="en-US" altLang="zh-CN" sz="2800" b="1" i="1" dirty="0" err="1">
                <a:latin typeface="Times New Roman" panose="02020603050405020304" pitchFamily="18" charset="0"/>
                <a:cs typeface="Times New Roman" panose="02020603050405020304" pitchFamily="18" charset="0"/>
              </a:rPr>
              <a:t>H</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楷体_GB2312"/>
                <a:ea typeface="楷体_GB2312"/>
                <a:cs typeface="楷体_GB2312"/>
              </a:rPr>
              <a:t>为负值</a:t>
            </a:r>
            <a:r>
              <a:rPr lang="en-US" altLang="zh-CN" sz="2800" b="1" dirty="0">
                <a:latin typeface="Times New Roman" panose="02020603050405020304" pitchFamily="18" charset="0"/>
                <a:cs typeface="Times New Roman" panose="02020603050405020304" pitchFamily="18" charset="0"/>
              </a:rPr>
              <a:t>,</a:t>
            </a:r>
            <a:r>
              <a:rPr lang="en-US" altLang="zh-CN" sz="2800" dirty="0">
                <a:latin typeface="楷体_GB2312"/>
                <a:ea typeface="楷体_GB2312"/>
                <a:cs typeface="楷体_GB2312"/>
              </a:rPr>
              <a:t> －</a:t>
            </a:r>
            <a:r>
              <a:rPr lang="en-US" altLang="zh-CN" sz="2800" b="1" dirty="0">
                <a:latin typeface="Courier New" panose="02070309020205020404" pitchFamily="49" charset="0"/>
                <a:cs typeface="Courier New" panose="02070309020205020404" pitchFamily="49" charset="0"/>
              </a:rPr>
              <a:t>∆</a:t>
            </a:r>
            <a:r>
              <a:rPr lang="en-US" altLang="zh-CN" sz="2800" b="1" i="1" dirty="0">
                <a:latin typeface="Times New Roman" panose="02020603050405020304" pitchFamily="18" charset="0"/>
                <a:cs typeface="Times New Roman" panose="02020603050405020304" pitchFamily="18" charset="0"/>
              </a:rPr>
              <a:t>H</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楷体_GB2312"/>
                <a:ea typeface="楷体_GB2312"/>
                <a:cs typeface="楷体_GB2312"/>
              </a:rPr>
              <a:t>则被定义为聚合反应的聚合热</a:t>
            </a:r>
            <a:r>
              <a:rPr lang="en-US" altLang="zh-CN" sz="2800" dirty="0">
                <a:latin typeface="楷体_GB2312"/>
                <a:ea typeface="楷体_GB2312"/>
                <a:cs typeface="楷体_GB2312"/>
              </a:rPr>
              <a:t>。</a:t>
            </a:r>
          </a:p>
        </p:txBody>
      </p:sp>
      <p:sp>
        <p:nvSpPr>
          <p:cNvPr id="26629" name="TextBox 1"/>
          <p:cNvSpPr txBox="1">
            <a:spLocks noChangeArrowheads="1"/>
          </p:cNvSpPr>
          <p:nvPr/>
        </p:nvSpPr>
        <p:spPr bwMode="auto">
          <a:xfrm>
            <a:off x="928687" y="4108744"/>
            <a:ext cx="11582400" cy="152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8001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8001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8001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8001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8001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8001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8001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8001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800100" algn="l"/>
              </a:tabLs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err="1">
                <a:latin typeface="SimHei" panose="02010609060101010101" pitchFamily="49" charset="-122"/>
                <a:ea typeface="SimHei" panose="02010609060101010101" pitchFamily="49" charset="-122"/>
                <a:cs typeface="楷体_GB2312"/>
              </a:rPr>
              <a:t>一般不同单体的聚合热变化较大，而熵增量对单体结构不太敏感。因此，决定单体聚合性能的</a:t>
            </a:r>
            <a:r>
              <a:rPr lang="en-US" altLang="zh-CN" sz="3200" b="1" dirty="0" err="1">
                <a:solidFill>
                  <a:srgbClr val="FF0000"/>
                </a:solidFill>
                <a:latin typeface="SimHei" panose="02010609060101010101" pitchFamily="49" charset="-122"/>
                <a:ea typeface="SimHei" panose="02010609060101010101" pitchFamily="49" charset="-122"/>
                <a:cs typeface="楷体_GB2312"/>
              </a:rPr>
              <a:t>主要因素在于聚合热</a:t>
            </a:r>
            <a:r>
              <a:rPr lang="zh-CN" altLang="en-US" sz="3200" b="1" dirty="0">
                <a:solidFill>
                  <a:srgbClr val="FF0000"/>
                </a:solidFill>
                <a:latin typeface="SimHei" panose="02010609060101010101" pitchFamily="49" charset="-122"/>
                <a:ea typeface="SimHei" panose="02010609060101010101" pitchFamily="49" charset="-122"/>
                <a:cs typeface="楷体_GB2312"/>
              </a:rPr>
              <a:t>，</a:t>
            </a:r>
            <a:r>
              <a:rPr lang="en-US" altLang="zh-CN" sz="3200" b="1" dirty="0" err="1">
                <a:solidFill>
                  <a:srgbClr val="000099"/>
                </a:solidFill>
                <a:latin typeface="SimHei" panose="02010609060101010101" pitchFamily="49" charset="-122"/>
                <a:ea typeface="SimHei" panose="02010609060101010101" pitchFamily="49" charset="-122"/>
                <a:cs typeface="楷体_GB2312"/>
              </a:rPr>
              <a:t>聚合热愈大</a:t>
            </a:r>
            <a:r>
              <a:rPr lang="en-US" altLang="zh-CN" sz="3200" dirty="0" err="1">
                <a:latin typeface="SimHei" panose="02010609060101010101" pitchFamily="49" charset="-122"/>
                <a:ea typeface="SimHei" panose="02010609060101010101" pitchFamily="49" charset="-122"/>
                <a:cs typeface="楷体_GB2312"/>
              </a:rPr>
              <a:t>，聚合反应的热力学障碍愈小，</a:t>
            </a:r>
            <a:r>
              <a:rPr lang="en-US" altLang="zh-CN" sz="3200" b="1" dirty="0" err="1">
                <a:solidFill>
                  <a:srgbClr val="000099"/>
                </a:solidFill>
                <a:latin typeface="SimHei" panose="02010609060101010101" pitchFamily="49" charset="-122"/>
                <a:ea typeface="SimHei" panose="02010609060101010101" pitchFamily="49" charset="-122"/>
                <a:cs typeface="楷体_GB2312"/>
              </a:rPr>
              <a:t>聚合越容易进行</a:t>
            </a:r>
            <a:r>
              <a:rPr lang="en-US" altLang="zh-CN" sz="3200" dirty="0">
                <a:latin typeface="SimHei" panose="02010609060101010101" pitchFamily="49" charset="-122"/>
                <a:ea typeface="SimHei" panose="02010609060101010101" pitchFamily="49" charset="-122"/>
                <a:cs typeface="楷体_GB2312"/>
              </a:rPr>
              <a:t>。</a:t>
            </a:r>
          </a:p>
        </p:txBody>
      </p:sp>
      <p:sp>
        <p:nvSpPr>
          <p:cNvPr id="26630" name="TextBox 2"/>
          <p:cNvSpPr txBox="1">
            <a:spLocks noChangeArrowheads="1"/>
          </p:cNvSpPr>
          <p:nvPr/>
        </p:nvSpPr>
        <p:spPr bwMode="auto">
          <a:xfrm>
            <a:off x="776287" y="6081815"/>
            <a:ext cx="10439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dirty="0"/>
              <a:t>聚合热大小可以通过实验测定，也可以进行理论估算。</a:t>
            </a:r>
          </a:p>
        </p:txBody>
      </p:sp>
      <p:graphicFrame>
        <p:nvGraphicFramePr>
          <p:cNvPr id="2" name="Object 1027">
            <a:extLst>
              <a:ext uri="{FF2B5EF4-FFF2-40B4-BE49-F238E27FC236}">
                <a16:creationId xmlns:a16="http://schemas.microsoft.com/office/drawing/2014/main" id="{62EC06BF-DC83-D089-C422-EC7168DEEE9A}"/>
              </a:ext>
            </a:extLst>
          </p:cNvPr>
          <p:cNvGraphicFramePr>
            <a:graphicFrameLocks noChangeAspect="1"/>
          </p:cNvGraphicFramePr>
          <p:nvPr>
            <p:extLst>
              <p:ext uri="{D42A27DB-BD31-4B8C-83A1-F6EECF244321}">
                <p14:modId xmlns:p14="http://schemas.microsoft.com/office/powerpoint/2010/main" val="3043200119"/>
              </p:ext>
            </p:extLst>
          </p:nvPr>
        </p:nvGraphicFramePr>
        <p:xfrm>
          <a:off x="6643687" y="907227"/>
          <a:ext cx="5099792" cy="1591784"/>
        </p:xfrm>
        <a:graphic>
          <a:graphicData uri="http://schemas.openxmlformats.org/presentationml/2006/ole">
            <mc:AlternateContent xmlns:mc="http://schemas.openxmlformats.org/markup-compatibility/2006">
              <mc:Choice xmlns:v="urn:schemas-microsoft-com:vml" Requires="v">
                <p:oleObj spid="_x0000_s16406" name="Equation" r:id="rId3" imgW="2298700" imgH="711200" progId="Equation.3">
                  <p:embed/>
                </p:oleObj>
              </mc:Choice>
              <mc:Fallback>
                <p:oleObj name="Equation" r:id="rId3" imgW="2298700" imgH="711200" progId="Equation.3">
                  <p:embed/>
                  <p:pic>
                    <p:nvPicPr>
                      <p:cNvPr id="6" name="Object 1027">
                        <a:extLst>
                          <a:ext uri="{FF2B5EF4-FFF2-40B4-BE49-F238E27FC236}">
                            <a16:creationId xmlns:a16="http://schemas.microsoft.com/office/drawing/2014/main" id="{946CA578-B2FF-62C3-8243-6EA59F45E6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3687" y="907227"/>
                        <a:ext cx="5099792" cy="1591784"/>
                      </a:xfrm>
                      <a:prstGeom prst="rect">
                        <a:avLst/>
                      </a:prstGeom>
                      <a:solidFill>
                        <a:srgbClr val="CCFFFF"/>
                      </a:solidFill>
                      <a:ln w="9525">
                        <a:solidFill>
                          <a:schemeClr val="tx1"/>
                        </a:solidFill>
                        <a:miter lim="800000"/>
                        <a:headEnd/>
                        <a:tailEnd/>
                      </a:ln>
                    </p:spPr>
                  </p:pic>
                </p:oleObj>
              </mc:Fallback>
            </mc:AlternateContent>
          </a:graphicData>
        </a:graphic>
      </p:graphicFrame>
      <p:graphicFrame>
        <p:nvGraphicFramePr>
          <p:cNvPr id="3" name="Object 1028">
            <a:extLst>
              <a:ext uri="{FF2B5EF4-FFF2-40B4-BE49-F238E27FC236}">
                <a16:creationId xmlns:a16="http://schemas.microsoft.com/office/drawing/2014/main" id="{ADF424C1-7EFA-9EBD-6578-EFFDEA902796}"/>
              </a:ext>
            </a:extLst>
          </p:cNvPr>
          <p:cNvGraphicFramePr>
            <a:graphicFrameLocks noChangeAspect="1"/>
          </p:cNvGraphicFramePr>
          <p:nvPr>
            <p:extLst>
              <p:ext uri="{D42A27DB-BD31-4B8C-83A1-F6EECF244321}">
                <p14:modId xmlns:p14="http://schemas.microsoft.com/office/powerpoint/2010/main" val="1585530249"/>
              </p:ext>
            </p:extLst>
          </p:nvPr>
        </p:nvGraphicFramePr>
        <p:xfrm>
          <a:off x="2349001" y="1036637"/>
          <a:ext cx="2656386" cy="467230"/>
        </p:xfrm>
        <a:graphic>
          <a:graphicData uri="http://schemas.openxmlformats.org/presentationml/2006/ole">
            <mc:AlternateContent xmlns:mc="http://schemas.openxmlformats.org/markup-compatibility/2006">
              <mc:Choice xmlns:v="urn:schemas-microsoft-com:vml" Requires="v">
                <p:oleObj spid="_x0000_s16407" name="Equation" r:id="rId5" imgW="1028254" imgH="177723" progId="Equation.3">
                  <p:embed/>
                </p:oleObj>
              </mc:Choice>
              <mc:Fallback>
                <p:oleObj name="Equation" r:id="rId5" imgW="1028254" imgH="177723" progId="Equation.3">
                  <p:embed/>
                  <p:pic>
                    <p:nvPicPr>
                      <p:cNvPr id="7" name="Object 1028">
                        <a:extLst>
                          <a:ext uri="{FF2B5EF4-FFF2-40B4-BE49-F238E27FC236}">
                            <a16:creationId xmlns:a16="http://schemas.microsoft.com/office/drawing/2014/main" id="{943CB544-59D1-ECC7-5CA3-3F2D2AC011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001" y="1036637"/>
                        <a:ext cx="2656386" cy="467230"/>
                      </a:xfrm>
                      <a:prstGeom prst="rect">
                        <a:avLst/>
                      </a:prstGeom>
                      <a:solidFill>
                        <a:srgbClr val="CCFFFF"/>
                      </a:solidFill>
                      <a:ln w="9525">
                        <a:solidFill>
                          <a:srgbClr val="000000"/>
                        </a:solidFill>
                        <a:miter lim="800000"/>
                        <a:headEnd/>
                        <a:tailEnd/>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16987" y="3962402"/>
            <a:ext cx="185948" cy="289823"/>
          </a:xfrm>
          <a:prstGeom prst="rect">
            <a:avLst/>
          </a:prstGeom>
          <a:noFill/>
        </p:spPr>
        <p:txBody>
          <a:bodyPr wrap="none" lIns="0" tIns="0" rIns="0">
            <a:spAutoFit/>
          </a:bodyPr>
          <a:lstStyle/>
          <a:p>
            <a:pPr fontAlgn="auto">
              <a:lnSpc>
                <a:spcPts val="1900"/>
              </a:lnSpc>
              <a:spcBef>
                <a:spcPts val="0"/>
              </a:spcBef>
              <a:spcAft>
                <a:spcPts val="0"/>
              </a:spcAft>
              <a:defRPr/>
            </a:pPr>
            <a:r>
              <a:rPr lang="en-US" altLang="zh-CN" sz="1745" dirty="0">
                <a:latin typeface="Times New Roman" pitchFamily="18" charset="0"/>
                <a:ea typeface="+mn-ea"/>
                <a:cs typeface="Times New Roman" pitchFamily="18" charset="0"/>
              </a:rPr>
              <a:t>-1</a:t>
            </a:r>
          </a:p>
        </p:txBody>
      </p:sp>
      <p:sp>
        <p:nvSpPr>
          <p:cNvPr id="13" name="TextBox 1"/>
          <p:cNvSpPr txBox="1"/>
          <p:nvPr/>
        </p:nvSpPr>
        <p:spPr>
          <a:xfrm>
            <a:off x="3137146" y="3965400"/>
            <a:ext cx="5751575" cy="507831"/>
          </a:xfrm>
          <a:prstGeom prst="rect">
            <a:avLst/>
          </a:prstGeom>
          <a:noFill/>
        </p:spPr>
        <p:txBody>
          <a:bodyPr wrap="none" lIns="0" tIns="0" rIns="0">
            <a:spAutoFit/>
          </a:bodyPr>
          <a:lstStyle/>
          <a:p>
            <a:pPr fontAlgn="auto">
              <a:lnSpc>
                <a:spcPts val="3600"/>
              </a:lnSpc>
              <a:spcBef>
                <a:spcPts val="0"/>
              </a:spcBef>
              <a:spcAft>
                <a:spcPts val="0"/>
              </a:spcAft>
              <a:defRPr/>
            </a:pPr>
            <a:r>
              <a:rPr lang="en-US" altLang="zh-CN" sz="3600" dirty="0">
                <a:latin typeface="Symbol" pitchFamily="18" charset="0"/>
                <a:ea typeface="+mn-ea"/>
                <a:cs typeface="Symbol" pitchFamily="18" charset="0"/>
                <a:sym typeface="Symbol"/>
              </a:rPr>
              <a:t></a:t>
            </a:r>
            <a:r>
              <a:rPr lang="en-US" altLang="zh-CN" sz="3600" i="1" dirty="0">
                <a:latin typeface="Times New Roman" pitchFamily="18" charset="0"/>
                <a:ea typeface="+mn-ea"/>
                <a:cs typeface="Times New Roman" pitchFamily="18" charset="0"/>
              </a:rPr>
              <a:t>H</a:t>
            </a:r>
            <a:r>
              <a:rPr lang="en-US" altLang="zh-CN" sz="3600" dirty="0">
                <a:latin typeface="Times New Roman" pitchFamily="18" charset="0"/>
                <a:ea typeface="+mn-ea"/>
                <a:cs typeface="Times New Roman" pitchFamily="18" charset="0"/>
              </a:rPr>
              <a:t> </a:t>
            </a:r>
            <a:r>
              <a:rPr lang="en-US" altLang="zh-CN" sz="3600" dirty="0">
                <a:latin typeface="Symbol" pitchFamily="18" charset="0"/>
                <a:ea typeface="+mn-ea"/>
                <a:cs typeface="Symbol" pitchFamily="18" charset="0"/>
              </a:rPr>
              <a:t>=</a:t>
            </a:r>
            <a:r>
              <a:rPr lang="en-US" altLang="zh-CN" sz="3600" dirty="0">
                <a:latin typeface="Times New Roman" pitchFamily="18" charset="0"/>
                <a:ea typeface="+mn-ea"/>
                <a:cs typeface="Times New Roman" pitchFamily="18" charset="0"/>
              </a:rPr>
              <a:t> 2</a:t>
            </a:r>
            <a:r>
              <a:rPr lang="en-US" altLang="zh-CN" sz="3600" dirty="0">
                <a:latin typeface="Symbol" pitchFamily="18" charset="0"/>
                <a:ea typeface="+mn-ea"/>
                <a:cs typeface="Symbol" pitchFamily="18" charset="0"/>
              </a:rPr>
              <a:t>×</a:t>
            </a:r>
            <a:r>
              <a:rPr lang="en-US" altLang="zh-CN" sz="3600" dirty="0">
                <a:latin typeface="Times New Roman" pitchFamily="18" charset="0"/>
                <a:ea typeface="+mn-ea"/>
                <a:cs typeface="Times New Roman" pitchFamily="18" charset="0"/>
              </a:rPr>
              <a:t>347 -610 </a:t>
            </a:r>
            <a:r>
              <a:rPr lang="en-US" altLang="zh-CN" sz="3600" dirty="0">
                <a:latin typeface="Symbol" pitchFamily="18" charset="0"/>
                <a:ea typeface="+mn-ea"/>
                <a:cs typeface="Symbol" pitchFamily="18" charset="0"/>
              </a:rPr>
              <a:t>=</a:t>
            </a:r>
            <a:r>
              <a:rPr lang="en-US" altLang="zh-CN" sz="3600" dirty="0">
                <a:latin typeface="Times New Roman" pitchFamily="18" charset="0"/>
                <a:ea typeface="+mn-ea"/>
                <a:cs typeface="Times New Roman" pitchFamily="18" charset="0"/>
              </a:rPr>
              <a:t> </a:t>
            </a:r>
            <a:r>
              <a:rPr lang="en-US" altLang="zh-CN" sz="3600" b="1" dirty="0">
                <a:solidFill>
                  <a:srgbClr val="000099"/>
                </a:solidFill>
                <a:latin typeface="Times New Roman" pitchFamily="18" charset="0"/>
                <a:ea typeface="+mn-ea"/>
                <a:cs typeface="Times New Roman" pitchFamily="18" charset="0"/>
              </a:rPr>
              <a:t>84</a:t>
            </a:r>
            <a:r>
              <a:rPr lang="zh-CN" altLang="en-US" sz="3600" b="1" dirty="0">
                <a:solidFill>
                  <a:srgbClr val="000099"/>
                </a:solidFill>
                <a:latin typeface="Times New Roman" pitchFamily="18" charset="0"/>
                <a:ea typeface="+mn-ea"/>
                <a:cs typeface="Times New Roman" pitchFamily="18" charset="0"/>
              </a:rPr>
              <a:t> </a:t>
            </a:r>
            <a:r>
              <a:rPr lang="en-US" altLang="zh-CN" sz="3600" dirty="0" err="1">
                <a:latin typeface="Times New Roman" pitchFamily="18" charset="0"/>
                <a:ea typeface="+mn-ea"/>
                <a:cs typeface="Times New Roman" pitchFamily="18" charset="0"/>
              </a:rPr>
              <a:t>kJ.mol</a:t>
            </a:r>
            <a:endParaRPr lang="en-US" altLang="zh-CN" sz="3600" dirty="0">
              <a:latin typeface="Times New Roman" pitchFamily="18" charset="0"/>
              <a:ea typeface="+mn-ea"/>
              <a:cs typeface="Times New Roman" pitchFamily="18" charset="0"/>
            </a:endParaRPr>
          </a:p>
        </p:txBody>
      </p:sp>
      <p:sp>
        <p:nvSpPr>
          <p:cNvPr id="27652" name="TextBox 1"/>
          <p:cNvSpPr txBox="1">
            <a:spLocks noChangeArrowheads="1"/>
          </p:cNvSpPr>
          <p:nvPr/>
        </p:nvSpPr>
        <p:spPr bwMode="auto">
          <a:xfrm>
            <a:off x="1020411" y="5075237"/>
            <a:ext cx="12073689" cy="1088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609600" algn="l"/>
                <a:tab pos="76835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609600" algn="l"/>
                <a:tab pos="76835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609600" algn="l"/>
                <a:tab pos="76835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609600" algn="l"/>
                <a:tab pos="76835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609600" algn="l"/>
                <a:tab pos="76835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609600" algn="l"/>
                <a:tab pos="76835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609600" algn="l"/>
                <a:tab pos="76835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609600" algn="l"/>
                <a:tab pos="76835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609600" algn="l"/>
                <a:tab pos="7683500" algn="l"/>
              </a:tabLs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dirty="0"/>
              <a:t>	</a:t>
            </a:r>
            <a:r>
              <a:rPr lang="en-US" altLang="zh-CN" sz="2400" dirty="0" err="1">
                <a:latin typeface="楷体_GB2312"/>
                <a:ea typeface="楷体_GB2312"/>
                <a:cs typeface="楷体_GB2312"/>
              </a:rPr>
              <a:t>不少单体的聚合热</a:t>
            </a:r>
            <a:r>
              <a:rPr lang="en-US" altLang="zh-CN" sz="2400" dirty="0">
                <a:latin typeface="楷体_GB2312"/>
                <a:ea typeface="楷体_GB2312"/>
                <a:cs typeface="楷体_GB2312"/>
              </a:rPr>
              <a:t>（</a:t>
            </a:r>
            <a:r>
              <a:rPr lang="en-US" altLang="zh-CN"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a:t>
            </a:r>
            <a:r>
              <a:rPr lang="en-US" altLang="zh-CN" sz="2400" b="1" dirty="0">
                <a:latin typeface="Courier New" panose="02070309020205020404" pitchFamily="49" charset="0"/>
                <a:cs typeface="Courier New" panose="02070309020205020404" pitchFamily="49" charset="0"/>
              </a:rPr>
              <a:t>∆</a:t>
            </a:r>
            <a:r>
              <a:rPr lang="en-US" altLang="zh-CN" sz="2400" b="1" i="1" dirty="0">
                <a:latin typeface="Times New Roman" panose="02020603050405020304" pitchFamily="18" charset="0"/>
                <a:cs typeface="Times New Roman" panose="02020603050405020304" pitchFamily="18" charset="0"/>
              </a:rPr>
              <a:t>H</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楷体_GB2312"/>
                <a:ea typeface="楷体_GB2312"/>
                <a:cs typeface="楷体_GB2312"/>
              </a:rPr>
              <a:t>）</a:t>
            </a:r>
            <a:r>
              <a:rPr lang="zh-CN" altLang="en-US" sz="2400" dirty="0">
                <a:latin typeface="楷体_GB2312"/>
                <a:ea typeface="楷体_GB2312"/>
                <a:cs typeface="楷体_GB2312"/>
              </a:rPr>
              <a:t>其计算值与</a:t>
            </a:r>
            <a:r>
              <a:rPr lang="en-US" altLang="zh-CN" sz="2400" dirty="0" err="1">
                <a:latin typeface="楷体_GB2312"/>
                <a:ea typeface="楷体_GB2312"/>
                <a:cs typeface="楷体_GB2312"/>
              </a:rPr>
              <a:t>实验值相接近，但也有一些单体的聚合热与估算值偏离较大，其原因在于</a:t>
            </a:r>
            <a:r>
              <a:rPr lang="en-US" altLang="zh-CN" sz="2400" b="1" dirty="0" err="1">
                <a:solidFill>
                  <a:srgbClr val="FF0000"/>
                </a:solidFill>
                <a:latin typeface="楷体_GB2312"/>
                <a:ea typeface="楷体_GB2312"/>
                <a:cs typeface="楷体_GB2312"/>
              </a:rPr>
              <a:t>单体取代基的性质对聚合热有显著的影响</a:t>
            </a:r>
            <a:r>
              <a:rPr lang="en-US" altLang="zh-CN" sz="2400" dirty="0">
                <a:latin typeface="楷体_GB2312"/>
                <a:ea typeface="楷体_GB2312"/>
                <a:cs typeface="楷体_GB2312"/>
              </a:rPr>
              <a:t>。</a:t>
            </a:r>
            <a:endParaRPr lang="en-US" altLang="zh-CN" sz="1200" dirty="0">
              <a:latin typeface="Times New Roman" panose="02020603050405020304" pitchFamily="18" charset="0"/>
              <a:cs typeface="Times New Roman" panose="02020603050405020304" pitchFamily="18" charset="0"/>
            </a:endParaRPr>
          </a:p>
        </p:txBody>
      </p:sp>
      <p:sp>
        <p:nvSpPr>
          <p:cNvPr id="27653" name="TextBox 1"/>
          <p:cNvSpPr txBox="1">
            <a:spLocks noChangeArrowheads="1"/>
          </p:cNvSpPr>
          <p:nvPr/>
        </p:nvSpPr>
        <p:spPr bwMode="auto">
          <a:xfrm>
            <a:off x="1023937" y="1748603"/>
            <a:ext cx="11868150" cy="1908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6096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6096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6096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6096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6096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6096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6096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6096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609600" algn="l"/>
              </a:tabLs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2800" dirty="0" err="1">
                <a:latin typeface="楷体_GB2312"/>
                <a:ea typeface="楷体_GB2312"/>
                <a:cs typeface="楷体_GB2312"/>
              </a:rPr>
              <a:t>烯类单体聚合热可</a:t>
            </a:r>
            <a:r>
              <a:rPr lang="en-US" altLang="zh-CN" sz="2800" b="1" dirty="0" err="1">
                <a:solidFill>
                  <a:srgbClr val="000099"/>
                </a:solidFill>
                <a:latin typeface="楷体_GB2312"/>
                <a:ea typeface="楷体_GB2312"/>
                <a:cs typeface="楷体_GB2312"/>
              </a:rPr>
              <a:t>由键能初步估算</a:t>
            </a:r>
            <a:r>
              <a:rPr lang="en-US" altLang="zh-CN" sz="2800" dirty="0" err="1">
                <a:latin typeface="楷体_GB2312"/>
                <a:ea typeface="楷体_GB2312"/>
                <a:cs typeface="楷体_GB2312"/>
              </a:rPr>
              <a:t>。</a:t>
            </a:r>
            <a:r>
              <a:rPr lang="en-US" altLang="zh-CN" sz="2800" b="1" dirty="0" err="1">
                <a:latin typeface="Times New Roman" panose="02020603050405020304" pitchFamily="18" charset="0"/>
                <a:cs typeface="Times New Roman" panose="02020603050405020304" pitchFamily="18" charset="0"/>
              </a:rPr>
              <a:t>C</a:t>
            </a:r>
            <a:r>
              <a:rPr lang="en-US" altLang="zh-CN" sz="2800" b="1" dirty="0">
                <a:latin typeface="Times New Roman" panose="02020603050405020304" pitchFamily="18" charset="0"/>
                <a:cs typeface="Times New Roman" panose="02020603050405020304" pitchFamily="18" charset="0"/>
              </a:rPr>
              <a:t>=C</a:t>
            </a:r>
            <a:r>
              <a:rPr lang="en-US" altLang="zh-CN" sz="2800" dirty="0">
                <a:latin typeface="楷体_GB2312"/>
                <a:ea typeface="楷体_GB2312"/>
                <a:cs typeface="楷体_GB2312"/>
              </a:rPr>
              <a:t>双键的键能约</a:t>
            </a:r>
            <a:r>
              <a:rPr lang="en-US" altLang="zh-CN" sz="2800" b="1" dirty="0">
                <a:latin typeface="Times New Roman" panose="02020603050405020304" pitchFamily="18" charset="0"/>
                <a:cs typeface="Times New Roman" panose="02020603050405020304" pitchFamily="18" charset="0"/>
              </a:rPr>
              <a:t>610</a:t>
            </a:r>
            <a:r>
              <a:rPr lang="en-US" altLang="zh-CN"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kJ</a:t>
            </a:r>
            <a:r>
              <a:rPr lang="en-US" altLang="zh-CN"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mol</a:t>
            </a:r>
            <a:r>
              <a:rPr lang="en-US" altLang="zh-CN" b="1" baseline="30000" dirty="0">
                <a:latin typeface="Times New Roman" panose="02020603050405020304" pitchFamily="18" charset="0"/>
                <a:cs typeface="Times New Roman" panose="02020603050405020304" pitchFamily="18" charset="0"/>
              </a:rPr>
              <a:t>-1</a:t>
            </a:r>
            <a:r>
              <a:rPr lang="en-US" altLang="zh-CN" sz="2800" dirty="0">
                <a:latin typeface="楷体_GB2312"/>
                <a:ea typeface="楷体_GB2312"/>
                <a:cs typeface="楷体_GB2312"/>
              </a:rPr>
              <a:t>，</a:t>
            </a:r>
            <a:r>
              <a:rPr lang="en-US" altLang="zh-CN" sz="2800" b="1" dirty="0">
                <a:latin typeface="Times New Roman" panose="02020603050405020304" pitchFamily="18" charset="0"/>
                <a:cs typeface="Times New Roman" panose="02020603050405020304" pitchFamily="18" charset="0"/>
              </a:rPr>
              <a:t>C-C</a:t>
            </a:r>
            <a:r>
              <a:rPr lang="en-US" altLang="zh-CN" sz="2800" dirty="0">
                <a:latin typeface="楷体_GB2312"/>
                <a:ea typeface="楷体_GB2312"/>
                <a:cs typeface="楷体_GB2312"/>
              </a:rPr>
              <a:t>单键的键能约为</a:t>
            </a:r>
            <a:r>
              <a:rPr lang="en-US" altLang="zh-CN" sz="2800" b="1" dirty="0">
                <a:latin typeface="Times New Roman" panose="02020603050405020304" pitchFamily="18" charset="0"/>
                <a:cs typeface="Times New Roman" panose="02020603050405020304" pitchFamily="18" charset="0"/>
              </a:rPr>
              <a:t>347</a:t>
            </a:r>
            <a:r>
              <a:rPr lang="en-US" altLang="zh-CN"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kJmol</a:t>
            </a:r>
            <a:r>
              <a:rPr lang="en-US" altLang="zh-CN" b="1" baseline="30000" dirty="0">
                <a:latin typeface="Times New Roman" panose="02020603050405020304" pitchFamily="18" charset="0"/>
                <a:cs typeface="Times New Roman" panose="02020603050405020304" pitchFamily="18" charset="0"/>
              </a:rPr>
              <a:t>-1</a:t>
            </a:r>
            <a:r>
              <a:rPr lang="en-US" altLang="zh-CN" sz="2800" dirty="0">
                <a:latin typeface="楷体_GB2312"/>
                <a:ea typeface="楷体_GB2312"/>
                <a:cs typeface="楷体_GB2312"/>
              </a:rPr>
              <a:t>。烯类单体聚合是一双键转变成两个单键的过程，聚合热约为两个键能之差</a:t>
            </a:r>
            <a:r>
              <a:rPr lang="en-US" altLang="zh-CN" sz="2800" dirty="0">
                <a:latin typeface="Times New Roman" panose="02020603050405020304" pitchFamily="18" charset="0"/>
                <a:cs typeface="Times New Roman" panose="02020603050405020304" pitchFamily="18" charset="0"/>
              </a:rPr>
              <a:t> </a:t>
            </a:r>
            <a:r>
              <a:rPr lang="en-US" altLang="zh-CN" sz="2800" dirty="0">
                <a:latin typeface="楷体_GB2312"/>
                <a:ea typeface="楷体_GB2312"/>
                <a:cs typeface="楷体_GB2312"/>
              </a:rPr>
              <a:t>：</a:t>
            </a:r>
          </a:p>
        </p:txBody>
      </p:sp>
      <p:sp>
        <p:nvSpPr>
          <p:cNvPr id="4" name="文本框 3">
            <a:extLst>
              <a:ext uri="{FF2B5EF4-FFF2-40B4-BE49-F238E27FC236}">
                <a16:creationId xmlns:a16="http://schemas.microsoft.com/office/drawing/2014/main" id="{C4F19FFE-B1F9-E27F-0935-43E42D5D95FA}"/>
              </a:ext>
            </a:extLst>
          </p:cNvPr>
          <p:cNvSpPr txBox="1"/>
          <p:nvPr/>
        </p:nvSpPr>
        <p:spPr>
          <a:xfrm>
            <a:off x="818398" y="664557"/>
            <a:ext cx="8161318" cy="707886"/>
          </a:xfrm>
          <a:prstGeom prst="rect">
            <a:avLst/>
          </a:prstGeom>
          <a:noFill/>
        </p:spPr>
        <p:txBody>
          <a:bodyPr wrap="square">
            <a:spAutoFit/>
          </a:bodyPr>
          <a:lstStyle/>
          <a:p>
            <a:pPr eaLnBrk="1" hangingPunct="1"/>
            <a:r>
              <a:rPr lang="en-US" altLang="zh-CN" sz="4000" b="1" dirty="0">
                <a:latin typeface="Times New Roman" panose="02020603050405020304" pitchFamily="18" charset="0"/>
                <a:cs typeface="Times New Roman" panose="02020603050405020304" pitchFamily="18" charset="0"/>
              </a:rPr>
              <a:t>3.3.2</a:t>
            </a:r>
            <a:r>
              <a:rPr lang="en-US" altLang="zh-CN" sz="4000" dirty="0">
                <a:latin typeface="Times New Roman" panose="02020603050405020304" pitchFamily="18" charset="0"/>
                <a:cs typeface="Times New Roman" panose="02020603050405020304" pitchFamily="18" charset="0"/>
              </a:rPr>
              <a:t> </a:t>
            </a:r>
            <a:r>
              <a:rPr lang="en-US" altLang="zh-CN" sz="4000" dirty="0" err="1">
                <a:latin typeface="楷体_GB2312"/>
                <a:ea typeface="楷体_GB2312"/>
                <a:cs typeface="楷体_GB2312"/>
              </a:rPr>
              <a:t>聚合热与单体结构的关系</a:t>
            </a:r>
            <a:endParaRPr lang="en-US" altLang="zh-CN" sz="4000" dirty="0">
              <a:latin typeface="楷体_GB2312"/>
              <a:ea typeface="楷体_GB2312"/>
              <a:cs typeface="楷体_GB2312"/>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Box 1"/>
          <p:cNvSpPr txBox="1">
            <a:spLocks noChangeArrowheads="1"/>
          </p:cNvSpPr>
          <p:nvPr/>
        </p:nvSpPr>
        <p:spPr bwMode="auto">
          <a:xfrm>
            <a:off x="751225" y="827059"/>
            <a:ext cx="4959691"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dirty="0">
                <a:latin typeface="Times New Roman" panose="02020603050405020304" pitchFamily="18" charset="0"/>
                <a:cs typeface="Times New Roman" panose="02020603050405020304" pitchFamily="18" charset="0"/>
              </a:rPr>
              <a:t>(1)</a:t>
            </a:r>
            <a:r>
              <a:rPr lang="en-US" altLang="zh-CN" sz="4000" dirty="0">
                <a:latin typeface="Times New Roman" panose="02020603050405020304" pitchFamily="18" charset="0"/>
                <a:cs typeface="Times New Roman" panose="02020603050405020304" pitchFamily="18" charset="0"/>
              </a:rPr>
              <a:t>  </a:t>
            </a:r>
            <a:r>
              <a:rPr lang="en-US" altLang="zh-CN" sz="4000" dirty="0" err="1">
                <a:latin typeface="楷体_GB2312"/>
                <a:ea typeface="楷体_GB2312"/>
                <a:cs typeface="楷体_GB2312"/>
              </a:rPr>
              <a:t>取代基的位阻效应</a:t>
            </a:r>
            <a:endParaRPr lang="en-US" altLang="zh-CN" sz="4000" dirty="0">
              <a:latin typeface="楷体_GB2312"/>
              <a:ea typeface="楷体_GB2312"/>
              <a:cs typeface="楷体_GB2312"/>
            </a:endParaRPr>
          </a:p>
        </p:txBody>
      </p:sp>
      <p:sp>
        <p:nvSpPr>
          <p:cNvPr id="28676" name="TextBox 1"/>
          <p:cNvSpPr txBox="1">
            <a:spLocks noChangeArrowheads="1"/>
          </p:cNvSpPr>
          <p:nvPr/>
        </p:nvSpPr>
        <p:spPr bwMode="auto">
          <a:xfrm>
            <a:off x="5576887" y="1582954"/>
            <a:ext cx="7070055" cy="219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3048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3048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3048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3048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3048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3048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3048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3048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304800" algn="l"/>
              </a:tabLs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2400" dirty="0">
                <a:latin typeface="楷体_GB2312"/>
                <a:ea typeface="楷体_GB2312"/>
                <a:cs typeface="楷体_GB2312"/>
              </a:rPr>
              <a:t>带取代基的单体聚合后变成大分子，取代基之间的夹角从</a:t>
            </a:r>
            <a:r>
              <a:rPr lang="en-US" altLang="zh-CN" sz="2400" b="1" dirty="0">
                <a:latin typeface="Times New Roman" panose="02020603050405020304" pitchFamily="18" charset="0"/>
                <a:cs typeface="Times New Roman" panose="02020603050405020304" pitchFamily="18" charset="0"/>
              </a:rPr>
              <a:t>120</a:t>
            </a:r>
            <a:r>
              <a:rPr lang="en-US" altLang="zh-CN" sz="2400" b="1" baseline="30000" dirty="0">
                <a:latin typeface="Times New Roman" panose="02020603050405020304" pitchFamily="18" charset="0"/>
                <a:cs typeface="Times New Roman" panose="02020603050405020304" pitchFamily="18" charset="0"/>
              </a:rPr>
              <a:t>o</a:t>
            </a:r>
            <a:r>
              <a:rPr lang="en-US" altLang="zh-CN" sz="2400" dirty="0">
                <a:latin typeface="楷体_GB2312"/>
                <a:ea typeface="楷体_GB2312"/>
                <a:cs typeface="楷体_GB2312"/>
              </a:rPr>
              <a:t>变成</a:t>
            </a:r>
            <a:r>
              <a:rPr lang="en-US" altLang="zh-CN" sz="2400" b="1" dirty="0">
                <a:latin typeface="Times New Roman" panose="02020603050405020304" pitchFamily="18" charset="0"/>
                <a:cs typeface="Times New Roman" panose="02020603050405020304" pitchFamily="18" charset="0"/>
              </a:rPr>
              <a:t>109</a:t>
            </a:r>
            <a:r>
              <a:rPr lang="en-US" altLang="zh-CN" sz="2400" b="1" baseline="30000" dirty="0">
                <a:latin typeface="Times New Roman" panose="02020603050405020304" pitchFamily="18" charset="0"/>
                <a:cs typeface="Times New Roman" panose="02020603050405020304" pitchFamily="18" charset="0"/>
              </a:rPr>
              <a:t>o</a:t>
            </a:r>
            <a:r>
              <a:rPr lang="en-US" altLang="zh-CN" sz="2400" dirty="0">
                <a:latin typeface="楷体_GB2312"/>
                <a:ea typeface="楷体_GB2312"/>
                <a:cs typeface="楷体_GB2312"/>
              </a:rPr>
              <a:t>，即相对于单体而言，大分子上的取代基之间的空间张力变大，使聚合物的能级提高，聚合热则变小。</a:t>
            </a:r>
          </a:p>
        </p:txBody>
      </p:sp>
      <p:pic>
        <p:nvPicPr>
          <p:cNvPr id="2867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487" y="3431103"/>
            <a:ext cx="4286250"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8" name="Picture 3"/>
          <p:cNvPicPr>
            <a:picLocks noChangeAspect="1" noChangeArrowheads="1"/>
          </p:cNvPicPr>
          <p:nvPr/>
        </p:nvPicPr>
        <p:blipFill>
          <a:blip r:embed="rId4">
            <a:extLst>
              <a:ext uri="{28A0092B-C50C-407E-A947-70E740481C1C}">
                <a14:useLocalDpi xmlns:a14="http://schemas.microsoft.com/office/drawing/2010/main" val="0"/>
              </a:ext>
            </a:extLst>
          </a:blip>
          <a:srcRect l="28999" r="-3111"/>
          <a:stretch>
            <a:fillRect/>
          </a:stretch>
        </p:blipFill>
        <p:spPr bwMode="auto">
          <a:xfrm>
            <a:off x="1483891" y="2063750"/>
            <a:ext cx="3240088"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9" name="TextBox 2"/>
          <p:cNvSpPr txBox="1">
            <a:spLocks noChangeArrowheads="1"/>
          </p:cNvSpPr>
          <p:nvPr/>
        </p:nvSpPr>
        <p:spPr bwMode="auto">
          <a:xfrm>
            <a:off x="1554669" y="3224212"/>
            <a:ext cx="190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a:latin typeface="Times New Roman" panose="02020603050405020304" pitchFamily="18" charset="0"/>
                <a:cs typeface="Times New Roman" panose="02020603050405020304" pitchFamily="18" charset="0"/>
              </a:rPr>
              <a:t>Monomer, </a:t>
            </a:r>
            <a:r>
              <a:rPr lang="en-US" altLang="zh-CN" b="1">
                <a:solidFill>
                  <a:srgbClr val="FF0000"/>
                </a:solidFill>
                <a:latin typeface="Times New Roman" panose="02020603050405020304" pitchFamily="18" charset="0"/>
                <a:cs typeface="Times New Roman" panose="02020603050405020304" pitchFamily="18" charset="0"/>
              </a:rPr>
              <a:t>SP</a:t>
            </a:r>
            <a:r>
              <a:rPr lang="en-US" altLang="zh-CN" b="1" baseline="30000">
                <a:solidFill>
                  <a:srgbClr val="FF0000"/>
                </a:solidFill>
                <a:latin typeface="Times New Roman" panose="02020603050405020304" pitchFamily="18" charset="0"/>
                <a:cs typeface="Times New Roman" panose="02020603050405020304" pitchFamily="18" charset="0"/>
              </a:rPr>
              <a:t>2</a:t>
            </a:r>
            <a:endParaRPr lang="zh-CN" altLang="en-US" b="1" baseline="30000">
              <a:solidFill>
                <a:srgbClr val="FF0000"/>
              </a:solidFill>
              <a:latin typeface="Times New Roman" panose="02020603050405020304" pitchFamily="18" charset="0"/>
              <a:cs typeface="Times New Roman" panose="02020603050405020304" pitchFamily="18" charset="0"/>
            </a:endParaRPr>
          </a:p>
        </p:txBody>
      </p:sp>
      <p:sp>
        <p:nvSpPr>
          <p:cNvPr id="28680" name="TextBox 7"/>
          <p:cNvSpPr txBox="1">
            <a:spLocks noChangeArrowheads="1"/>
          </p:cNvSpPr>
          <p:nvPr/>
        </p:nvSpPr>
        <p:spPr bwMode="auto">
          <a:xfrm>
            <a:off x="3231070" y="3246437"/>
            <a:ext cx="190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a:latin typeface="Times New Roman" panose="02020603050405020304" pitchFamily="18" charset="0"/>
                <a:cs typeface="Times New Roman" panose="02020603050405020304" pitchFamily="18" charset="0"/>
              </a:rPr>
              <a:t>Polymer, </a:t>
            </a:r>
            <a:r>
              <a:rPr lang="en-US" altLang="zh-CN" b="1">
                <a:solidFill>
                  <a:srgbClr val="FF0000"/>
                </a:solidFill>
                <a:latin typeface="Times New Roman" panose="02020603050405020304" pitchFamily="18" charset="0"/>
                <a:cs typeface="Times New Roman" panose="02020603050405020304" pitchFamily="18" charset="0"/>
              </a:rPr>
              <a:t>SP</a:t>
            </a:r>
            <a:r>
              <a:rPr lang="en-US" altLang="zh-CN" b="1" baseline="30000">
                <a:solidFill>
                  <a:srgbClr val="FF0000"/>
                </a:solidFill>
                <a:latin typeface="Times New Roman" panose="02020603050405020304" pitchFamily="18" charset="0"/>
                <a:cs typeface="Times New Roman" panose="02020603050405020304" pitchFamily="18" charset="0"/>
              </a:rPr>
              <a:t>3</a:t>
            </a:r>
            <a:endParaRPr lang="zh-CN" altLang="en-US" b="1" baseline="30000">
              <a:solidFill>
                <a:srgbClr val="FF0000"/>
              </a:solidFill>
              <a:latin typeface="Times New Roman" panose="02020603050405020304" pitchFamily="18" charset="0"/>
              <a:cs typeface="Times New Roman" panose="02020603050405020304" pitchFamily="18" charset="0"/>
            </a:endParaRPr>
          </a:p>
        </p:txBody>
      </p:sp>
      <p:graphicFrame>
        <p:nvGraphicFramePr>
          <p:cNvPr id="28681" name="对象 4"/>
          <p:cNvGraphicFramePr>
            <a:graphicFrameLocks noChangeAspect="1"/>
          </p:cNvGraphicFramePr>
          <p:nvPr>
            <p:extLst>
              <p:ext uri="{D42A27DB-BD31-4B8C-83A1-F6EECF244321}">
                <p14:modId xmlns:p14="http://schemas.microsoft.com/office/powerpoint/2010/main" val="2238243511"/>
              </p:ext>
            </p:extLst>
          </p:nvPr>
        </p:nvGraphicFramePr>
        <p:xfrm>
          <a:off x="2081720" y="1641475"/>
          <a:ext cx="423863" cy="368300"/>
        </p:xfrm>
        <a:graphic>
          <a:graphicData uri="http://schemas.openxmlformats.org/presentationml/2006/ole">
            <mc:AlternateContent xmlns:mc="http://schemas.openxmlformats.org/markup-compatibility/2006">
              <mc:Choice xmlns:v="urn:schemas-microsoft-com:vml" Requires="v">
                <p:oleObj spid="_x0000_s17440" name="CS ChemDraw Drawing" r:id="rId5" imgW="424649" imgH="368280" progId="ChemDraw.Document.6.0">
                  <p:embed/>
                </p:oleObj>
              </mc:Choice>
              <mc:Fallback>
                <p:oleObj name="CS ChemDraw Drawing" r:id="rId5" imgW="424649" imgH="368280" progId="ChemDraw.Document.6.0">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1720" y="1641475"/>
                        <a:ext cx="423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82" name="对象 5"/>
          <p:cNvGraphicFramePr>
            <a:graphicFrameLocks noChangeAspect="1"/>
          </p:cNvGraphicFramePr>
          <p:nvPr>
            <p:extLst>
              <p:ext uri="{D42A27DB-BD31-4B8C-83A1-F6EECF244321}">
                <p14:modId xmlns:p14="http://schemas.microsoft.com/office/powerpoint/2010/main" val="611077731"/>
              </p:ext>
            </p:extLst>
          </p:nvPr>
        </p:nvGraphicFramePr>
        <p:xfrm>
          <a:off x="3704144" y="1641476"/>
          <a:ext cx="425450" cy="369887"/>
        </p:xfrm>
        <a:graphic>
          <a:graphicData uri="http://schemas.openxmlformats.org/presentationml/2006/ole">
            <mc:AlternateContent xmlns:mc="http://schemas.openxmlformats.org/markup-compatibility/2006">
              <mc:Choice xmlns:v="urn:schemas-microsoft-com:vml" Requires="v">
                <p:oleObj spid="_x0000_s17441" name="CS ChemDraw Drawing" r:id="rId7" imgW="424919" imgH="369900" progId="ChemDraw.Document.6.0">
                  <p:embed/>
                </p:oleObj>
              </mc:Choice>
              <mc:Fallback>
                <p:oleObj name="CS ChemDraw Drawing" r:id="rId7" imgW="424919" imgH="369900" progId="ChemDraw.Document.6.0">
                  <p:embed/>
                  <p:pic>
                    <p:nvPicPr>
                      <p:cNvPr id="0" name="对象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4144" y="1641476"/>
                        <a:ext cx="425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27"/>
          <p:cNvGraphicFramePr>
            <a:graphicFrameLocks noChangeAspect="1"/>
          </p:cNvGraphicFramePr>
          <p:nvPr>
            <p:extLst>
              <p:ext uri="{D42A27DB-BD31-4B8C-83A1-F6EECF244321}">
                <p14:modId xmlns:p14="http://schemas.microsoft.com/office/powerpoint/2010/main" val="3431451582"/>
              </p:ext>
            </p:extLst>
          </p:nvPr>
        </p:nvGraphicFramePr>
        <p:xfrm>
          <a:off x="4183570" y="4475685"/>
          <a:ext cx="3886200" cy="2265363"/>
        </p:xfrm>
        <a:graphic>
          <a:graphicData uri="http://schemas.openxmlformats.org/presentationml/2006/ole">
            <mc:AlternateContent xmlns:mc="http://schemas.openxmlformats.org/markup-compatibility/2006">
              <mc:Choice xmlns:v="urn:schemas-microsoft-com:vml" Requires="v">
                <p:oleObj spid="_x0000_s17442" name="Equation" r:id="rId9" imgW="1765300" imgH="1028700" progId="Equation.3">
                  <p:embed/>
                </p:oleObj>
              </mc:Choice>
              <mc:Fallback>
                <p:oleObj name="Equation" r:id="rId9" imgW="1765300" imgH="1028700" progId="Equation.3">
                  <p:embed/>
                  <p:pic>
                    <p:nvPicPr>
                      <p:cNvPr id="39940" name="Object 10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83570" y="4475685"/>
                        <a:ext cx="3886200" cy="2265363"/>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1"/>
            </p:custDataLst>
          </p:nvPr>
        </p:nvSpPr>
        <p:spPr>
          <a:xfrm>
            <a:off x="2386743" y="6058128"/>
            <a:ext cx="2063763" cy="567207"/>
          </a:xfrm>
          <a:prstGeom prst="rect">
            <a:avLst/>
          </a:prstGeom>
          <a:noFill/>
        </p:spPr>
        <p:txBody>
          <a:bodyPr wrap="square" rtlCol="0">
            <a:spAutoFit/>
          </a:bodyPr>
          <a:lstStyle/>
          <a:p>
            <a:pPr algn="ctr"/>
            <a:r>
              <a:rPr lang="zh-CN" altLang="en-US" sz="3086" b="1" dirty="0">
                <a:solidFill>
                  <a:srgbClr val="960000"/>
                </a:solidFill>
                <a:latin typeface="黑体" panose="02010609060101010101" pitchFamily="49" charset="-122"/>
                <a:ea typeface="黑体" panose="02010609060101010101" pitchFamily="49" charset="-122"/>
                <a:cs typeface="Arial" panose="020B0604020202020204" pitchFamily="34" charset="0"/>
              </a:rPr>
              <a:t>逐步聚合</a:t>
            </a:r>
          </a:p>
        </p:txBody>
      </p:sp>
      <p:sp>
        <p:nvSpPr>
          <p:cNvPr id="11" name="文本框 10"/>
          <p:cNvSpPr txBox="1"/>
          <p:nvPr>
            <p:custDataLst>
              <p:tags r:id="rId2"/>
            </p:custDataLst>
          </p:nvPr>
        </p:nvSpPr>
        <p:spPr>
          <a:xfrm>
            <a:off x="8543659" y="6045984"/>
            <a:ext cx="2063763" cy="567207"/>
          </a:xfrm>
          <a:prstGeom prst="rect">
            <a:avLst/>
          </a:prstGeom>
          <a:noFill/>
        </p:spPr>
        <p:txBody>
          <a:bodyPr wrap="square" rtlCol="0">
            <a:spAutoFit/>
          </a:bodyPr>
          <a:lstStyle/>
          <a:p>
            <a:pPr algn="ctr"/>
            <a:r>
              <a:rPr lang="zh-CN" altLang="en-US" sz="3086" b="1" dirty="0">
                <a:solidFill>
                  <a:srgbClr val="000096"/>
                </a:solidFill>
                <a:latin typeface="黑体" panose="02010609060101010101" pitchFamily="49" charset="-122"/>
                <a:ea typeface="黑体" panose="02010609060101010101" pitchFamily="49" charset="-122"/>
                <a:cs typeface="Arial" panose="020B0604020202020204" pitchFamily="34" charset="0"/>
              </a:rPr>
              <a:t>链式聚合</a:t>
            </a:r>
          </a:p>
        </p:txBody>
      </p:sp>
      <p:sp>
        <p:nvSpPr>
          <p:cNvPr id="3" name="文本框 2"/>
          <p:cNvSpPr txBox="1"/>
          <p:nvPr>
            <p:custDataLst>
              <p:tags r:id="rId3"/>
            </p:custDataLst>
          </p:nvPr>
        </p:nvSpPr>
        <p:spPr>
          <a:xfrm>
            <a:off x="989495" y="6546109"/>
            <a:ext cx="4858259" cy="499496"/>
          </a:xfrm>
          <a:prstGeom prst="rect">
            <a:avLst/>
          </a:prstGeom>
          <a:noFill/>
        </p:spPr>
        <p:txBody>
          <a:bodyPr wrap="square">
            <a:spAutoFit/>
          </a:bodyPr>
          <a:lstStyle/>
          <a:p>
            <a:pPr algn="ctr"/>
            <a:r>
              <a:rPr lang="en-US" altLang="zh-CN" sz="2646" b="1" dirty="0">
                <a:solidFill>
                  <a:srgbClr val="960000"/>
                </a:solidFill>
                <a:latin typeface="Arial" panose="020B0604020202020204" pitchFamily="34" charset="0"/>
                <a:ea typeface="黑体" panose="02010609060101010101" pitchFamily="49" charset="-122"/>
                <a:cs typeface="Arial" panose="020B0604020202020204" pitchFamily="34" charset="0"/>
              </a:rPr>
              <a:t>Step-growth polymerization </a:t>
            </a:r>
            <a:endParaRPr lang="zh-CN" altLang="en-US" sz="2646" dirty="0">
              <a:solidFill>
                <a:srgbClr val="960000"/>
              </a:solidFill>
              <a:latin typeface="Arial" panose="020B0604020202020204" pitchFamily="34" charset="0"/>
              <a:ea typeface="黑体" panose="02010609060101010101" pitchFamily="49" charset="-122"/>
              <a:cs typeface="Arial" panose="020B0604020202020204" pitchFamily="34" charset="0"/>
            </a:endParaRPr>
          </a:p>
        </p:txBody>
      </p:sp>
      <p:sp>
        <p:nvSpPr>
          <p:cNvPr id="2" name="文本框 1"/>
          <p:cNvSpPr txBox="1"/>
          <p:nvPr>
            <p:custDataLst>
              <p:tags r:id="rId4"/>
            </p:custDataLst>
          </p:nvPr>
        </p:nvSpPr>
        <p:spPr>
          <a:xfrm>
            <a:off x="7119765" y="6498729"/>
            <a:ext cx="4911554" cy="499496"/>
          </a:xfrm>
          <a:prstGeom prst="rect">
            <a:avLst/>
          </a:prstGeom>
          <a:noFill/>
        </p:spPr>
        <p:txBody>
          <a:bodyPr wrap="square">
            <a:spAutoFit/>
          </a:bodyPr>
          <a:lstStyle/>
          <a:p>
            <a:pPr algn="ctr"/>
            <a:r>
              <a:rPr lang="en-US" altLang="zh-CN" sz="2646" b="1" dirty="0">
                <a:solidFill>
                  <a:srgbClr val="000096"/>
                </a:solidFill>
                <a:latin typeface="Arial" panose="020B0604020202020204" pitchFamily="34" charset="0"/>
                <a:ea typeface="黑体" panose="02010609060101010101" pitchFamily="49" charset="-122"/>
                <a:cs typeface="Arial" panose="020B0604020202020204" pitchFamily="34" charset="0"/>
              </a:rPr>
              <a:t>Chain-growth polymerization </a:t>
            </a:r>
            <a:endParaRPr lang="zh-CN" altLang="en-US" sz="2646" dirty="0">
              <a:solidFill>
                <a:srgbClr val="000096"/>
              </a:solidFill>
              <a:latin typeface="Arial" panose="020B0604020202020204" pitchFamily="34" charset="0"/>
              <a:ea typeface="黑体" panose="02010609060101010101" pitchFamily="49" charset="-122"/>
              <a:cs typeface="Arial" panose="020B0604020202020204" pitchFamily="34" charset="0"/>
            </a:endParaRPr>
          </a:p>
        </p:txBody>
      </p:sp>
      <p:pic>
        <p:nvPicPr>
          <p:cNvPr id="6" name="1">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152390" y="1247109"/>
            <a:ext cx="6532469" cy="4899789"/>
          </a:xfrm>
          <a:prstGeom prst="rect">
            <a:avLst/>
          </a:prstGeom>
        </p:spPr>
      </p:pic>
      <p:pic>
        <p:nvPicPr>
          <p:cNvPr id="8" name="2">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2"/>
          <a:stretch>
            <a:fillRect/>
          </a:stretch>
        </p:blipFill>
        <p:spPr>
          <a:xfrm>
            <a:off x="6309306" y="1247109"/>
            <a:ext cx="6532469" cy="4899789"/>
          </a:xfrm>
          <a:prstGeom prst="rect">
            <a:avLst/>
          </a:prstGeom>
        </p:spPr>
      </p:pic>
      <p:sp>
        <p:nvSpPr>
          <p:cNvPr id="5" name="标题 1"/>
          <p:cNvSpPr txBox="1"/>
          <p:nvPr/>
        </p:nvSpPr>
        <p:spPr>
          <a:xfrm>
            <a:off x="-5428" y="0"/>
            <a:ext cx="13439422" cy="1461188"/>
          </a:xfrm>
          <a:prstGeom prst="rect">
            <a:avLst/>
          </a:prstGeom>
        </p:spPr>
        <p:txBody>
          <a:bodyPr vert="horz" lIns="100796" tIns="50398" rIns="100796" bIns="5039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409" b="1" dirty="0">
                <a:latin typeface="黑体" panose="02010609060101010101" pitchFamily="49" charset="-122"/>
                <a:ea typeface="黑体" panose="02010609060101010101" pitchFamily="49" charset="-122"/>
                <a:cs typeface="Arial" panose="020B0604020202020204" pitchFamily="34" charset="0"/>
              </a:rPr>
              <a:t>聚合方法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75" fill="hold"/>
                                        <p:tgtEl>
                                          <p:spTgt spid="6"/>
                                        </p:tgtEl>
                                      </p:cBhvr>
                                    </p:cmd>
                                  </p:childTnLst>
                                </p:cTn>
                              </p:par>
                            </p:childTnLst>
                          </p:cTn>
                        </p:par>
                        <p:par>
                          <p:cTn id="7" fill="hold">
                            <p:stCondLst>
                              <p:cond delay="31375"/>
                            </p:stCondLst>
                            <p:childTnLst>
                              <p:par>
                                <p:cTn id="8" presetID="1" presetClass="mediacall" presetSubtype="0" fill="hold" nodeType="afterEffect">
                                  <p:stCondLst>
                                    <p:cond delay="0"/>
                                  </p:stCondLst>
                                  <p:childTnLst>
                                    <p:cmd type="call" cmd="playFrom(0.0)">
                                      <p:cBhvr>
                                        <p:cTn id="9" dur="313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p:cTn id="16"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Box 1"/>
          <p:cNvSpPr txBox="1">
            <a:spLocks noChangeArrowheads="1"/>
          </p:cNvSpPr>
          <p:nvPr/>
        </p:nvSpPr>
        <p:spPr bwMode="auto">
          <a:xfrm>
            <a:off x="633388" y="606944"/>
            <a:ext cx="1202059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latin typeface="Times New Roman" panose="02020603050405020304" pitchFamily="18" charset="0"/>
                <a:cs typeface="Times New Roman" panose="02020603050405020304" pitchFamily="18" charset="0"/>
              </a:rPr>
              <a:t>(2)</a:t>
            </a:r>
            <a:r>
              <a:rPr lang="en-US" altLang="zh-CN" sz="3600" dirty="0">
                <a:latin typeface="Times New Roman" panose="02020603050405020304" pitchFamily="18" charset="0"/>
                <a:cs typeface="Times New Roman" panose="02020603050405020304" pitchFamily="18" charset="0"/>
              </a:rPr>
              <a:t>  </a:t>
            </a:r>
            <a:r>
              <a:rPr lang="en-US" altLang="zh-CN" sz="3600" dirty="0" err="1">
                <a:latin typeface="楷体_GB2312"/>
                <a:ea typeface="楷体_GB2312"/>
                <a:cs typeface="楷体_GB2312"/>
              </a:rPr>
              <a:t>取代基共轭效应</a:t>
            </a:r>
            <a:r>
              <a:rPr lang="en-US" altLang="zh-CN" sz="3600" b="1" dirty="0">
                <a:latin typeface="Times New Roman" panose="02020603050405020304" pitchFamily="18" charset="0"/>
                <a:cs typeface="Times New Roman" panose="02020603050405020304" pitchFamily="18" charset="0"/>
              </a:rPr>
              <a:t>(Conjugative</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effect</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of</a:t>
            </a:r>
            <a:r>
              <a:rPr lang="en-US" altLang="zh-CN" sz="3600" dirty="0">
                <a:latin typeface="Times New Roman" panose="02020603050405020304" pitchFamily="18" charset="0"/>
                <a:cs typeface="Times New Roman" panose="02020603050405020304" pitchFamily="18" charset="0"/>
              </a:rPr>
              <a:t> </a:t>
            </a:r>
            <a:r>
              <a:rPr lang="en-US" altLang="zh-CN" sz="3600" b="1" dirty="0" err="1">
                <a:latin typeface="Times New Roman" panose="02020603050405020304" pitchFamily="18" charset="0"/>
                <a:cs typeface="Times New Roman" panose="02020603050405020304" pitchFamily="18" charset="0"/>
              </a:rPr>
              <a:t>subsituent</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groups)</a:t>
            </a:r>
          </a:p>
        </p:txBody>
      </p:sp>
      <p:sp>
        <p:nvSpPr>
          <p:cNvPr id="29700" name="TextBox 1"/>
          <p:cNvSpPr txBox="1">
            <a:spLocks noChangeArrowheads="1"/>
          </p:cNvSpPr>
          <p:nvPr/>
        </p:nvSpPr>
        <p:spPr bwMode="auto">
          <a:xfrm>
            <a:off x="776287" y="1391938"/>
            <a:ext cx="8260424" cy="176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7620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7620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7620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7620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7620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7620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7620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7620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762000" algn="l"/>
              </a:tabLs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dirty="0" err="1">
                <a:latin typeface="楷体_GB2312"/>
                <a:ea typeface="楷体_GB2312"/>
                <a:cs typeface="楷体_GB2312"/>
              </a:rPr>
              <a:t>一些取代基对单体的双键具有共轭稳定作用，使单体能级</a:t>
            </a:r>
            <a:r>
              <a:rPr lang="en-US" altLang="zh-CN" sz="2800" dirty="0" err="1">
                <a:latin typeface="楷体_GB2312"/>
              </a:rPr>
              <a:t>降低</a:t>
            </a:r>
            <a:r>
              <a:rPr lang="zh-CN" altLang="en-US" sz="2800" dirty="0">
                <a:latin typeface="楷体_GB2312"/>
              </a:rPr>
              <a:t>，</a:t>
            </a:r>
            <a:r>
              <a:rPr lang="en-US" altLang="zh-CN" sz="2800" dirty="0" err="1">
                <a:latin typeface="楷体_GB2312"/>
              </a:rPr>
              <a:t>而在聚合后所形成的</a:t>
            </a:r>
            <a:r>
              <a:rPr lang="en-US" altLang="zh-CN" sz="2800" b="1" dirty="0" err="1">
                <a:solidFill>
                  <a:srgbClr val="FF0000"/>
                </a:solidFill>
                <a:latin typeface="楷体_GB2312"/>
              </a:rPr>
              <a:t>大分子中便不存</a:t>
            </a:r>
            <a:r>
              <a:rPr lang="en-US" altLang="zh-CN" sz="2800" dirty="0" err="1">
                <a:latin typeface="楷体_GB2312"/>
              </a:rPr>
              <a:t>在这种共轭稳定作用，因此单体与聚合物之间的能级差降低，</a:t>
            </a:r>
            <a:r>
              <a:rPr lang="en-US" altLang="zh-CN" sz="2800" b="1" dirty="0" err="1">
                <a:solidFill>
                  <a:srgbClr val="FF0000"/>
                </a:solidFill>
                <a:latin typeface="楷体_GB2312"/>
              </a:rPr>
              <a:t>聚合热也相应减少</a:t>
            </a:r>
            <a:r>
              <a:rPr lang="en-US" altLang="zh-CN" sz="2800" dirty="0">
                <a:latin typeface="楷体_GB2312"/>
              </a:rPr>
              <a:t>。</a:t>
            </a:r>
          </a:p>
        </p:txBody>
      </p:sp>
      <p:sp>
        <p:nvSpPr>
          <p:cNvPr id="29701" name="TextBox 1"/>
          <p:cNvSpPr txBox="1">
            <a:spLocks noChangeArrowheads="1"/>
          </p:cNvSpPr>
          <p:nvPr/>
        </p:nvSpPr>
        <p:spPr bwMode="auto">
          <a:xfrm>
            <a:off x="632831" y="3567404"/>
            <a:ext cx="1055866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latin typeface="Times New Roman" panose="02020603050405020304" pitchFamily="18" charset="0"/>
                <a:cs typeface="Times New Roman" panose="02020603050405020304" pitchFamily="18" charset="0"/>
              </a:rPr>
              <a:t>(3)</a:t>
            </a:r>
            <a:r>
              <a:rPr lang="en-US" altLang="zh-CN" sz="3600" dirty="0">
                <a:latin typeface="Times New Roman" panose="02020603050405020304" pitchFamily="18" charset="0"/>
                <a:cs typeface="Times New Roman" panose="02020603050405020304" pitchFamily="18" charset="0"/>
              </a:rPr>
              <a:t> </a:t>
            </a:r>
            <a:r>
              <a:rPr lang="en-US" altLang="zh-CN" sz="3600" dirty="0" err="1">
                <a:latin typeface="楷体_GB2312"/>
                <a:ea typeface="楷体_GB2312"/>
                <a:cs typeface="楷体_GB2312"/>
              </a:rPr>
              <a:t>氢键和溶剂化作用</a:t>
            </a:r>
            <a:r>
              <a:rPr lang="en-US" altLang="zh-CN" sz="3600" b="1" dirty="0">
                <a:latin typeface="Times New Roman" panose="02020603050405020304" pitchFamily="18" charset="0"/>
                <a:cs typeface="Times New Roman" panose="02020603050405020304" pitchFamily="18" charset="0"/>
              </a:rPr>
              <a:t>(Hydrogen</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bond</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and</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Solvation)</a:t>
            </a:r>
          </a:p>
        </p:txBody>
      </p:sp>
      <p:sp>
        <p:nvSpPr>
          <p:cNvPr id="29702" name="TextBox 1"/>
          <p:cNvSpPr txBox="1">
            <a:spLocks noChangeArrowheads="1"/>
          </p:cNvSpPr>
          <p:nvPr/>
        </p:nvSpPr>
        <p:spPr bwMode="auto">
          <a:xfrm>
            <a:off x="776287" y="4519285"/>
            <a:ext cx="8260424" cy="220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6096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6096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6096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6096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6096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6096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6096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6096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609600" algn="l"/>
              </a:tabLs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dirty="0">
                <a:latin typeface="楷体_GB2312"/>
                <a:ea typeface="楷体_GB2312"/>
                <a:cs typeface="楷体_GB2312"/>
              </a:rPr>
              <a:t>单体之间可形成氢键而使单体稳定，即使单体能级下降。而</a:t>
            </a:r>
            <a:r>
              <a:rPr lang="en-US" altLang="zh-CN" sz="2800" dirty="0">
                <a:latin typeface="楷体_GB2312"/>
              </a:rPr>
              <a:t>在聚合物中，这种</a:t>
            </a:r>
            <a:r>
              <a:rPr lang="en-US" altLang="zh-CN" sz="2800" b="1" dirty="0">
                <a:solidFill>
                  <a:srgbClr val="FF0000"/>
                </a:solidFill>
                <a:latin typeface="楷体_GB2312"/>
              </a:rPr>
              <a:t>氢键稳定作用</a:t>
            </a:r>
            <a:r>
              <a:rPr lang="en-US" altLang="zh-CN" sz="2800" dirty="0">
                <a:latin typeface="楷体_GB2312"/>
              </a:rPr>
              <a:t>虽然也存在，但由于受到大分子链的约束而</a:t>
            </a:r>
            <a:r>
              <a:rPr lang="en-US" altLang="zh-CN" sz="2800" b="1" dirty="0">
                <a:solidFill>
                  <a:srgbClr val="FF0000"/>
                </a:solidFill>
                <a:latin typeface="楷体_GB2312"/>
              </a:rPr>
              <a:t>大大降低</a:t>
            </a:r>
            <a:r>
              <a:rPr lang="en-US" altLang="zh-CN" sz="2800" dirty="0">
                <a:latin typeface="楷体_GB2312"/>
              </a:rPr>
              <a:t>。这样净的结果是单体与聚合物的能级差变小，</a:t>
            </a:r>
            <a:r>
              <a:rPr lang="en-US" altLang="zh-CN" sz="2800" b="1" dirty="0">
                <a:solidFill>
                  <a:srgbClr val="FF0000"/>
                </a:solidFill>
                <a:latin typeface="楷体_GB2312"/>
              </a:rPr>
              <a:t>聚合热下降</a:t>
            </a:r>
            <a:r>
              <a:rPr lang="en-US" altLang="zh-CN" sz="2800" dirty="0">
                <a:latin typeface="楷体_GB2312"/>
              </a:rPr>
              <a:t>。同样的道理，溶剂化作用也使聚合热下降。</a:t>
            </a:r>
          </a:p>
        </p:txBody>
      </p:sp>
      <p:graphicFrame>
        <p:nvGraphicFramePr>
          <p:cNvPr id="7" name="Object 1029"/>
          <p:cNvGraphicFramePr>
            <a:graphicFrameLocks noChangeAspect="1"/>
          </p:cNvGraphicFramePr>
          <p:nvPr>
            <p:extLst>
              <p:ext uri="{D42A27DB-BD31-4B8C-83A1-F6EECF244321}">
                <p14:modId xmlns:p14="http://schemas.microsoft.com/office/powerpoint/2010/main" val="1310053408"/>
              </p:ext>
            </p:extLst>
          </p:nvPr>
        </p:nvGraphicFramePr>
        <p:xfrm>
          <a:off x="9234487" y="1399147"/>
          <a:ext cx="3633788" cy="1679575"/>
        </p:xfrm>
        <a:graphic>
          <a:graphicData uri="http://schemas.openxmlformats.org/presentationml/2006/ole">
            <mc:AlternateContent xmlns:mc="http://schemas.openxmlformats.org/markup-compatibility/2006">
              <mc:Choice xmlns:v="urn:schemas-microsoft-com:vml" Requires="v">
                <p:oleObj spid="_x0000_s18454" name="Equation" r:id="rId3" imgW="1651000" imgH="762000" progId="Equation.3">
                  <p:embed/>
                </p:oleObj>
              </mc:Choice>
              <mc:Fallback>
                <p:oleObj name="Equation" r:id="rId3" imgW="1651000" imgH="762000" progId="Equation.3">
                  <p:embed/>
                  <p:pic>
                    <p:nvPicPr>
                      <p:cNvPr id="39942" name="Object 1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4487" y="1399147"/>
                        <a:ext cx="3633788" cy="1679575"/>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030"/>
          <p:cNvGraphicFramePr>
            <a:graphicFrameLocks noChangeAspect="1"/>
          </p:cNvGraphicFramePr>
          <p:nvPr>
            <p:extLst>
              <p:ext uri="{D42A27DB-BD31-4B8C-83A1-F6EECF244321}">
                <p14:modId xmlns:p14="http://schemas.microsoft.com/office/powerpoint/2010/main" val="3730916111"/>
              </p:ext>
            </p:extLst>
          </p:nvPr>
        </p:nvGraphicFramePr>
        <p:xfrm>
          <a:off x="9234487" y="4681505"/>
          <a:ext cx="3856038" cy="1535113"/>
        </p:xfrm>
        <a:graphic>
          <a:graphicData uri="http://schemas.openxmlformats.org/presentationml/2006/ole">
            <mc:AlternateContent xmlns:mc="http://schemas.openxmlformats.org/markup-compatibility/2006">
              <mc:Choice xmlns:v="urn:schemas-microsoft-com:vml" Requires="v">
                <p:oleObj spid="_x0000_s18455" name="Equation" r:id="rId5" imgW="1917700" imgH="762000" progId="Equation.3">
                  <p:embed/>
                </p:oleObj>
              </mc:Choice>
              <mc:Fallback>
                <p:oleObj name="Equation" r:id="rId5" imgW="1917700" imgH="762000" progId="Equation.3">
                  <p:embed/>
                  <p:pic>
                    <p:nvPicPr>
                      <p:cNvPr id="40967" name="Object 10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4487" y="4681505"/>
                        <a:ext cx="3856038" cy="1535113"/>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Box 1"/>
          <p:cNvSpPr txBox="1">
            <a:spLocks noChangeArrowheads="1"/>
          </p:cNvSpPr>
          <p:nvPr/>
        </p:nvSpPr>
        <p:spPr bwMode="auto">
          <a:xfrm>
            <a:off x="738187" y="890103"/>
            <a:ext cx="11963400" cy="5779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6223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6223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6223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6223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622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622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622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622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622300" algn="l"/>
              </a:tabLst>
              <a:defRPr>
                <a:solidFill>
                  <a:schemeClr val="tx1"/>
                </a:solidFill>
                <a:latin typeface="Calibri" panose="020F0502020204030204" pitchFamily="34" charset="0"/>
                <a:ea typeface="宋体" panose="02010600030101010101" pitchFamily="2" charset="-122"/>
              </a:defRPr>
            </a:lvl9pPr>
          </a:lstStyle>
          <a:p>
            <a:pPr marL="457200" indent="-457200" eaLnBrk="1" hangingPunct="1">
              <a:lnSpc>
                <a:spcPct val="150000"/>
              </a:lnSpc>
              <a:buFont typeface="Wingdings" pitchFamily="2" charset="2"/>
              <a:buChar char="Ø"/>
            </a:pPr>
            <a:r>
              <a:rPr lang="en-US" altLang="zh-CN" sz="2800" dirty="0">
                <a:latin typeface="Arial" panose="020B0604020202020204" pitchFamily="34" charset="0"/>
                <a:ea typeface="SimHei" panose="02010609060101010101" pitchFamily="49" charset="-122"/>
                <a:cs typeface="Arial" panose="020B0604020202020204" pitchFamily="34" charset="0"/>
              </a:rPr>
              <a:t>乙烯、丙烯和异丁烯的聚合热分别是92、84和48 kJmol</a:t>
            </a:r>
            <a:r>
              <a:rPr lang="en-US" altLang="zh-CN" sz="1900" baseline="30000" dirty="0">
                <a:latin typeface="Arial" panose="020B0604020202020204" pitchFamily="34" charset="0"/>
                <a:ea typeface="SimHei" panose="02010609060101010101" pitchFamily="49" charset="-122"/>
                <a:cs typeface="Arial" panose="020B0604020202020204" pitchFamily="34" charset="0"/>
              </a:rPr>
              <a:t>-1</a:t>
            </a:r>
            <a:r>
              <a:rPr lang="en-US" altLang="zh-CN" sz="2800" dirty="0">
                <a:latin typeface="Arial" panose="020B0604020202020204" pitchFamily="34" charset="0"/>
                <a:ea typeface="SimHei" panose="02010609060101010101" pitchFamily="49" charset="-122"/>
                <a:cs typeface="Arial" panose="020B0604020202020204" pitchFamily="34" charset="0"/>
              </a:rPr>
              <a:t>。与乙烯相比，丙烯和异丁烯的聚合热下降是由甲基的</a:t>
            </a:r>
            <a:r>
              <a:rPr lang="en-US" altLang="zh-CN" sz="2800" dirty="0">
                <a:solidFill>
                  <a:srgbClr val="FF0000"/>
                </a:solidFill>
                <a:latin typeface="Arial" panose="020B0604020202020204" pitchFamily="34" charset="0"/>
                <a:ea typeface="SimHei" panose="02010609060101010101" pitchFamily="49" charset="-122"/>
                <a:cs typeface="Arial" panose="020B0604020202020204" pitchFamily="34" charset="0"/>
              </a:rPr>
              <a:t>位阻效应</a:t>
            </a:r>
            <a:r>
              <a:rPr lang="en-US" altLang="zh-CN" sz="2800" dirty="0">
                <a:latin typeface="Arial" panose="020B0604020202020204" pitchFamily="34" charset="0"/>
                <a:ea typeface="SimHei" panose="02010609060101010101" pitchFamily="49" charset="-122"/>
                <a:cs typeface="Arial" panose="020B0604020202020204" pitchFamily="34" charset="0"/>
              </a:rPr>
              <a:t>和甲基的</a:t>
            </a:r>
            <a:r>
              <a:rPr lang="en-US" altLang="zh-CN" sz="2800" dirty="0">
                <a:solidFill>
                  <a:srgbClr val="FF0000"/>
                </a:solidFill>
                <a:latin typeface="Arial" panose="020B0604020202020204" pitchFamily="34" charset="0"/>
                <a:ea typeface="SimHei" panose="02010609060101010101" pitchFamily="49" charset="-122"/>
                <a:cs typeface="Arial" panose="020B0604020202020204" pitchFamily="34" charset="0"/>
              </a:rPr>
              <a:t>超共轭效应</a:t>
            </a:r>
            <a:r>
              <a:rPr lang="en-US" altLang="zh-CN" sz="2800" dirty="0">
                <a:latin typeface="Arial" panose="020B0604020202020204" pitchFamily="34" charset="0"/>
                <a:ea typeface="SimHei" panose="02010609060101010101" pitchFamily="49" charset="-122"/>
                <a:cs typeface="Arial" panose="020B0604020202020204" pitchFamily="34" charset="0"/>
              </a:rPr>
              <a:t>的叠加而引起的。</a:t>
            </a:r>
          </a:p>
          <a:p>
            <a:pPr marL="457200" indent="-457200" eaLnBrk="1" hangingPunct="1">
              <a:lnSpc>
                <a:spcPct val="150000"/>
              </a:lnSpc>
              <a:buFont typeface="Wingdings" pitchFamily="2" charset="2"/>
              <a:buChar char="Ø"/>
            </a:pPr>
            <a:r>
              <a:rPr lang="en-US" altLang="zh-CN" sz="2800" dirty="0">
                <a:latin typeface="Arial" panose="020B0604020202020204" pitchFamily="34" charset="0"/>
                <a:ea typeface="SimHei" panose="02010609060101010101" pitchFamily="49" charset="-122"/>
                <a:cs typeface="Arial" panose="020B0604020202020204" pitchFamily="34" charset="0"/>
              </a:rPr>
              <a:t>再如</a:t>
            </a:r>
            <a:r>
              <a:rPr lang="en-US" altLang="zh-CN" sz="2800" dirty="0">
                <a:latin typeface="Symbol" pitchFamily="2" charset="2"/>
                <a:ea typeface="SimHei" panose="02010609060101010101" pitchFamily="49" charset="-122"/>
                <a:cs typeface="Arial" panose="020B0604020202020204" pitchFamily="34" charset="0"/>
              </a:rPr>
              <a:t>a</a:t>
            </a:r>
            <a:r>
              <a:rPr lang="en-US" altLang="zh-CN" sz="2800" dirty="0">
                <a:latin typeface="Arial" panose="020B0604020202020204" pitchFamily="34" charset="0"/>
                <a:ea typeface="SimHei" panose="02010609060101010101" pitchFamily="49" charset="-122"/>
                <a:cs typeface="Arial" panose="020B0604020202020204" pitchFamily="34" charset="0"/>
              </a:rPr>
              <a:t>-甲基苯乙烯，由于两个取代基的</a:t>
            </a:r>
            <a:r>
              <a:rPr lang="en-US" altLang="zh-CN" sz="2800" dirty="0">
                <a:solidFill>
                  <a:srgbClr val="FF0000"/>
                </a:solidFill>
                <a:latin typeface="Arial" panose="020B0604020202020204" pitchFamily="34" charset="0"/>
                <a:ea typeface="SimHei" panose="02010609060101010101" pitchFamily="49" charset="-122"/>
                <a:cs typeface="Arial" panose="020B0604020202020204" pitchFamily="34" charset="0"/>
              </a:rPr>
              <a:t>位阻效应</a:t>
            </a:r>
            <a:r>
              <a:rPr lang="en-US" altLang="zh-CN" sz="2800" dirty="0">
                <a:latin typeface="Arial" panose="020B0604020202020204" pitchFamily="34" charset="0"/>
                <a:ea typeface="SimHei" panose="02010609060101010101" pitchFamily="49" charset="-122"/>
                <a:cs typeface="Arial" panose="020B0604020202020204" pitchFamily="34" charset="0"/>
              </a:rPr>
              <a:t>、苯基的</a:t>
            </a:r>
            <a:r>
              <a:rPr lang="en-US" altLang="zh-CN" sz="2800" dirty="0">
                <a:solidFill>
                  <a:srgbClr val="FF0000"/>
                </a:solidFill>
                <a:latin typeface="Arial" panose="020B0604020202020204" pitchFamily="34" charset="0"/>
                <a:ea typeface="SimHei" panose="02010609060101010101" pitchFamily="49" charset="-122"/>
                <a:cs typeface="Arial" panose="020B0604020202020204" pitchFamily="34" charset="0"/>
              </a:rPr>
              <a:t>共轭效应</a:t>
            </a:r>
            <a:r>
              <a:rPr lang="en-US" altLang="zh-CN" sz="2800" dirty="0">
                <a:latin typeface="Arial" panose="020B0604020202020204" pitchFamily="34" charset="0"/>
                <a:ea typeface="SimHei" panose="02010609060101010101" pitchFamily="49" charset="-122"/>
                <a:cs typeface="Arial" panose="020B0604020202020204" pitchFamily="34" charset="0"/>
              </a:rPr>
              <a:t>和甲基的</a:t>
            </a:r>
            <a:r>
              <a:rPr lang="en-US" altLang="zh-CN" sz="2800" dirty="0">
                <a:solidFill>
                  <a:srgbClr val="FF0000"/>
                </a:solidFill>
                <a:latin typeface="Arial" panose="020B0604020202020204" pitchFamily="34" charset="0"/>
                <a:ea typeface="SimHei" panose="02010609060101010101" pitchFamily="49" charset="-122"/>
                <a:cs typeface="Arial" panose="020B0604020202020204" pitchFamily="34" charset="0"/>
              </a:rPr>
              <a:t>超共轭效应</a:t>
            </a:r>
            <a:r>
              <a:rPr lang="en-US" altLang="zh-CN" sz="2800" dirty="0">
                <a:latin typeface="Arial" panose="020B0604020202020204" pitchFamily="34" charset="0"/>
                <a:ea typeface="SimHei" panose="02010609060101010101" pitchFamily="49" charset="-122"/>
                <a:cs typeface="Arial" panose="020B0604020202020204" pitchFamily="34" charset="0"/>
              </a:rPr>
              <a:t>的共同作用，使该单体的聚合热大大降低，仅为35 kJmol-1。</a:t>
            </a:r>
          </a:p>
          <a:p>
            <a:pPr marL="457200" indent="-457200" eaLnBrk="1" hangingPunct="1">
              <a:lnSpc>
                <a:spcPct val="150000"/>
              </a:lnSpc>
              <a:buFont typeface="Wingdings" pitchFamily="2" charset="2"/>
              <a:buChar char="Ø"/>
            </a:pPr>
            <a:r>
              <a:rPr lang="en-US" altLang="zh-CN" sz="2800" dirty="0" err="1">
                <a:latin typeface="Arial" panose="020B0604020202020204" pitchFamily="34" charset="0"/>
                <a:ea typeface="SimHei" panose="02010609060101010101" pitchFamily="49" charset="-122"/>
                <a:cs typeface="Arial" panose="020B0604020202020204" pitchFamily="34" charset="0"/>
              </a:rPr>
              <a:t>而对于丙烯酸、丙烯酰胺等单体，聚合热的降低则主要是由</a:t>
            </a:r>
            <a:r>
              <a:rPr lang="en-US" altLang="zh-CN" sz="2800" dirty="0" err="1">
                <a:solidFill>
                  <a:srgbClr val="FF0000"/>
                </a:solidFill>
                <a:latin typeface="Arial" panose="020B0604020202020204" pitchFamily="34" charset="0"/>
                <a:ea typeface="SimHei" panose="02010609060101010101" pitchFamily="49" charset="-122"/>
                <a:cs typeface="Arial" panose="020B0604020202020204" pitchFamily="34" charset="0"/>
              </a:rPr>
              <a:t>氢键</a:t>
            </a:r>
            <a:r>
              <a:rPr lang="en-US" altLang="zh-CN" sz="2800" dirty="0" err="1">
                <a:latin typeface="Arial" panose="020B0604020202020204" pitchFamily="34" charset="0"/>
                <a:ea typeface="SimHei" panose="02010609060101010101" pitchFamily="49" charset="-122"/>
                <a:cs typeface="Arial" panose="020B0604020202020204" pitchFamily="34" charset="0"/>
              </a:rPr>
              <a:t>缔合对单体的稳定化作用而引起的</a:t>
            </a:r>
            <a:r>
              <a:rPr lang="en-US" altLang="zh-CN" sz="2800" dirty="0">
                <a:latin typeface="Arial" panose="020B0604020202020204" pitchFamily="34" charset="0"/>
                <a:ea typeface="SimHei" panose="02010609060101010101" pitchFamily="49" charset="-122"/>
                <a:cs typeface="Arial" panose="020B0604020202020204" pitchFamily="34" charset="0"/>
              </a:rPr>
              <a:t>。</a:t>
            </a:r>
          </a:p>
          <a:p>
            <a:pPr marL="457200" indent="-457200" eaLnBrk="1" hangingPunct="1">
              <a:lnSpc>
                <a:spcPct val="150000"/>
              </a:lnSpc>
              <a:buFont typeface="Wingdings" pitchFamily="2" charset="2"/>
              <a:buChar char="Ø"/>
            </a:pPr>
            <a:r>
              <a:rPr lang="en-US" altLang="zh-CN" sz="2800" dirty="0" err="1">
                <a:latin typeface="Arial" panose="020B0604020202020204" pitchFamily="34" charset="0"/>
                <a:ea typeface="SimHei" panose="02010609060101010101" pitchFamily="49" charset="-122"/>
                <a:cs typeface="Arial" panose="020B0604020202020204" pitchFamily="34" charset="0"/>
              </a:rPr>
              <a:t>聚合热的大小一般也可用来粗略判断聚合物的</a:t>
            </a:r>
            <a:r>
              <a:rPr lang="en-US" altLang="zh-CN" sz="2800" dirty="0" err="1">
                <a:solidFill>
                  <a:srgbClr val="FF0000"/>
                </a:solidFill>
                <a:latin typeface="Arial" panose="020B0604020202020204" pitchFamily="34" charset="0"/>
                <a:ea typeface="SimHei" panose="02010609060101010101" pitchFamily="49" charset="-122"/>
                <a:cs typeface="Arial" panose="020B0604020202020204" pitchFamily="34" charset="0"/>
              </a:rPr>
              <a:t>热稳定性</a:t>
            </a:r>
            <a:r>
              <a:rPr lang="en-US" altLang="zh-CN" sz="2800" dirty="0" err="1">
                <a:latin typeface="Arial" panose="020B0604020202020204" pitchFamily="34" charset="0"/>
                <a:ea typeface="SimHei" panose="02010609060101010101" pitchFamily="49" charset="-122"/>
                <a:cs typeface="Arial" panose="020B0604020202020204" pitchFamily="34" charset="0"/>
              </a:rPr>
              <a:t>，单体的聚合热越大，生成的聚合物热稳定性越好</a:t>
            </a:r>
            <a:r>
              <a:rPr lang="en-US" altLang="zh-CN" sz="2800" dirty="0">
                <a:latin typeface="Arial" panose="020B0604020202020204" pitchFamily="34" charset="0"/>
                <a:ea typeface="SimHei" panose="02010609060101010101" pitchFamily="49" charset="-122"/>
                <a:cs typeface="Arial" panose="020B0604020202020204" pitchFamily="34" charset="0"/>
              </a:rPr>
              <a:t>。</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1027"/>
          <p:cNvSpPr>
            <a:spLocks noChangeArrowheads="1"/>
          </p:cNvSpPr>
          <p:nvPr/>
        </p:nvSpPr>
        <p:spPr bwMode="auto">
          <a:xfrm>
            <a:off x="1004887" y="679333"/>
            <a:ext cx="403187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4000" b="1" dirty="0">
                <a:solidFill>
                  <a:srgbClr val="A50021"/>
                </a:solidFill>
              </a:rPr>
              <a:t>2）聚合上限温度</a:t>
            </a:r>
          </a:p>
        </p:txBody>
      </p:sp>
      <p:sp>
        <p:nvSpPr>
          <p:cNvPr id="41989" name="Rectangle 1028"/>
          <p:cNvSpPr>
            <a:spLocks noChangeArrowheads="1"/>
          </p:cNvSpPr>
          <p:nvPr/>
        </p:nvSpPr>
        <p:spPr bwMode="auto">
          <a:xfrm>
            <a:off x="1501368" y="2233771"/>
            <a:ext cx="7727668" cy="49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646" b="1" dirty="0">
                <a:sym typeface="Symbol" panose="05050102010706020507" pitchFamily="18" charset="2"/>
              </a:rPr>
              <a:t>当</a:t>
            </a:r>
            <a:r>
              <a:rPr lang="en-US" altLang="zh-CN" sz="2646" b="1" dirty="0">
                <a:sym typeface="Symbol" panose="05050102010706020507" pitchFamily="18" charset="2"/>
              </a:rPr>
              <a:t>G＝0</a:t>
            </a:r>
            <a:r>
              <a:rPr lang="zh-CN" altLang="en-US" sz="2646" b="1" dirty="0">
                <a:sym typeface="Symbol" panose="05050102010706020507" pitchFamily="18" charset="2"/>
              </a:rPr>
              <a:t>时，聚合与解聚处于平衡状态，则</a:t>
            </a:r>
            <a:endParaRPr lang="zh-CN" altLang="en-US" sz="2646" b="1" dirty="0"/>
          </a:p>
        </p:txBody>
      </p:sp>
      <p:graphicFrame>
        <p:nvGraphicFramePr>
          <p:cNvPr id="41990" name="Object 1029"/>
          <p:cNvGraphicFramePr>
            <a:graphicFrameLocks noChangeAspect="1"/>
          </p:cNvGraphicFramePr>
          <p:nvPr>
            <p:extLst>
              <p:ext uri="{D42A27DB-BD31-4B8C-83A1-F6EECF244321}">
                <p14:modId xmlns:p14="http://schemas.microsoft.com/office/powerpoint/2010/main" val="9400229"/>
              </p:ext>
            </p:extLst>
          </p:nvPr>
        </p:nvGraphicFramePr>
        <p:xfrm>
          <a:off x="4651232" y="3058149"/>
          <a:ext cx="1427939" cy="941460"/>
        </p:xfrm>
        <a:graphic>
          <a:graphicData uri="http://schemas.openxmlformats.org/presentationml/2006/ole">
            <mc:AlternateContent xmlns:mc="http://schemas.openxmlformats.org/markup-compatibility/2006">
              <mc:Choice xmlns:v="urn:schemas-microsoft-com:vml" Requires="v">
                <p:oleObj spid="_x0000_s19488" name="Equation" r:id="rId3" imgW="596641" imgH="393529" progId="Equation.3">
                  <p:embed/>
                </p:oleObj>
              </mc:Choice>
              <mc:Fallback>
                <p:oleObj name="Equation" r:id="rId3" imgW="596641" imgH="393529" progId="Equation.3">
                  <p:embed/>
                  <p:pic>
                    <p:nvPicPr>
                      <p:cNvPr id="41990" name="Object 1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1232" y="3058149"/>
                        <a:ext cx="1427939" cy="94146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2" name="Line 1031"/>
          <p:cNvSpPr>
            <a:spLocks noChangeShapeType="1"/>
          </p:cNvSpPr>
          <p:nvPr/>
        </p:nvSpPr>
        <p:spPr bwMode="auto">
          <a:xfrm flipH="1">
            <a:off x="6299905" y="3528879"/>
            <a:ext cx="839964" cy="0"/>
          </a:xfrm>
          <a:prstGeom prst="line">
            <a:avLst/>
          </a:prstGeom>
          <a:noFill/>
          <a:ln w="317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993" name="Rectangle 1032"/>
          <p:cNvSpPr>
            <a:spLocks noChangeArrowheads="1"/>
          </p:cNvSpPr>
          <p:nvPr/>
        </p:nvSpPr>
        <p:spPr bwMode="auto">
          <a:xfrm>
            <a:off x="1538416" y="4102388"/>
            <a:ext cx="7727668" cy="49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646" b="1">
                <a:solidFill>
                  <a:srgbClr val="A50021"/>
                </a:solidFill>
                <a:sym typeface="Symbol" panose="05050102010706020507" pitchFamily="18" charset="2"/>
              </a:rPr>
              <a:t>T</a:t>
            </a:r>
            <a:r>
              <a:rPr lang="en-US" altLang="zh-CN" sz="2646" b="1" baseline="-25000">
                <a:solidFill>
                  <a:srgbClr val="A50021"/>
                </a:solidFill>
                <a:sym typeface="Symbol" panose="05050102010706020507" pitchFamily="18" charset="2"/>
              </a:rPr>
              <a:t>C</a:t>
            </a:r>
            <a:r>
              <a:rPr lang="zh-CN" altLang="en-US" sz="2646" b="1">
                <a:solidFill>
                  <a:srgbClr val="A50021"/>
                </a:solidFill>
                <a:sym typeface="Symbol" panose="05050102010706020507" pitchFamily="18" charset="2"/>
              </a:rPr>
              <a:t>为聚合上限温度</a:t>
            </a:r>
            <a:r>
              <a:rPr lang="zh-CN" altLang="en-US" sz="2646" b="1">
                <a:solidFill>
                  <a:srgbClr val="A50021"/>
                </a:solidFill>
              </a:rPr>
              <a:t>（</a:t>
            </a:r>
            <a:r>
              <a:rPr lang="en-US" altLang="zh-CN" sz="2646" b="1">
                <a:solidFill>
                  <a:srgbClr val="A50021"/>
                </a:solidFill>
              </a:rPr>
              <a:t>Ceiling Temperature</a:t>
            </a:r>
            <a:r>
              <a:rPr lang="en-US" altLang="zh-CN" sz="2646" b="1" i="1" u="sng" baseline="-30000">
                <a:solidFill>
                  <a:srgbClr val="A50021"/>
                </a:solidFill>
              </a:rPr>
              <a:t> </a:t>
            </a:r>
            <a:r>
              <a:rPr lang="en-US" altLang="zh-CN" sz="2646" b="1">
                <a:solidFill>
                  <a:srgbClr val="A50021"/>
                </a:solidFill>
              </a:rPr>
              <a:t>）</a:t>
            </a:r>
            <a:r>
              <a:rPr lang="en-US" altLang="zh-CN" sz="2646" b="1">
                <a:solidFill>
                  <a:srgbClr val="A50021"/>
                </a:solidFill>
                <a:sym typeface="Symbol" panose="05050102010706020507" pitchFamily="18" charset="2"/>
              </a:rPr>
              <a:t> 。</a:t>
            </a:r>
          </a:p>
        </p:txBody>
      </p:sp>
      <p:sp>
        <p:nvSpPr>
          <p:cNvPr id="41994" name="Rectangle 1033"/>
          <p:cNvSpPr>
            <a:spLocks noChangeArrowheads="1"/>
          </p:cNvSpPr>
          <p:nvPr/>
        </p:nvSpPr>
        <p:spPr bwMode="auto">
          <a:xfrm>
            <a:off x="547687" y="4795221"/>
            <a:ext cx="12573000" cy="2590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25000"/>
              </a:lnSpc>
              <a:spcBef>
                <a:spcPct val="0"/>
              </a:spcBef>
              <a:buClrTx/>
              <a:buSzTx/>
              <a:buFont typeface="Wingdings" pitchFamily="2" charset="2"/>
              <a:buChar char="Ø"/>
            </a:pPr>
            <a:r>
              <a:rPr lang="zh-CN" altLang="en-US" sz="2646" dirty="0">
                <a:sym typeface="Symbol" panose="05050102010706020507" pitchFamily="18" charset="2"/>
              </a:rPr>
              <a:t>理论上，包括聚合反应在内的所有化学反应，都有逆反应。但一般因聚合热 </a:t>
            </a:r>
            <a:r>
              <a:rPr lang="en-US" altLang="zh-CN" sz="2646" dirty="0">
                <a:sym typeface="Symbol" panose="05050102010706020507" pitchFamily="18" charset="2"/>
              </a:rPr>
              <a:t>H </a:t>
            </a:r>
            <a:r>
              <a:rPr lang="zh-CN" altLang="en-US" sz="2646" dirty="0">
                <a:sym typeface="Symbol" panose="05050102010706020507" pitchFamily="18" charset="2"/>
              </a:rPr>
              <a:t>很大，故聚合的</a:t>
            </a:r>
            <a:r>
              <a:rPr lang="zh-CN" altLang="en-US" sz="2646" dirty="0">
                <a:solidFill>
                  <a:srgbClr val="FF0000"/>
                </a:solidFill>
                <a:sym typeface="Symbol" panose="05050102010706020507" pitchFamily="18" charset="2"/>
              </a:rPr>
              <a:t>上限温度较高</a:t>
            </a:r>
            <a:r>
              <a:rPr lang="zh-CN" altLang="en-US" sz="2646" dirty="0">
                <a:sym typeface="Symbol" panose="05050102010706020507" pitchFamily="18" charset="2"/>
              </a:rPr>
              <a:t>。常见的聚合物（</a:t>
            </a:r>
            <a:r>
              <a:rPr lang="en-US" altLang="zh-CN" sz="2646" dirty="0">
                <a:sym typeface="Symbol" panose="05050102010706020507" pitchFamily="18" charset="2"/>
              </a:rPr>
              <a:t>PEG、PAN）</a:t>
            </a:r>
            <a:r>
              <a:rPr lang="zh-CN" altLang="en-US" sz="2646" dirty="0">
                <a:sym typeface="Symbol" panose="05050102010706020507" pitchFamily="18" charset="2"/>
              </a:rPr>
              <a:t>在达到</a:t>
            </a:r>
            <a:r>
              <a:rPr lang="en-US" altLang="zh-CN" sz="2646" dirty="0">
                <a:sym typeface="Symbol" panose="05050102010706020507" pitchFamily="18" charset="2"/>
              </a:rPr>
              <a:t>T</a:t>
            </a:r>
            <a:r>
              <a:rPr lang="en-US" altLang="zh-CN" sz="2646" baseline="-25000" dirty="0">
                <a:sym typeface="Symbol" panose="05050102010706020507" pitchFamily="18" charset="2"/>
              </a:rPr>
              <a:t>C</a:t>
            </a:r>
            <a:r>
              <a:rPr lang="zh-CN" altLang="en-US" sz="2646" dirty="0">
                <a:sym typeface="Symbol" panose="05050102010706020507" pitchFamily="18" charset="2"/>
              </a:rPr>
              <a:t>前，早已分解。</a:t>
            </a:r>
            <a:endParaRPr lang="en-US" altLang="zh-CN" sz="2646" dirty="0">
              <a:sym typeface="Symbol" panose="05050102010706020507" pitchFamily="18" charset="2"/>
            </a:endParaRPr>
          </a:p>
          <a:p>
            <a:pPr marL="457200" indent="-457200" eaLnBrk="1" hangingPunct="1">
              <a:lnSpc>
                <a:spcPct val="125000"/>
              </a:lnSpc>
              <a:spcBef>
                <a:spcPct val="0"/>
              </a:spcBef>
              <a:buClrTx/>
              <a:buSzTx/>
              <a:buFont typeface="Wingdings" pitchFamily="2" charset="2"/>
              <a:buChar char="Ø"/>
            </a:pPr>
            <a:r>
              <a:rPr lang="zh-CN" altLang="en-US" sz="2646" dirty="0"/>
              <a:t>因反应体系并非纯物质， </a:t>
            </a:r>
            <a:r>
              <a:rPr lang="zh-CN" altLang="en-US" sz="2646" dirty="0">
                <a:sym typeface="Symbol" panose="05050102010706020507" pitchFamily="18" charset="2"/>
              </a:rPr>
              <a:t></a:t>
            </a:r>
            <a:r>
              <a:rPr lang="en-US" altLang="zh-CN" sz="2646" dirty="0"/>
              <a:t>G、</a:t>
            </a:r>
            <a:r>
              <a:rPr lang="en-US" altLang="zh-CN" sz="2646" dirty="0">
                <a:sym typeface="Symbol" panose="05050102010706020507" pitchFamily="18" charset="2"/>
              </a:rPr>
              <a:t>H </a:t>
            </a:r>
            <a:r>
              <a:rPr lang="zh-CN" altLang="en-US" sz="2646" dirty="0">
                <a:sym typeface="Symbol" panose="05050102010706020507" pitchFamily="18" charset="2"/>
              </a:rPr>
              <a:t>和 </a:t>
            </a:r>
            <a:r>
              <a:rPr lang="en-US" altLang="zh-CN" sz="2646" dirty="0">
                <a:sym typeface="Symbol" panose="05050102010706020507" pitchFamily="18" charset="2"/>
              </a:rPr>
              <a:t>S </a:t>
            </a:r>
            <a:r>
              <a:rPr lang="zh-CN" altLang="en-US" sz="2646" dirty="0">
                <a:sym typeface="Symbol" panose="05050102010706020507" pitchFamily="18" charset="2"/>
              </a:rPr>
              <a:t>都与体系中各组分的浓度有关。</a:t>
            </a:r>
            <a:r>
              <a:rPr lang="zh-CN" altLang="en-US" sz="2646" dirty="0"/>
              <a:t>所以，似乎有</a:t>
            </a:r>
            <a:r>
              <a:rPr lang="zh-CN" altLang="en-US" sz="2646" dirty="0">
                <a:solidFill>
                  <a:srgbClr val="FF0000"/>
                </a:solidFill>
              </a:rPr>
              <a:t>一系列的上限温度</a:t>
            </a:r>
            <a:r>
              <a:rPr lang="zh-CN" altLang="en-US" sz="2646" dirty="0"/>
              <a:t>。</a:t>
            </a:r>
          </a:p>
        </p:txBody>
      </p:sp>
      <p:graphicFrame>
        <p:nvGraphicFramePr>
          <p:cNvPr id="2" name="Object 1027">
            <a:extLst>
              <a:ext uri="{FF2B5EF4-FFF2-40B4-BE49-F238E27FC236}">
                <a16:creationId xmlns:a16="http://schemas.microsoft.com/office/drawing/2014/main" id="{3E3231C4-8B4B-D613-407A-7E7B61AB1AD7}"/>
              </a:ext>
            </a:extLst>
          </p:cNvPr>
          <p:cNvGraphicFramePr>
            <a:graphicFrameLocks noChangeAspect="1"/>
          </p:cNvGraphicFramePr>
          <p:nvPr>
            <p:extLst>
              <p:ext uri="{D42A27DB-BD31-4B8C-83A1-F6EECF244321}">
                <p14:modId xmlns:p14="http://schemas.microsoft.com/office/powerpoint/2010/main" val="1402869807"/>
              </p:ext>
            </p:extLst>
          </p:nvPr>
        </p:nvGraphicFramePr>
        <p:xfrm>
          <a:off x="7740777" y="437844"/>
          <a:ext cx="5099792" cy="1591784"/>
        </p:xfrm>
        <a:graphic>
          <a:graphicData uri="http://schemas.openxmlformats.org/presentationml/2006/ole">
            <mc:AlternateContent xmlns:mc="http://schemas.openxmlformats.org/markup-compatibility/2006">
              <mc:Choice xmlns:v="urn:schemas-microsoft-com:vml" Requires="v">
                <p:oleObj spid="_x0000_s19489" name="Equation" r:id="rId5" imgW="2298700" imgH="711200" progId="Equation.3">
                  <p:embed/>
                </p:oleObj>
              </mc:Choice>
              <mc:Fallback>
                <p:oleObj name="Equation" r:id="rId5" imgW="2298700" imgH="711200" progId="Equation.3">
                  <p:embed/>
                  <p:pic>
                    <p:nvPicPr>
                      <p:cNvPr id="2" name="Object 1027">
                        <a:extLst>
                          <a:ext uri="{FF2B5EF4-FFF2-40B4-BE49-F238E27FC236}">
                            <a16:creationId xmlns:a16="http://schemas.microsoft.com/office/drawing/2014/main" id="{62EC06BF-DC83-D089-C422-EC7168DEEE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0777" y="437844"/>
                        <a:ext cx="5099792" cy="1591784"/>
                      </a:xfrm>
                      <a:prstGeom prst="rect">
                        <a:avLst/>
                      </a:prstGeom>
                      <a:solidFill>
                        <a:srgbClr val="CCFFFF"/>
                      </a:solidFill>
                      <a:ln w="9525">
                        <a:solidFill>
                          <a:schemeClr val="tx1"/>
                        </a:solidFill>
                        <a:miter lim="800000"/>
                        <a:headEnd/>
                        <a:tailEnd/>
                      </a:ln>
                    </p:spPr>
                  </p:pic>
                </p:oleObj>
              </mc:Fallback>
            </mc:AlternateContent>
          </a:graphicData>
        </a:graphic>
      </p:graphicFrame>
      <p:graphicFrame>
        <p:nvGraphicFramePr>
          <p:cNvPr id="3" name="Object 1028">
            <a:extLst>
              <a:ext uri="{FF2B5EF4-FFF2-40B4-BE49-F238E27FC236}">
                <a16:creationId xmlns:a16="http://schemas.microsoft.com/office/drawing/2014/main" id="{CACEA939-ED00-35D0-1029-B931D04A825E}"/>
              </a:ext>
            </a:extLst>
          </p:cNvPr>
          <p:cNvGraphicFramePr>
            <a:graphicFrameLocks noChangeAspect="1"/>
          </p:cNvGraphicFramePr>
          <p:nvPr>
            <p:extLst>
              <p:ext uri="{D42A27DB-BD31-4B8C-83A1-F6EECF244321}">
                <p14:modId xmlns:p14="http://schemas.microsoft.com/office/powerpoint/2010/main" val="3250930771"/>
              </p:ext>
            </p:extLst>
          </p:nvPr>
        </p:nvGraphicFramePr>
        <p:xfrm>
          <a:off x="7634287" y="3230746"/>
          <a:ext cx="2656386" cy="467230"/>
        </p:xfrm>
        <a:graphic>
          <a:graphicData uri="http://schemas.openxmlformats.org/presentationml/2006/ole">
            <mc:AlternateContent xmlns:mc="http://schemas.openxmlformats.org/markup-compatibility/2006">
              <mc:Choice xmlns:v="urn:schemas-microsoft-com:vml" Requires="v">
                <p:oleObj spid="_x0000_s19490" name="Equation" r:id="rId7" imgW="1028254" imgH="177723" progId="Equation.3">
                  <p:embed/>
                </p:oleObj>
              </mc:Choice>
              <mc:Fallback>
                <p:oleObj name="Equation" r:id="rId7" imgW="1028254" imgH="177723" progId="Equation.3">
                  <p:embed/>
                  <p:pic>
                    <p:nvPicPr>
                      <p:cNvPr id="3" name="Object 1028">
                        <a:extLst>
                          <a:ext uri="{FF2B5EF4-FFF2-40B4-BE49-F238E27FC236}">
                            <a16:creationId xmlns:a16="http://schemas.microsoft.com/office/drawing/2014/main" id="{ADF424C1-7EFA-9EBD-6578-EFFDEA9027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4287" y="3230746"/>
                        <a:ext cx="2656386" cy="467230"/>
                      </a:xfrm>
                      <a:prstGeom prst="rect">
                        <a:avLst/>
                      </a:prstGeom>
                      <a:solidFill>
                        <a:srgbClr val="CCFFFF"/>
                      </a:solidFill>
                      <a:ln w="9525">
                        <a:solidFill>
                          <a:srgbClr val="000000"/>
                        </a:solidFill>
                        <a:miter lim="800000"/>
                        <a:headEnd/>
                        <a:tailEnd/>
                      </a:ln>
                    </p:spPr>
                  </p:pic>
                </p:oleObj>
              </mc:Fallback>
            </mc:AlternateContent>
          </a:graphicData>
        </a:graphic>
      </p:graphicFrame>
    </p:spTree>
    <p:extLst>
      <p:ext uri="{BB962C8B-B14F-4D97-AF65-F5344CB8AC3E}">
        <p14:creationId xmlns:p14="http://schemas.microsoft.com/office/powerpoint/2010/main" val="1151331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1026"/>
          <p:cNvSpPr>
            <a:spLocks noChangeArrowheads="1"/>
          </p:cNvSpPr>
          <p:nvPr/>
        </p:nvSpPr>
        <p:spPr bwMode="auto">
          <a:xfrm>
            <a:off x="2688061" y="498730"/>
            <a:ext cx="8483635" cy="56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ClrTx/>
              <a:buSzTx/>
              <a:buFontTx/>
              <a:buNone/>
            </a:pPr>
            <a:r>
              <a:rPr lang="zh-CN" altLang="en-US" sz="2646" b="1" dirty="0"/>
              <a:t>        </a:t>
            </a:r>
          </a:p>
        </p:txBody>
      </p:sp>
      <p:graphicFrame>
        <p:nvGraphicFramePr>
          <p:cNvPr id="43012" name="Object 1027"/>
          <p:cNvGraphicFramePr>
            <a:graphicFrameLocks noChangeAspect="1"/>
          </p:cNvGraphicFramePr>
          <p:nvPr>
            <p:extLst>
              <p:ext uri="{D42A27DB-BD31-4B8C-83A1-F6EECF244321}">
                <p14:modId xmlns:p14="http://schemas.microsoft.com/office/powerpoint/2010/main" val="3475829652"/>
              </p:ext>
            </p:extLst>
          </p:nvPr>
        </p:nvGraphicFramePr>
        <p:xfrm>
          <a:off x="610305" y="4494698"/>
          <a:ext cx="8987614" cy="1548684"/>
        </p:xfrm>
        <a:graphic>
          <a:graphicData uri="http://schemas.openxmlformats.org/presentationml/2006/ole">
            <mc:AlternateContent xmlns:mc="http://schemas.openxmlformats.org/markup-compatibility/2006">
              <mc:Choice xmlns:v="urn:schemas-microsoft-com:vml" Requires="v">
                <p:oleObj spid="_x0000_s20562" name="Equation" r:id="rId3" imgW="4267200" imgH="736600" progId="Equation.3">
                  <p:embed/>
                </p:oleObj>
              </mc:Choice>
              <mc:Fallback>
                <p:oleObj name="Equation" r:id="rId3" imgW="4267200" imgH="736600" progId="Equation.3">
                  <p:embed/>
                  <p:pic>
                    <p:nvPicPr>
                      <p:cNvPr id="43012" name="Object 10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305" y="4494698"/>
                        <a:ext cx="8987614" cy="1548684"/>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3" name="Object 1028"/>
          <p:cNvGraphicFramePr>
            <a:graphicFrameLocks noChangeAspect="1"/>
          </p:cNvGraphicFramePr>
          <p:nvPr>
            <p:extLst>
              <p:ext uri="{D42A27DB-BD31-4B8C-83A1-F6EECF244321}">
                <p14:modId xmlns:p14="http://schemas.microsoft.com/office/powerpoint/2010/main" val="760915639"/>
              </p:ext>
            </p:extLst>
          </p:nvPr>
        </p:nvGraphicFramePr>
        <p:xfrm>
          <a:off x="5478813" y="3481293"/>
          <a:ext cx="3695841" cy="642223"/>
        </p:xfrm>
        <a:graphic>
          <a:graphicData uri="http://schemas.openxmlformats.org/presentationml/2006/ole">
            <mc:AlternateContent xmlns:mc="http://schemas.openxmlformats.org/markup-compatibility/2006">
              <mc:Choice xmlns:v="urn:schemas-microsoft-com:vml" Requires="v">
                <p:oleObj spid="_x0000_s20563" name="Equation" r:id="rId5" imgW="1536033" imgH="266584" progId="Equation.3">
                  <p:embed/>
                </p:oleObj>
              </mc:Choice>
              <mc:Fallback>
                <p:oleObj name="Equation" r:id="rId5" imgW="1536033" imgH="266584" progId="Equation.3">
                  <p:embed/>
                  <p:pic>
                    <p:nvPicPr>
                      <p:cNvPr id="43013" name="Object 10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8813" y="3481293"/>
                        <a:ext cx="3695841" cy="642223"/>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14" name="Rectangle 1029"/>
          <p:cNvSpPr>
            <a:spLocks noChangeArrowheads="1"/>
          </p:cNvSpPr>
          <p:nvPr/>
        </p:nvSpPr>
        <p:spPr bwMode="auto">
          <a:xfrm>
            <a:off x="436221" y="2707725"/>
            <a:ext cx="587974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200" b="1" dirty="0">
                <a:solidFill>
                  <a:srgbClr val="A50021"/>
                </a:solidFill>
                <a:latin typeface="Times New Roman" panose="02020603050405020304" pitchFamily="18" charset="0"/>
                <a:ea typeface="楷体_GB2312" pitchFamily="49" charset="-122"/>
              </a:rPr>
              <a:t>对于恒温、恒压下的聚合反应，</a:t>
            </a:r>
          </a:p>
        </p:txBody>
      </p:sp>
      <p:graphicFrame>
        <p:nvGraphicFramePr>
          <p:cNvPr id="43015" name="Object 1030"/>
          <p:cNvGraphicFramePr>
            <a:graphicFrameLocks noChangeAspect="1"/>
          </p:cNvGraphicFramePr>
          <p:nvPr>
            <p:extLst>
              <p:ext uri="{D42A27DB-BD31-4B8C-83A1-F6EECF244321}">
                <p14:modId xmlns:p14="http://schemas.microsoft.com/office/powerpoint/2010/main" val="294477734"/>
              </p:ext>
            </p:extLst>
          </p:nvPr>
        </p:nvGraphicFramePr>
        <p:xfrm>
          <a:off x="1408271" y="3481294"/>
          <a:ext cx="3695841" cy="642223"/>
        </p:xfrm>
        <a:graphic>
          <a:graphicData uri="http://schemas.openxmlformats.org/presentationml/2006/ole">
            <mc:AlternateContent xmlns:mc="http://schemas.openxmlformats.org/markup-compatibility/2006">
              <mc:Choice xmlns:v="urn:schemas-microsoft-com:vml" Requires="v">
                <p:oleObj spid="_x0000_s20564" name="Equation" r:id="rId7" imgW="1459866" imgH="253890" progId="Equation.3">
                  <p:embed/>
                </p:oleObj>
              </mc:Choice>
              <mc:Fallback>
                <p:oleObj name="Equation" r:id="rId7" imgW="1459866" imgH="253890" progId="Equation.3">
                  <p:embed/>
                  <p:pic>
                    <p:nvPicPr>
                      <p:cNvPr id="43015" name="Object 10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8271" y="3481294"/>
                        <a:ext cx="3695841" cy="642223"/>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Rectangle 3">
            <a:extLst>
              <a:ext uri="{FF2B5EF4-FFF2-40B4-BE49-F238E27FC236}">
                <a16:creationId xmlns:a16="http://schemas.microsoft.com/office/drawing/2014/main" id="{B9E5BC5F-7FD2-DC70-DE86-7000991A6D45}"/>
              </a:ext>
            </a:extLst>
          </p:cNvPr>
          <p:cNvSpPr>
            <a:spLocks noChangeArrowheads="1"/>
          </p:cNvSpPr>
          <p:nvPr/>
        </p:nvSpPr>
        <p:spPr bwMode="auto">
          <a:xfrm>
            <a:off x="436221" y="382120"/>
            <a:ext cx="47877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3200" b="1" dirty="0">
                <a:solidFill>
                  <a:srgbClr val="A50021"/>
                </a:solidFill>
              </a:rPr>
              <a:t>对于多种物质的均相体系：</a:t>
            </a:r>
          </a:p>
        </p:txBody>
      </p:sp>
      <p:graphicFrame>
        <p:nvGraphicFramePr>
          <p:cNvPr id="4" name="Object 5">
            <a:extLst>
              <a:ext uri="{FF2B5EF4-FFF2-40B4-BE49-F238E27FC236}">
                <a16:creationId xmlns:a16="http://schemas.microsoft.com/office/drawing/2014/main" id="{4D56EA4C-2BB6-69B5-DF86-871309B67B84}"/>
              </a:ext>
            </a:extLst>
          </p:cNvPr>
          <p:cNvGraphicFramePr>
            <a:graphicFrameLocks noChangeAspect="1"/>
          </p:cNvGraphicFramePr>
          <p:nvPr>
            <p:extLst>
              <p:ext uri="{D42A27DB-BD31-4B8C-83A1-F6EECF244321}">
                <p14:modId xmlns:p14="http://schemas.microsoft.com/office/powerpoint/2010/main" val="2637181360"/>
              </p:ext>
            </p:extLst>
          </p:nvPr>
        </p:nvGraphicFramePr>
        <p:xfrm>
          <a:off x="5500687" y="422587"/>
          <a:ext cx="7347935" cy="1093704"/>
        </p:xfrm>
        <a:graphic>
          <a:graphicData uri="http://schemas.openxmlformats.org/presentationml/2006/ole">
            <mc:AlternateContent xmlns:mc="http://schemas.openxmlformats.org/markup-compatibility/2006">
              <mc:Choice xmlns:v="urn:schemas-microsoft-com:vml" Requires="v">
                <p:oleObj spid="_x0000_s20565" name="Equation" r:id="rId9" imgW="2984500" imgH="444500" progId="Equation.3">
                  <p:embed/>
                </p:oleObj>
              </mc:Choice>
              <mc:Fallback>
                <p:oleObj name="Equation" r:id="rId9" imgW="2984500" imgH="444500" progId="Equation.3">
                  <p:embed/>
                  <p:pic>
                    <p:nvPicPr>
                      <p:cNvPr id="33798" name="Object 5">
                        <a:extLst>
                          <a:ext uri="{FF2B5EF4-FFF2-40B4-BE49-F238E27FC236}">
                            <a16:creationId xmlns:a16="http://schemas.microsoft.com/office/drawing/2014/main" id="{530EAC83-2DF3-78BB-396D-EEBA5FD65B6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00687" y="422587"/>
                        <a:ext cx="7347935" cy="1093704"/>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6">
            <a:extLst>
              <a:ext uri="{FF2B5EF4-FFF2-40B4-BE49-F238E27FC236}">
                <a16:creationId xmlns:a16="http://schemas.microsoft.com/office/drawing/2014/main" id="{01CAA03B-6472-3E4F-F26E-FA1B910CA757}"/>
              </a:ext>
            </a:extLst>
          </p:cNvPr>
          <p:cNvSpPr>
            <a:spLocks noChangeArrowheads="1"/>
          </p:cNvSpPr>
          <p:nvPr/>
        </p:nvSpPr>
        <p:spPr bwMode="auto">
          <a:xfrm>
            <a:off x="4072452" y="1613044"/>
            <a:ext cx="134919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3200" b="1" dirty="0">
                <a:solidFill>
                  <a:srgbClr val="A50021"/>
                </a:solidFill>
              </a:rPr>
              <a:t>式中：</a:t>
            </a:r>
          </a:p>
        </p:txBody>
      </p:sp>
      <p:graphicFrame>
        <p:nvGraphicFramePr>
          <p:cNvPr id="6" name="Object 7">
            <a:extLst>
              <a:ext uri="{FF2B5EF4-FFF2-40B4-BE49-F238E27FC236}">
                <a16:creationId xmlns:a16="http://schemas.microsoft.com/office/drawing/2014/main" id="{666ABD4D-026D-FC03-C31B-442E37221C8E}"/>
              </a:ext>
            </a:extLst>
          </p:cNvPr>
          <p:cNvGraphicFramePr>
            <a:graphicFrameLocks noChangeAspect="1"/>
          </p:cNvGraphicFramePr>
          <p:nvPr>
            <p:extLst>
              <p:ext uri="{D42A27DB-BD31-4B8C-83A1-F6EECF244321}">
                <p14:modId xmlns:p14="http://schemas.microsoft.com/office/powerpoint/2010/main" val="549282739"/>
              </p:ext>
            </p:extLst>
          </p:nvPr>
        </p:nvGraphicFramePr>
        <p:xfrm>
          <a:off x="5500687" y="1771187"/>
          <a:ext cx="6450223" cy="909961"/>
        </p:xfrm>
        <a:graphic>
          <a:graphicData uri="http://schemas.openxmlformats.org/presentationml/2006/ole">
            <mc:AlternateContent xmlns:mc="http://schemas.openxmlformats.org/markup-compatibility/2006">
              <mc:Choice xmlns:v="urn:schemas-microsoft-com:vml" Requires="v">
                <p:oleObj spid="_x0000_s20566" name="Equation" r:id="rId11" imgW="3060700" imgH="431800" progId="Equation.3">
                  <p:embed/>
                </p:oleObj>
              </mc:Choice>
              <mc:Fallback>
                <p:oleObj name="Equation" r:id="rId11" imgW="3060700" imgH="431800" progId="Equation.3">
                  <p:embed/>
                  <p:pic>
                    <p:nvPicPr>
                      <p:cNvPr id="33800" name="Object 7">
                        <a:extLst>
                          <a:ext uri="{FF2B5EF4-FFF2-40B4-BE49-F238E27FC236}">
                            <a16:creationId xmlns:a16="http://schemas.microsoft.com/office/drawing/2014/main" id="{F34C18FE-0290-E6E9-ED01-7E667EDACD1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00687" y="1771187"/>
                        <a:ext cx="6450223" cy="90996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1032">
            <a:extLst>
              <a:ext uri="{FF2B5EF4-FFF2-40B4-BE49-F238E27FC236}">
                <a16:creationId xmlns:a16="http://schemas.microsoft.com/office/drawing/2014/main" id="{46A3F923-DBA7-8D69-CD53-9905569219ED}"/>
              </a:ext>
            </a:extLst>
          </p:cNvPr>
          <p:cNvSpPr>
            <a:spLocks noChangeArrowheads="1"/>
          </p:cNvSpPr>
          <p:nvPr/>
        </p:nvSpPr>
        <p:spPr bwMode="auto">
          <a:xfrm>
            <a:off x="9228628" y="3364338"/>
            <a:ext cx="3886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dirty="0">
                <a:solidFill>
                  <a:srgbClr val="A50021"/>
                </a:solidFill>
              </a:rPr>
              <a:t>化学位：</a:t>
            </a:r>
            <a:r>
              <a:rPr lang="zh-CN" altLang="en-US" sz="2400" dirty="0"/>
              <a:t>决定物质变化（传递）方向和限度的一个函数</a:t>
            </a:r>
          </a:p>
        </p:txBody>
      </p:sp>
      <p:graphicFrame>
        <p:nvGraphicFramePr>
          <p:cNvPr id="8" name="Object 6">
            <a:extLst>
              <a:ext uri="{FF2B5EF4-FFF2-40B4-BE49-F238E27FC236}">
                <a16:creationId xmlns:a16="http://schemas.microsoft.com/office/drawing/2014/main" id="{49BFF0F2-269A-F450-D38A-F2D4E24B57E6}"/>
              </a:ext>
            </a:extLst>
          </p:cNvPr>
          <p:cNvGraphicFramePr>
            <a:graphicFrameLocks noChangeAspect="1"/>
          </p:cNvGraphicFramePr>
          <p:nvPr>
            <p:extLst>
              <p:ext uri="{D42A27DB-BD31-4B8C-83A1-F6EECF244321}">
                <p14:modId xmlns:p14="http://schemas.microsoft.com/office/powerpoint/2010/main" val="396903079"/>
              </p:ext>
            </p:extLst>
          </p:nvPr>
        </p:nvGraphicFramePr>
        <p:xfrm>
          <a:off x="9782971" y="4530564"/>
          <a:ext cx="3331857" cy="1035955"/>
        </p:xfrm>
        <a:graphic>
          <a:graphicData uri="http://schemas.openxmlformats.org/presentationml/2006/ole">
            <mc:AlternateContent xmlns:mc="http://schemas.openxmlformats.org/markup-compatibility/2006">
              <mc:Choice xmlns:v="urn:schemas-microsoft-com:vml" Requires="v">
                <p:oleObj spid="_x0000_s20567" name="公式" r:id="rId13" imgW="1511300" imgH="469900" progId="Equation.3">
                  <p:embed/>
                </p:oleObj>
              </mc:Choice>
              <mc:Fallback>
                <p:oleObj name="公式" r:id="rId13" imgW="1511300" imgH="469900" progId="Equation.3">
                  <p:embed/>
                  <p:pic>
                    <p:nvPicPr>
                      <p:cNvPr id="44038"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82971" y="4530564"/>
                        <a:ext cx="3331857" cy="103595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4">
            <a:extLst>
              <a:ext uri="{FF2B5EF4-FFF2-40B4-BE49-F238E27FC236}">
                <a16:creationId xmlns:a16="http://schemas.microsoft.com/office/drawing/2014/main" id="{4F52665B-DCA5-D9C2-5BCC-4DEEE216606E}"/>
              </a:ext>
            </a:extLst>
          </p:cNvPr>
          <p:cNvGraphicFramePr>
            <a:graphicFrameLocks noChangeAspect="1"/>
          </p:cNvGraphicFramePr>
          <p:nvPr>
            <p:extLst>
              <p:ext uri="{D42A27DB-BD31-4B8C-83A1-F6EECF244321}">
                <p14:modId xmlns:p14="http://schemas.microsoft.com/office/powerpoint/2010/main" val="1576185863"/>
              </p:ext>
            </p:extLst>
          </p:nvPr>
        </p:nvGraphicFramePr>
        <p:xfrm>
          <a:off x="1408271" y="6350187"/>
          <a:ext cx="6803708" cy="962459"/>
        </p:xfrm>
        <a:graphic>
          <a:graphicData uri="http://schemas.openxmlformats.org/presentationml/2006/ole">
            <mc:AlternateContent xmlns:mc="http://schemas.openxmlformats.org/markup-compatibility/2006">
              <mc:Choice xmlns:v="urn:schemas-microsoft-com:vml" Requires="v">
                <p:oleObj spid="_x0000_s20568" name="Equation" r:id="rId15" imgW="3086100" imgH="457200" progId="Equation.3">
                  <p:embed/>
                </p:oleObj>
              </mc:Choice>
              <mc:Fallback>
                <p:oleObj name="Equation" r:id="rId15" imgW="3086100" imgH="457200" progId="Equation.3">
                  <p:embed/>
                  <p:pic>
                    <p:nvPicPr>
                      <p:cNvPr id="44036"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08271" y="6350187"/>
                        <a:ext cx="6803708" cy="962459"/>
                      </a:xfrm>
                      <a:prstGeom prst="rect">
                        <a:avLst/>
                      </a:prstGeom>
                      <a:solidFill>
                        <a:srgbClr val="CC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7">
            <a:extLst>
              <a:ext uri="{FF2B5EF4-FFF2-40B4-BE49-F238E27FC236}">
                <a16:creationId xmlns:a16="http://schemas.microsoft.com/office/drawing/2014/main" id="{57AF78FB-3644-8F54-C98E-A215E4D5BEC3}"/>
              </a:ext>
            </a:extLst>
          </p:cNvPr>
          <p:cNvGraphicFramePr>
            <a:graphicFrameLocks noChangeAspect="1"/>
          </p:cNvGraphicFramePr>
          <p:nvPr>
            <p:extLst>
              <p:ext uri="{D42A27DB-BD31-4B8C-83A1-F6EECF244321}">
                <p14:modId xmlns:p14="http://schemas.microsoft.com/office/powerpoint/2010/main" val="3586655363"/>
              </p:ext>
            </p:extLst>
          </p:nvPr>
        </p:nvGraphicFramePr>
        <p:xfrm>
          <a:off x="8396287" y="6355436"/>
          <a:ext cx="4600810" cy="475980"/>
        </p:xfrm>
        <a:graphic>
          <a:graphicData uri="http://schemas.openxmlformats.org/presentationml/2006/ole">
            <mc:AlternateContent xmlns:mc="http://schemas.openxmlformats.org/markup-compatibility/2006">
              <mc:Choice xmlns:v="urn:schemas-microsoft-com:vml" Requires="v">
                <p:oleObj spid="_x0000_s20569" name="Equation" r:id="rId17" imgW="2298700" imgH="215900" progId="Equation.3">
                  <p:embed/>
                </p:oleObj>
              </mc:Choice>
              <mc:Fallback>
                <p:oleObj name="Equation" r:id="rId17" imgW="2298700" imgH="215900" progId="Equation.3">
                  <p:embed/>
                  <p:pic>
                    <p:nvPicPr>
                      <p:cNvPr id="44039" name="Object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96287" y="6355436"/>
                        <a:ext cx="4600810" cy="47598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760205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ChangeArrowheads="1"/>
          </p:cNvSpPr>
          <p:nvPr/>
        </p:nvSpPr>
        <p:spPr bwMode="auto">
          <a:xfrm>
            <a:off x="8094853" y="1097377"/>
            <a:ext cx="4436216" cy="1099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ClrTx/>
              <a:buSzTx/>
              <a:buFontTx/>
              <a:buNone/>
            </a:pPr>
            <a:r>
              <a:rPr lang="zh-CN" altLang="en-US" sz="2646" dirty="0"/>
              <a:t>此标准态</a:t>
            </a:r>
            <a:r>
              <a:rPr lang="zh-CN" altLang="en-US" sz="2646" dirty="0">
                <a:solidFill>
                  <a:srgbClr val="A50021"/>
                </a:solidFill>
              </a:rPr>
              <a:t>相当于 1 </a:t>
            </a:r>
            <a:r>
              <a:rPr lang="en-US" altLang="zh-CN" sz="2646" dirty="0">
                <a:solidFill>
                  <a:srgbClr val="A50021"/>
                </a:solidFill>
              </a:rPr>
              <a:t>atm</a:t>
            </a:r>
            <a:r>
              <a:rPr lang="zh-CN" altLang="en-US" sz="2646" dirty="0">
                <a:solidFill>
                  <a:srgbClr val="A50021"/>
                </a:solidFill>
              </a:rPr>
              <a:t>下、单体浓度为1 </a:t>
            </a:r>
            <a:r>
              <a:rPr lang="en-US" altLang="zh-CN" sz="2646" dirty="0">
                <a:solidFill>
                  <a:srgbClr val="A50021"/>
                </a:solidFill>
              </a:rPr>
              <a:t>mol</a:t>
            </a:r>
            <a:r>
              <a:rPr lang="en-US" altLang="zh-CN" sz="2646" dirty="0">
                <a:solidFill>
                  <a:srgbClr val="A50021"/>
                </a:solidFill>
                <a:sym typeface="Symbol" panose="05050102010706020507" pitchFamily="18" charset="2"/>
              </a:rPr>
              <a:t>L</a:t>
            </a:r>
            <a:r>
              <a:rPr lang="en-US" altLang="zh-CN" sz="2646" baseline="30000" dirty="0">
                <a:solidFill>
                  <a:srgbClr val="A50021"/>
                </a:solidFill>
                <a:sym typeface="Symbol" panose="05050102010706020507" pitchFamily="18" charset="2"/>
              </a:rPr>
              <a:t>-1</a:t>
            </a:r>
            <a:r>
              <a:rPr lang="zh-CN" altLang="en-US" sz="2646" dirty="0">
                <a:solidFill>
                  <a:srgbClr val="A50021"/>
                </a:solidFill>
                <a:sym typeface="Symbol" panose="05050102010706020507" pitchFamily="18" charset="2"/>
              </a:rPr>
              <a:t>时的情形。</a:t>
            </a:r>
            <a:endParaRPr lang="zh-CN" altLang="en-US" sz="2646" dirty="0">
              <a:sym typeface="Symbol" panose="05050102010706020507" pitchFamily="18" charset="2"/>
            </a:endParaRPr>
          </a:p>
        </p:txBody>
      </p:sp>
      <p:sp>
        <p:nvSpPr>
          <p:cNvPr id="44037" name="Rectangle 5"/>
          <p:cNvSpPr>
            <a:spLocks noChangeArrowheads="1"/>
          </p:cNvSpPr>
          <p:nvPr/>
        </p:nvSpPr>
        <p:spPr bwMode="auto">
          <a:xfrm>
            <a:off x="567131" y="1956892"/>
            <a:ext cx="2218108" cy="49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646" dirty="0"/>
              <a:t>聚合反应：</a:t>
            </a:r>
          </a:p>
        </p:txBody>
      </p:sp>
      <p:graphicFrame>
        <p:nvGraphicFramePr>
          <p:cNvPr id="44040" name="Object 8"/>
          <p:cNvGraphicFramePr>
            <a:graphicFrameLocks noChangeAspect="1"/>
          </p:cNvGraphicFramePr>
          <p:nvPr>
            <p:extLst>
              <p:ext uri="{D42A27DB-BD31-4B8C-83A1-F6EECF244321}">
                <p14:modId xmlns:p14="http://schemas.microsoft.com/office/powerpoint/2010/main" val="168586752"/>
              </p:ext>
            </p:extLst>
          </p:nvPr>
        </p:nvGraphicFramePr>
        <p:xfrm>
          <a:off x="2292796" y="1946776"/>
          <a:ext cx="1917918" cy="519728"/>
        </p:xfrm>
        <a:graphic>
          <a:graphicData uri="http://schemas.openxmlformats.org/presentationml/2006/ole">
            <mc:AlternateContent xmlns:mc="http://schemas.openxmlformats.org/markup-compatibility/2006">
              <mc:Choice xmlns:v="urn:schemas-microsoft-com:vml" Requires="v">
                <p:oleObj spid="_x0000_s21596" name="公式" r:id="rId3" imgW="888614" imgH="241195" progId="Equation.3">
                  <p:embed/>
                </p:oleObj>
              </mc:Choice>
              <mc:Fallback>
                <p:oleObj name="公式" r:id="rId3" imgW="888614" imgH="241195" progId="Equation.3">
                  <p:embed/>
                  <p:pic>
                    <p:nvPicPr>
                      <p:cNvPr id="4404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796" y="1946776"/>
                        <a:ext cx="1917918" cy="5197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1" name="Object 9"/>
          <p:cNvGraphicFramePr>
            <a:graphicFrameLocks noChangeAspect="1"/>
          </p:cNvGraphicFramePr>
          <p:nvPr>
            <p:extLst>
              <p:ext uri="{D42A27DB-BD31-4B8C-83A1-F6EECF244321}">
                <p14:modId xmlns:p14="http://schemas.microsoft.com/office/powerpoint/2010/main" val="1401588974"/>
              </p:ext>
            </p:extLst>
          </p:nvPr>
        </p:nvGraphicFramePr>
        <p:xfrm>
          <a:off x="8567411" y="509618"/>
          <a:ext cx="3491100" cy="556476"/>
        </p:xfrm>
        <a:graphic>
          <a:graphicData uri="http://schemas.openxmlformats.org/presentationml/2006/ole">
            <mc:AlternateContent xmlns:mc="http://schemas.openxmlformats.org/markup-compatibility/2006">
              <mc:Choice xmlns:v="urn:schemas-microsoft-com:vml" Requires="v">
                <p:oleObj spid="_x0000_s21597" name="公式" r:id="rId5" imgW="1269449" imgH="203112" progId="Equation.3">
                  <p:embed/>
                </p:oleObj>
              </mc:Choice>
              <mc:Fallback>
                <p:oleObj name="公式" r:id="rId5" imgW="1269449" imgH="203112" progId="Equation.3">
                  <p:embed/>
                  <p:pic>
                    <p:nvPicPr>
                      <p:cNvPr id="44041"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7411" y="509618"/>
                        <a:ext cx="3491100" cy="556476"/>
                      </a:xfrm>
                      <a:prstGeom prst="rect">
                        <a:avLst/>
                      </a:prstGeom>
                      <a:solidFill>
                        <a:srgbClr val="CC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6">
            <a:extLst>
              <a:ext uri="{FF2B5EF4-FFF2-40B4-BE49-F238E27FC236}">
                <a16:creationId xmlns:a16="http://schemas.microsoft.com/office/drawing/2014/main" id="{8F02908A-0986-9930-9B75-BBAB15462EF1}"/>
              </a:ext>
            </a:extLst>
          </p:cNvPr>
          <p:cNvGraphicFramePr>
            <a:graphicFrameLocks noChangeAspect="1"/>
          </p:cNvGraphicFramePr>
          <p:nvPr>
            <p:extLst>
              <p:ext uri="{D42A27DB-BD31-4B8C-83A1-F6EECF244321}">
                <p14:modId xmlns:p14="http://schemas.microsoft.com/office/powerpoint/2010/main" val="3552330912"/>
              </p:ext>
            </p:extLst>
          </p:nvPr>
        </p:nvGraphicFramePr>
        <p:xfrm>
          <a:off x="4510904" y="1726574"/>
          <a:ext cx="3331857" cy="1035955"/>
        </p:xfrm>
        <a:graphic>
          <a:graphicData uri="http://schemas.openxmlformats.org/presentationml/2006/ole">
            <mc:AlternateContent xmlns:mc="http://schemas.openxmlformats.org/markup-compatibility/2006">
              <mc:Choice xmlns:v="urn:schemas-microsoft-com:vml" Requires="v">
                <p:oleObj spid="_x0000_s21598" name="公式" r:id="rId7" imgW="1511300" imgH="469900" progId="Equation.3">
                  <p:embed/>
                </p:oleObj>
              </mc:Choice>
              <mc:Fallback>
                <p:oleObj name="公式" r:id="rId7" imgW="1511300" imgH="469900" progId="Equation.3">
                  <p:embed/>
                  <p:pic>
                    <p:nvPicPr>
                      <p:cNvPr id="8" name="Object 6">
                        <a:extLst>
                          <a:ext uri="{FF2B5EF4-FFF2-40B4-BE49-F238E27FC236}">
                            <a16:creationId xmlns:a16="http://schemas.microsoft.com/office/drawing/2014/main" id="{49BFF0F2-269A-F450-D38A-F2D4E24B57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0904" y="1726574"/>
                        <a:ext cx="3331857" cy="103595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4">
            <a:extLst>
              <a:ext uri="{FF2B5EF4-FFF2-40B4-BE49-F238E27FC236}">
                <a16:creationId xmlns:a16="http://schemas.microsoft.com/office/drawing/2014/main" id="{041758D4-75B5-FC68-742E-D3D6DB8DA688}"/>
              </a:ext>
            </a:extLst>
          </p:cNvPr>
          <p:cNvGraphicFramePr>
            <a:graphicFrameLocks noChangeAspect="1"/>
          </p:cNvGraphicFramePr>
          <p:nvPr>
            <p:extLst>
              <p:ext uri="{D42A27DB-BD31-4B8C-83A1-F6EECF244321}">
                <p14:modId xmlns:p14="http://schemas.microsoft.com/office/powerpoint/2010/main" val="1536923885"/>
              </p:ext>
            </p:extLst>
          </p:nvPr>
        </p:nvGraphicFramePr>
        <p:xfrm>
          <a:off x="567131" y="609862"/>
          <a:ext cx="6803708" cy="962459"/>
        </p:xfrm>
        <a:graphic>
          <a:graphicData uri="http://schemas.openxmlformats.org/presentationml/2006/ole">
            <mc:AlternateContent xmlns:mc="http://schemas.openxmlformats.org/markup-compatibility/2006">
              <mc:Choice xmlns:v="urn:schemas-microsoft-com:vml" Requires="v">
                <p:oleObj spid="_x0000_s21599" name="Equation" r:id="rId9" imgW="3086100" imgH="457200" progId="Equation.3">
                  <p:embed/>
                </p:oleObj>
              </mc:Choice>
              <mc:Fallback>
                <p:oleObj name="Equation" r:id="rId9" imgW="3086100" imgH="457200" progId="Equation.3">
                  <p:embed/>
                  <p:pic>
                    <p:nvPicPr>
                      <p:cNvPr id="9" name="Object 4">
                        <a:extLst>
                          <a:ext uri="{FF2B5EF4-FFF2-40B4-BE49-F238E27FC236}">
                            <a16:creationId xmlns:a16="http://schemas.microsoft.com/office/drawing/2014/main" id="{4F52665B-DCA5-D9C2-5BCC-4DEEE216606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7131" y="609862"/>
                        <a:ext cx="6803708" cy="962459"/>
                      </a:xfrm>
                      <a:prstGeom prst="rect">
                        <a:avLst/>
                      </a:prstGeom>
                      <a:solidFill>
                        <a:srgbClr val="CC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6C20DF0-E06D-7B23-CBB3-DB77853CAFC3}"/>
                  </a:ext>
                </a:extLst>
              </p:cNvPr>
              <p:cNvSpPr txBox="1"/>
              <p:nvPr/>
            </p:nvSpPr>
            <p:spPr>
              <a:xfrm>
                <a:off x="4415539" y="2788395"/>
                <a:ext cx="2296857" cy="6329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𝑀</m:t>
                          </m:r>
                        </m:e>
                      </m:d>
                      <m:r>
                        <a:rPr kumimoji="1" lang="en-US" altLang="zh-CN" sz="2800" b="0" i="1" smtClean="0">
                          <a:latin typeface="Cambria Math" panose="02040503050406030204" pitchFamily="18" charset="0"/>
                        </a:rPr>
                        <m:t>=</m:t>
                      </m:r>
                      <m:f>
                        <m:fPr>
                          <m:type m:val="skw"/>
                          <m:ctrlPr>
                            <a:rPr kumimoji="1" lang="en-US" altLang="zh-CN" sz="2800" b="0" i="1" smtClean="0">
                              <a:latin typeface="Cambria Math" panose="02040503050406030204" pitchFamily="18" charset="0"/>
                            </a:rPr>
                          </m:ctrlPr>
                        </m:fPr>
                        <m:num>
                          <m:r>
                            <a:rPr kumimoji="1" lang="en-US" altLang="zh-CN" sz="2800" b="0" i="1" smtClean="0">
                              <a:latin typeface="Cambria Math" panose="02040503050406030204" pitchFamily="18" charset="0"/>
                            </a:rPr>
                            <m:t>1</m:t>
                          </m:r>
                        </m:num>
                        <m:den>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𝐾</m:t>
                              </m:r>
                            </m:e>
                            <m:sub>
                              <m:r>
                                <a:rPr kumimoji="1" lang="en-US" altLang="zh-CN" sz="2800" b="0" i="1" smtClean="0">
                                  <a:latin typeface="Cambria Math" panose="02040503050406030204" pitchFamily="18" charset="0"/>
                                </a:rPr>
                                <m:t>𝑒</m:t>
                              </m:r>
                            </m:sub>
                          </m:sSub>
                        </m:den>
                      </m:f>
                    </m:oMath>
                  </m:oMathPara>
                </a14:m>
                <a:endParaRPr kumimoji="1" lang="zh-CN" altLang="en-US" sz="2800" dirty="0"/>
              </a:p>
            </p:txBody>
          </p:sp>
        </mc:Choice>
        <mc:Fallback xmlns="">
          <p:sp>
            <p:nvSpPr>
              <p:cNvPr id="4" name="文本框 3">
                <a:extLst>
                  <a:ext uri="{FF2B5EF4-FFF2-40B4-BE49-F238E27FC236}">
                    <a16:creationId xmlns:a16="http://schemas.microsoft.com/office/drawing/2014/main" id="{A6C20DF0-E06D-7B23-CBB3-DB77853CAFC3}"/>
                  </a:ext>
                </a:extLst>
              </p:cNvPr>
              <p:cNvSpPr txBox="1">
                <a:spLocks noRot="1" noChangeAspect="1" noMove="1" noResize="1" noEditPoints="1" noAdjustHandles="1" noChangeArrowheads="1" noChangeShapeType="1" noTextEdit="1"/>
              </p:cNvSpPr>
              <p:nvPr/>
            </p:nvSpPr>
            <p:spPr>
              <a:xfrm>
                <a:off x="4415539" y="2788395"/>
                <a:ext cx="2296857" cy="632930"/>
              </a:xfrm>
              <a:prstGeom prst="rect">
                <a:avLst/>
              </a:prstGeom>
              <a:blipFill>
                <a:blip r:embed="rId11"/>
                <a:stretch>
                  <a:fillRect t="-137255" b="-203922"/>
                </a:stretch>
              </a:blipFill>
            </p:spPr>
            <p:txBody>
              <a:bodyPr/>
              <a:lstStyle/>
              <a:p>
                <a:r>
                  <a:rPr lang="zh-CN" altLang="en-US">
                    <a:noFill/>
                  </a:rPr>
                  <a:t> </a:t>
                </a:r>
              </a:p>
            </p:txBody>
          </p:sp>
        </mc:Fallback>
      </mc:AlternateContent>
      <p:graphicFrame>
        <p:nvGraphicFramePr>
          <p:cNvPr id="5" name="Object 6">
            <a:extLst>
              <a:ext uri="{FF2B5EF4-FFF2-40B4-BE49-F238E27FC236}">
                <a16:creationId xmlns:a16="http://schemas.microsoft.com/office/drawing/2014/main" id="{82D8FF72-6166-E8D0-7DC8-A4F02764DC02}"/>
              </a:ext>
            </a:extLst>
          </p:cNvPr>
          <p:cNvGraphicFramePr>
            <a:graphicFrameLocks noChangeAspect="1"/>
          </p:cNvGraphicFramePr>
          <p:nvPr>
            <p:extLst>
              <p:ext uri="{D42A27DB-BD31-4B8C-83A1-F6EECF244321}">
                <p14:modId xmlns:p14="http://schemas.microsoft.com/office/powerpoint/2010/main" val="4084983111"/>
              </p:ext>
            </p:extLst>
          </p:nvPr>
        </p:nvGraphicFramePr>
        <p:xfrm>
          <a:off x="1835596" y="3514956"/>
          <a:ext cx="7811664" cy="575726"/>
        </p:xfrm>
        <a:graphic>
          <a:graphicData uri="http://schemas.openxmlformats.org/presentationml/2006/ole">
            <mc:AlternateContent xmlns:mc="http://schemas.openxmlformats.org/markup-compatibility/2006">
              <mc:Choice xmlns:v="urn:schemas-microsoft-com:vml" Requires="v">
                <p:oleObj spid="_x0000_s21600" name="Equation" r:id="rId12" imgW="3276600" imgH="241300" progId="Equation.3">
                  <p:embed/>
                </p:oleObj>
              </mc:Choice>
              <mc:Fallback>
                <p:oleObj name="Equation" r:id="rId12" imgW="3276600" imgH="241300" progId="Equation.3">
                  <p:embed/>
                  <p:pic>
                    <p:nvPicPr>
                      <p:cNvPr id="45063"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5596" y="3514956"/>
                        <a:ext cx="7811664" cy="575726"/>
                      </a:xfrm>
                      <a:prstGeom prst="rect">
                        <a:avLst/>
                      </a:prstGeom>
                      <a:solidFill>
                        <a:srgbClr val="CC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2">
            <a:extLst>
              <a:ext uri="{FF2B5EF4-FFF2-40B4-BE49-F238E27FC236}">
                <a16:creationId xmlns:a16="http://schemas.microsoft.com/office/drawing/2014/main" id="{B13EF577-968D-CFE3-B85D-0EDAA37079AE}"/>
              </a:ext>
            </a:extLst>
          </p:cNvPr>
          <p:cNvSpPr>
            <a:spLocks noChangeArrowheads="1"/>
          </p:cNvSpPr>
          <p:nvPr/>
        </p:nvSpPr>
        <p:spPr bwMode="auto">
          <a:xfrm>
            <a:off x="511936" y="4437190"/>
            <a:ext cx="2855877" cy="49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646" dirty="0"/>
              <a:t>平衡时，</a:t>
            </a:r>
            <a:r>
              <a:rPr lang="zh-CN" altLang="en-US" sz="2646" dirty="0">
                <a:sym typeface="Symbol" panose="05050102010706020507" pitchFamily="18" charset="2"/>
              </a:rPr>
              <a:t></a:t>
            </a:r>
            <a:r>
              <a:rPr lang="en-US" altLang="zh-CN" sz="2646" dirty="0">
                <a:sym typeface="Symbol" panose="05050102010706020507" pitchFamily="18" charset="2"/>
              </a:rPr>
              <a:t>G＝0</a:t>
            </a:r>
            <a:endParaRPr lang="en-US" altLang="zh-CN" sz="2646" dirty="0"/>
          </a:p>
        </p:txBody>
      </p:sp>
      <p:sp>
        <p:nvSpPr>
          <p:cNvPr id="7" name="Rectangle 3">
            <a:extLst>
              <a:ext uri="{FF2B5EF4-FFF2-40B4-BE49-F238E27FC236}">
                <a16:creationId xmlns:a16="http://schemas.microsoft.com/office/drawing/2014/main" id="{72A324AB-A5A7-E96C-947D-F64825CACE6B}"/>
              </a:ext>
            </a:extLst>
          </p:cNvPr>
          <p:cNvSpPr>
            <a:spLocks noChangeArrowheads="1"/>
          </p:cNvSpPr>
          <p:nvPr/>
        </p:nvSpPr>
        <p:spPr bwMode="auto">
          <a:xfrm>
            <a:off x="511936" y="4949604"/>
            <a:ext cx="2183906" cy="49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646" dirty="0"/>
              <a:t>则平衡温度</a:t>
            </a:r>
          </a:p>
        </p:txBody>
      </p:sp>
      <p:graphicFrame>
        <p:nvGraphicFramePr>
          <p:cNvPr id="8" name="Object 4">
            <a:extLst>
              <a:ext uri="{FF2B5EF4-FFF2-40B4-BE49-F238E27FC236}">
                <a16:creationId xmlns:a16="http://schemas.microsoft.com/office/drawing/2014/main" id="{CC33BA9D-FF24-255A-7093-D5AD491B3AA3}"/>
              </a:ext>
            </a:extLst>
          </p:cNvPr>
          <p:cNvGraphicFramePr>
            <a:graphicFrameLocks noChangeAspect="1"/>
          </p:cNvGraphicFramePr>
          <p:nvPr>
            <p:extLst>
              <p:ext uri="{D42A27DB-BD31-4B8C-83A1-F6EECF244321}">
                <p14:modId xmlns:p14="http://schemas.microsoft.com/office/powerpoint/2010/main" val="2115090579"/>
              </p:ext>
            </p:extLst>
          </p:nvPr>
        </p:nvGraphicFramePr>
        <p:xfrm>
          <a:off x="3367813" y="4469956"/>
          <a:ext cx="5487764" cy="1028956"/>
        </p:xfrm>
        <a:graphic>
          <a:graphicData uri="http://schemas.openxmlformats.org/presentationml/2006/ole">
            <mc:AlternateContent xmlns:mc="http://schemas.openxmlformats.org/markup-compatibility/2006">
              <mc:Choice xmlns:v="urn:schemas-microsoft-com:vml" Requires="v">
                <p:oleObj spid="_x0000_s21601" name="Equation" r:id="rId14" imgW="2438400" imgH="457200" progId="Equation.3">
                  <p:embed/>
                </p:oleObj>
              </mc:Choice>
              <mc:Fallback>
                <p:oleObj name="Equation" r:id="rId14" imgW="2438400" imgH="457200" progId="Equation.3">
                  <p:embed/>
                  <p:pic>
                    <p:nvPicPr>
                      <p:cNvPr id="45061"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67813" y="4469956"/>
                        <a:ext cx="5487764" cy="1028956"/>
                      </a:xfrm>
                      <a:prstGeom prst="rect">
                        <a:avLst/>
                      </a:prstGeom>
                      <a:solidFill>
                        <a:srgbClr val="CC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5">
            <a:extLst>
              <a:ext uri="{FF2B5EF4-FFF2-40B4-BE49-F238E27FC236}">
                <a16:creationId xmlns:a16="http://schemas.microsoft.com/office/drawing/2014/main" id="{54B3E4EB-2F4B-69B8-8D42-AE0BC3F6A5F9}"/>
              </a:ext>
            </a:extLst>
          </p:cNvPr>
          <p:cNvGraphicFramePr>
            <a:graphicFrameLocks noChangeAspect="1"/>
          </p:cNvGraphicFramePr>
          <p:nvPr>
            <p:extLst>
              <p:ext uri="{D42A27DB-BD31-4B8C-83A1-F6EECF244321}">
                <p14:modId xmlns:p14="http://schemas.microsoft.com/office/powerpoint/2010/main" val="1485828555"/>
              </p:ext>
            </p:extLst>
          </p:nvPr>
        </p:nvGraphicFramePr>
        <p:xfrm>
          <a:off x="4586287" y="5608637"/>
          <a:ext cx="7472224" cy="551227"/>
        </p:xfrm>
        <a:graphic>
          <a:graphicData uri="http://schemas.openxmlformats.org/presentationml/2006/ole">
            <mc:AlternateContent xmlns:mc="http://schemas.openxmlformats.org/markup-compatibility/2006">
              <mc:Choice xmlns:v="urn:schemas-microsoft-com:vml" Requires="v">
                <p:oleObj spid="_x0000_s21602" name="Equation" r:id="rId16" imgW="3619500" imgH="241300" progId="Equation.3">
                  <p:embed/>
                </p:oleObj>
              </mc:Choice>
              <mc:Fallback>
                <p:oleObj name="Equation" r:id="rId16" imgW="3619500" imgH="241300" progId="Equation.3">
                  <p:embed/>
                  <p:pic>
                    <p:nvPicPr>
                      <p:cNvPr id="45062" name="Object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86287" y="5608637"/>
                        <a:ext cx="7472224" cy="551227"/>
                      </a:xfrm>
                      <a:prstGeom prst="rect">
                        <a:avLst/>
                      </a:prstGeom>
                      <a:noFill/>
                      <a:ln>
                        <a:noFill/>
                      </a:ln>
                      <a:effectLst/>
                    </p:spPr>
                  </p:pic>
                </p:oleObj>
              </mc:Fallback>
            </mc:AlternateContent>
          </a:graphicData>
        </a:graphic>
      </p:graphicFrame>
      <p:sp>
        <p:nvSpPr>
          <p:cNvPr id="10" name="Rectangle 7">
            <a:extLst>
              <a:ext uri="{FF2B5EF4-FFF2-40B4-BE49-F238E27FC236}">
                <a16:creationId xmlns:a16="http://schemas.microsoft.com/office/drawing/2014/main" id="{3232CA15-3760-9D9B-548B-B21DAFFAC7B0}"/>
              </a:ext>
            </a:extLst>
          </p:cNvPr>
          <p:cNvSpPr>
            <a:spLocks noChangeArrowheads="1"/>
          </p:cNvSpPr>
          <p:nvPr/>
        </p:nvSpPr>
        <p:spPr bwMode="auto">
          <a:xfrm>
            <a:off x="1016747" y="6542349"/>
            <a:ext cx="2351899" cy="49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646" b="1" dirty="0">
                <a:solidFill>
                  <a:srgbClr val="A50021"/>
                </a:solidFill>
              </a:rPr>
              <a:t>上限温度：</a:t>
            </a:r>
          </a:p>
        </p:txBody>
      </p:sp>
      <p:graphicFrame>
        <p:nvGraphicFramePr>
          <p:cNvPr id="11" name="Object 8">
            <a:extLst>
              <a:ext uri="{FF2B5EF4-FFF2-40B4-BE49-F238E27FC236}">
                <a16:creationId xmlns:a16="http://schemas.microsoft.com/office/drawing/2014/main" id="{75D3D925-B099-5A09-B65D-83CFBA04D989}"/>
              </a:ext>
            </a:extLst>
          </p:cNvPr>
          <p:cNvGraphicFramePr>
            <a:graphicFrameLocks noChangeAspect="1"/>
          </p:cNvGraphicFramePr>
          <p:nvPr>
            <p:extLst>
              <p:ext uri="{D42A27DB-BD31-4B8C-83A1-F6EECF244321}">
                <p14:modId xmlns:p14="http://schemas.microsoft.com/office/powerpoint/2010/main" val="841708636"/>
              </p:ext>
            </p:extLst>
          </p:nvPr>
        </p:nvGraphicFramePr>
        <p:xfrm>
          <a:off x="2785239" y="6478486"/>
          <a:ext cx="4437809" cy="551227"/>
        </p:xfrm>
        <a:graphic>
          <a:graphicData uri="http://schemas.openxmlformats.org/presentationml/2006/ole">
            <mc:AlternateContent xmlns:mc="http://schemas.openxmlformats.org/markup-compatibility/2006">
              <mc:Choice xmlns:v="urn:schemas-microsoft-com:vml" Requires="v">
                <p:oleObj spid="_x0000_s21603" name="Equation" r:id="rId18" imgW="1943100" imgH="241300" progId="Equation.3">
                  <p:embed/>
                </p:oleObj>
              </mc:Choice>
              <mc:Fallback>
                <p:oleObj name="Equation" r:id="rId18" imgW="1943100" imgH="241300" progId="Equation.3">
                  <p:embed/>
                  <p:pic>
                    <p:nvPicPr>
                      <p:cNvPr id="45065" name="Object 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85239" y="6478486"/>
                        <a:ext cx="4437809" cy="551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9">
            <a:extLst>
              <a:ext uri="{FF2B5EF4-FFF2-40B4-BE49-F238E27FC236}">
                <a16:creationId xmlns:a16="http://schemas.microsoft.com/office/drawing/2014/main" id="{C0A3EEA1-2CD7-E2A8-60E0-31A90BC0BFB2}"/>
              </a:ext>
            </a:extLst>
          </p:cNvPr>
          <p:cNvGraphicFramePr>
            <a:graphicFrameLocks noChangeAspect="1"/>
          </p:cNvGraphicFramePr>
          <p:nvPr>
            <p:extLst>
              <p:ext uri="{D42A27DB-BD31-4B8C-83A1-F6EECF244321}">
                <p14:modId xmlns:p14="http://schemas.microsoft.com/office/powerpoint/2010/main" val="3525854976"/>
              </p:ext>
            </p:extLst>
          </p:nvPr>
        </p:nvGraphicFramePr>
        <p:xfrm>
          <a:off x="7667074" y="6282494"/>
          <a:ext cx="1800673" cy="943210"/>
        </p:xfrm>
        <a:graphic>
          <a:graphicData uri="http://schemas.openxmlformats.org/presentationml/2006/ole">
            <mc:AlternateContent xmlns:mc="http://schemas.openxmlformats.org/markup-compatibility/2006">
              <mc:Choice xmlns:v="urn:schemas-microsoft-com:vml" Requires="v">
                <p:oleObj spid="_x0000_s21604" name="Equation" r:id="rId20" imgW="800100" imgH="419100" progId="Equation.3">
                  <p:embed/>
                </p:oleObj>
              </mc:Choice>
              <mc:Fallback>
                <p:oleObj name="Equation" r:id="rId20" imgW="800100" imgH="419100" progId="Equation.3">
                  <p:embed/>
                  <p:pic>
                    <p:nvPicPr>
                      <p:cNvPr id="45066" name="Object 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667074" y="6282494"/>
                        <a:ext cx="1800673" cy="943210"/>
                      </a:xfrm>
                      <a:prstGeom prst="rect">
                        <a:avLst/>
                      </a:prstGeom>
                      <a:solidFill>
                        <a:srgbClr val="CC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05947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3" name="Object 2"/>
          <p:cNvGraphicFramePr>
            <a:graphicFrameLocks noChangeAspect="1"/>
          </p:cNvGraphicFramePr>
          <p:nvPr>
            <p:extLst>
              <p:ext uri="{D42A27DB-BD31-4B8C-83A1-F6EECF244321}">
                <p14:modId xmlns:p14="http://schemas.microsoft.com/office/powerpoint/2010/main" val="1584793618"/>
              </p:ext>
            </p:extLst>
          </p:nvPr>
        </p:nvGraphicFramePr>
        <p:xfrm>
          <a:off x="8472487" y="2043971"/>
          <a:ext cx="4346813" cy="1119952"/>
        </p:xfrm>
        <a:graphic>
          <a:graphicData uri="http://schemas.openxmlformats.org/presentationml/2006/ole">
            <mc:AlternateContent xmlns:mc="http://schemas.openxmlformats.org/markup-compatibility/2006">
              <mc:Choice xmlns:v="urn:schemas-microsoft-com:vml" Requires="v">
                <p:oleObj spid="_x0000_s22560" name="Equation" r:id="rId3" imgW="1892300" imgH="482600" progId="Equation.3">
                  <p:embed/>
                </p:oleObj>
              </mc:Choice>
              <mc:Fallback>
                <p:oleObj name="Equation" r:id="rId3" imgW="1892300" imgH="482600" progId="Equation.3">
                  <p:embed/>
                  <p:pic>
                    <p:nvPicPr>
                      <p:cNvPr id="4608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487" y="2043971"/>
                        <a:ext cx="4346813" cy="1119952"/>
                      </a:xfrm>
                      <a:prstGeom prst="rect">
                        <a:avLst/>
                      </a:prstGeom>
                      <a:solidFill>
                        <a:srgbClr val="CCFFFF"/>
                      </a:solidFill>
                      <a:ln w="9525">
                        <a:solidFill>
                          <a:srgbClr val="000000"/>
                        </a:solidFill>
                        <a:miter lim="800000"/>
                        <a:headEnd/>
                        <a:tailEnd/>
                      </a:ln>
                    </p:spPr>
                  </p:pic>
                </p:oleObj>
              </mc:Fallback>
            </mc:AlternateContent>
          </a:graphicData>
        </a:graphic>
      </p:graphicFrame>
      <p:sp>
        <p:nvSpPr>
          <p:cNvPr id="46084" name="Rectangle 3"/>
          <p:cNvSpPr>
            <a:spLocks noChangeArrowheads="1"/>
          </p:cNvSpPr>
          <p:nvPr/>
        </p:nvSpPr>
        <p:spPr bwMode="auto">
          <a:xfrm>
            <a:off x="395287" y="1888122"/>
            <a:ext cx="9601200" cy="569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ClrTx/>
              <a:buSzTx/>
              <a:buFontTx/>
              <a:buNone/>
            </a:pPr>
            <a:r>
              <a:rPr lang="zh-CN" altLang="en-US" sz="2646" dirty="0"/>
              <a:t>可得聚合与解聚平衡时，单体浓度与温度的关系式：</a:t>
            </a:r>
          </a:p>
        </p:txBody>
      </p:sp>
      <p:sp>
        <p:nvSpPr>
          <p:cNvPr id="46085" name="Rectangle 4"/>
          <p:cNvSpPr>
            <a:spLocks noChangeArrowheads="1"/>
          </p:cNvSpPr>
          <p:nvPr/>
        </p:nvSpPr>
        <p:spPr bwMode="auto">
          <a:xfrm>
            <a:off x="395287" y="3296605"/>
            <a:ext cx="11811000" cy="1099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800000"/>
              </a:buClr>
              <a:buSzPct val="90000"/>
              <a:buFont typeface="Wingdings" panose="05000000000000000000" pitchFamily="2" charset="2"/>
              <a:buChar char="v"/>
              <a:defRPr kumimoji="1" sz="2800">
                <a:solidFill>
                  <a:schemeClr val="tx1"/>
                </a:solidFill>
                <a:latin typeface="Times New Roman" panose="02020603050405020304" pitchFamily="18" charset="0"/>
                <a:ea typeface="楷体_GB2312" pitchFamily="49" charset="-122"/>
              </a:defRPr>
            </a:lvl1pPr>
            <a:lvl2pPr marL="742950" indent="-28575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楷体_GB2312" pitchFamily="49" charset="-122"/>
              </a:defRPr>
            </a:lvl2pPr>
            <a:lvl3pPr marL="1143000" indent="-228600">
              <a:spcBef>
                <a:spcPct val="20000"/>
              </a:spcBef>
              <a:buClr>
                <a:srgbClr val="800000"/>
              </a:buClr>
              <a:buSzPct val="90000"/>
              <a:buFont typeface="Wingdings" panose="05000000000000000000" pitchFamily="2" charset="2"/>
              <a:buChar char="v"/>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800000"/>
              </a:buClr>
              <a:buSzPct val="90000"/>
              <a:buFont typeface="Wingdings" panose="05000000000000000000" pitchFamily="2" charset="2"/>
              <a:buChar char="v"/>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ClrTx/>
              <a:buSzTx/>
              <a:buFontTx/>
              <a:buNone/>
            </a:pPr>
            <a:r>
              <a:rPr lang="zh-CN" altLang="en-US" sz="2646" dirty="0"/>
              <a:t>对于大多数单体的聚合反应，常温下的平衡浓度很低，故可忽略不计。但聚合温度升高后，有些单体的平衡浓度会很高。如</a:t>
            </a:r>
          </a:p>
        </p:txBody>
      </p:sp>
      <p:graphicFrame>
        <p:nvGraphicFramePr>
          <p:cNvPr id="46086" name="Object 5"/>
          <p:cNvGraphicFramePr>
            <a:graphicFrameLocks noChangeAspect="1"/>
          </p:cNvGraphicFramePr>
          <p:nvPr>
            <p:extLst>
              <p:ext uri="{D42A27DB-BD31-4B8C-83A1-F6EECF244321}">
                <p14:modId xmlns:p14="http://schemas.microsoft.com/office/powerpoint/2010/main" val="946150234"/>
              </p:ext>
            </p:extLst>
          </p:nvPr>
        </p:nvGraphicFramePr>
        <p:xfrm>
          <a:off x="547688" y="4528434"/>
          <a:ext cx="4267200" cy="964730"/>
        </p:xfrm>
        <a:graphic>
          <a:graphicData uri="http://schemas.openxmlformats.org/presentationml/2006/ole">
            <mc:AlternateContent xmlns:mc="http://schemas.openxmlformats.org/markup-compatibility/2006">
              <mc:Choice xmlns:v="urn:schemas-microsoft-com:vml" Requires="v">
                <p:oleObj spid="_x0000_s22561" name="Equation" r:id="rId5" imgW="2133600" imgH="482600" progId="Equation.3">
                  <p:embed/>
                </p:oleObj>
              </mc:Choice>
              <mc:Fallback>
                <p:oleObj name="Equation" r:id="rId5" imgW="2133600" imgH="482600" progId="Equation.3">
                  <p:embed/>
                  <p:pic>
                    <p:nvPicPr>
                      <p:cNvPr id="4608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688" y="4528434"/>
                        <a:ext cx="4267200" cy="964730"/>
                      </a:xfrm>
                      <a:prstGeom prst="rect">
                        <a:avLst/>
                      </a:prstGeom>
                      <a:solidFill>
                        <a:srgbClr val="CCFFFF"/>
                      </a:solidFill>
                      <a:ln w="9525">
                        <a:solidFill>
                          <a:schemeClr val="tx1"/>
                        </a:solidFill>
                        <a:miter lim="800000"/>
                        <a:headEnd/>
                        <a:tailEnd/>
                      </a:ln>
                      <a:effectLst/>
                    </p:spPr>
                  </p:pic>
                </p:oleObj>
              </mc:Fallback>
            </mc:AlternateContent>
          </a:graphicData>
        </a:graphic>
      </p:graphicFrame>
      <p:graphicFrame>
        <p:nvGraphicFramePr>
          <p:cNvPr id="7" name="Object 4">
            <a:extLst>
              <a:ext uri="{FF2B5EF4-FFF2-40B4-BE49-F238E27FC236}">
                <a16:creationId xmlns:a16="http://schemas.microsoft.com/office/drawing/2014/main" id="{844EB94F-F5B1-46B2-AF75-0BEF7C03B96D}"/>
              </a:ext>
            </a:extLst>
          </p:cNvPr>
          <p:cNvGraphicFramePr>
            <a:graphicFrameLocks noChangeAspect="1"/>
          </p:cNvGraphicFramePr>
          <p:nvPr>
            <p:extLst>
              <p:ext uri="{D42A27DB-BD31-4B8C-83A1-F6EECF244321}">
                <p14:modId xmlns:p14="http://schemas.microsoft.com/office/powerpoint/2010/main" val="2135708938"/>
              </p:ext>
            </p:extLst>
          </p:nvPr>
        </p:nvGraphicFramePr>
        <p:xfrm>
          <a:off x="3808841" y="464435"/>
          <a:ext cx="6568646" cy="1231621"/>
        </p:xfrm>
        <a:graphic>
          <a:graphicData uri="http://schemas.openxmlformats.org/presentationml/2006/ole">
            <mc:AlternateContent xmlns:mc="http://schemas.openxmlformats.org/markup-compatibility/2006">
              <mc:Choice xmlns:v="urn:schemas-microsoft-com:vml" Requires="v">
                <p:oleObj spid="_x0000_s22562" name="Equation" r:id="rId7" imgW="2438400" imgH="457200" progId="Equation.3">
                  <p:embed/>
                </p:oleObj>
              </mc:Choice>
              <mc:Fallback>
                <p:oleObj name="Equation" r:id="rId7" imgW="2438400" imgH="457200" progId="Equation.3">
                  <p:embed/>
                  <p:pic>
                    <p:nvPicPr>
                      <p:cNvPr id="45061"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8841" y="464435"/>
                        <a:ext cx="6568646" cy="1231621"/>
                      </a:xfrm>
                      <a:prstGeom prst="rect">
                        <a:avLst/>
                      </a:prstGeom>
                      <a:solidFill>
                        <a:srgbClr val="CCFFFF"/>
                      </a:solidFill>
                      <a:ln w="9525">
                        <a:solidFill>
                          <a:srgbClr val="000000"/>
                        </a:solidFill>
                        <a:miter lim="800000"/>
                        <a:headEnd/>
                        <a:tailEnd/>
                      </a:ln>
                      <a:effectLst/>
                    </p:spPr>
                  </p:pic>
                </p:oleObj>
              </mc:Fallback>
            </mc:AlternateContent>
          </a:graphicData>
        </a:graphic>
      </p:graphicFrame>
      <p:sp>
        <p:nvSpPr>
          <p:cNvPr id="3" name="文本框 2">
            <a:extLst>
              <a:ext uri="{FF2B5EF4-FFF2-40B4-BE49-F238E27FC236}">
                <a16:creationId xmlns:a16="http://schemas.microsoft.com/office/drawing/2014/main" id="{EC75C6ED-EAEE-6615-38EB-17A9706294DD}"/>
              </a:ext>
            </a:extLst>
          </p:cNvPr>
          <p:cNvSpPr txBox="1"/>
          <p:nvPr/>
        </p:nvSpPr>
        <p:spPr>
          <a:xfrm>
            <a:off x="4967287" y="4552700"/>
            <a:ext cx="8305800" cy="2657138"/>
          </a:xfrm>
          <a:prstGeom prst="rect">
            <a:avLst/>
          </a:prstGeom>
          <a:noFill/>
        </p:spPr>
        <p:txBody>
          <a:bodyPr wrap="square">
            <a:spAutoFit/>
          </a:bodyPr>
          <a:lstStyle/>
          <a:p>
            <a:pPr marL="342900" indent="-342900">
              <a:lnSpc>
                <a:spcPts val="2500"/>
              </a:lnSpc>
              <a:buFont typeface="Wingdings" pitchFamily="2" charset="2"/>
              <a:buChar char="ü"/>
            </a:pPr>
            <a:r>
              <a:rPr lang="en-US" altLang="zh-CN" sz="2400" dirty="0">
                <a:latin typeface="SimHei" panose="02010609060101010101" pitchFamily="49" charset="-122"/>
                <a:ea typeface="SimHei" panose="02010609060101010101" pitchFamily="49" charset="-122"/>
                <a:cs typeface="楷体_GB2312"/>
              </a:rPr>
              <a:t>在</a:t>
            </a:r>
            <a:r>
              <a:rPr lang="en-US" altLang="zh-CN" sz="2400" b="1" dirty="0">
                <a:latin typeface="SimHei" panose="02010609060101010101" pitchFamily="49" charset="-122"/>
                <a:ea typeface="SimHei" panose="02010609060101010101" pitchFamily="49" charset="-122"/>
                <a:cs typeface="Times New Roman" panose="02020603050405020304" pitchFamily="18" charset="0"/>
              </a:rPr>
              <a:t>25</a:t>
            </a:r>
            <a:r>
              <a:rPr lang="en-US" altLang="zh-CN" sz="2400" dirty="0">
                <a:latin typeface="SimHei" panose="02010609060101010101" pitchFamily="49" charset="-122"/>
                <a:ea typeface="SimHei" panose="02010609060101010101" pitchFamily="49" charset="-122"/>
                <a:cs typeface="楷体_GB2312"/>
              </a:rPr>
              <a:t>℃时，大多数单体如乙酸乙烯酯、丙烯酸丁酯、苯乙烯等，单体的平衡浓度很小</a:t>
            </a:r>
            <a:r>
              <a:rPr lang="en-US" altLang="zh-CN" sz="2400" b="1" dirty="0">
                <a:latin typeface="SimHei" panose="02010609060101010101" pitchFamily="49" charset="-122"/>
                <a:ea typeface="SimHei" panose="02010609060101010101" pitchFamily="49" charset="-122"/>
                <a:cs typeface="Times New Roman" panose="02020603050405020304" pitchFamily="18" charset="0"/>
              </a:rPr>
              <a:t>(10</a:t>
            </a:r>
            <a:r>
              <a:rPr lang="en-US" altLang="zh-CN" sz="1600" b="1" baseline="30000" dirty="0">
                <a:latin typeface="SimHei" panose="02010609060101010101" pitchFamily="49" charset="-122"/>
                <a:ea typeface="SimHei" panose="02010609060101010101" pitchFamily="49" charset="-122"/>
                <a:cs typeface="Times New Roman" panose="02020603050405020304" pitchFamily="18" charset="0"/>
              </a:rPr>
              <a:t>-11</a:t>
            </a:r>
            <a:r>
              <a:rPr lang="en-US" altLang="zh-CN" sz="2400" dirty="0">
                <a:latin typeface="SimHei" panose="02010609060101010101" pitchFamily="49" charset="-122"/>
                <a:ea typeface="SimHei" panose="02010609060101010101" pitchFamily="49" charset="-122"/>
                <a:cs typeface="Times New Roman" panose="02020603050405020304" pitchFamily="18" charset="0"/>
              </a:rPr>
              <a:t> </a:t>
            </a:r>
            <a:r>
              <a:rPr lang="en-US" altLang="zh-CN" sz="2400" b="1" dirty="0">
                <a:latin typeface="SimHei" panose="02010609060101010101" pitchFamily="49" charset="-122"/>
                <a:ea typeface="SimHei" panose="02010609060101010101" pitchFamily="49" charset="-122"/>
                <a:cs typeface="Times New Roman" panose="02020603050405020304" pitchFamily="18" charset="0"/>
              </a:rPr>
              <a:t>-</a:t>
            </a:r>
            <a:r>
              <a:rPr lang="en-US" altLang="zh-CN" sz="2400" dirty="0">
                <a:latin typeface="SimHei" panose="02010609060101010101" pitchFamily="49" charset="-122"/>
                <a:ea typeface="SimHei" panose="02010609060101010101" pitchFamily="49" charset="-122"/>
                <a:cs typeface="Times New Roman" panose="02020603050405020304" pitchFamily="18" charset="0"/>
              </a:rPr>
              <a:t> </a:t>
            </a:r>
            <a:r>
              <a:rPr lang="en-US" altLang="zh-CN" sz="2400" b="1" dirty="0">
                <a:latin typeface="SimHei" panose="02010609060101010101" pitchFamily="49" charset="-122"/>
                <a:ea typeface="SimHei" panose="02010609060101010101" pitchFamily="49" charset="-122"/>
                <a:cs typeface="Times New Roman" panose="02020603050405020304" pitchFamily="18" charset="0"/>
              </a:rPr>
              <a:t>10</a:t>
            </a:r>
            <a:r>
              <a:rPr lang="en-US" altLang="zh-CN" sz="1600" dirty="0">
                <a:latin typeface="SimHei" panose="02010609060101010101" pitchFamily="49" charset="-122"/>
                <a:ea typeface="SimHei" panose="02010609060101010101" pitchFamily="49" charset="-122"/>
                <a:cs typeface="Times New Roman" panose="02020603050405020304" pitchFamily="18" charset="0"/>
              </a:rPr>
              <a:t> </a:t>
            </a:r>
            <a:r>
              <a:rPr lang="en-US" altLang="zh-CN" sz="1600" b="1" baseline="30000" dirty="0">
                <a:latin typeface="SimHei" panose="02010609060101010101" pitchFamily="49" charset="-122"/>
                <a:ea typeface="SimHei" panose="02010609060101010101" pitchFamily="49" charset="-122"/>
                <a:cs typeface="Times New Roman" panose="02020603050405020304" pitchFamily="18" charset="0"/>
              </a:rPr>
              <a:t>–5</a:t>
            </a:r>
            <a:r>
              <a:rPr lang="en-US" altLang="zh-CN" sz="2400" b="1" dirty="0">
                <a:latin typeface="SimHei" panose="02010609060101010101" pitchFamily="49" charset="-122"/>
                <a:ea typeface="SimHei" panose="02010609060101010101" pitchFamily="49" charset="-122"/>
                <a:cs typeface="Times New Roman" panose="02020603050405020304" pitchFamily="18" charset="0"/>
              </a:rPr>
              <a:t>M)</a:t>
            </a:r>
            <a:r>
              <a:rPr lang="en-US" altLang="zh-CN" sz="2400" dirty="0">
                <a:latin typeface="SimHei" panose="02010609060101010101" pitchFamily="49" charset="-122"/>
                <a:ea typeface="SimHei" panose="02010609060101010101" pitchFamily="49" charset="-122"/>
                <a:cs typeface="Times New Roman" panose="02020603050405020304" pitchFamily="18" charset="0"/>
              </a:rPr>
              <a:t> </a:t>
            </a:r>
            <a:r>
              <a:rPr lang="en-US" altLang="zh-CN" sz="2400" dirty="0">
                <a:latin typeface="SimHei" panose="02010609060101010101" pitchFamily="49" charset="-122"/>
                <a:ea typeface="SimHei" panose="02010609060101010101" pitchFamily="49" charset="-122"/>
                <a:cs typeface="楷体_GB2312"/>
              </a:rPr>
              <a:t>，</a:t>
            </a:r>
            <a:r>
              <a:rPr lang="en-US" altLang="zh-CN" sz="2400" dirty="0" err="1">
                <a:latin typeface="SimHei" panose="02010609060101010101" pitchFamily="49" charset="-122"/>
                <a:ea typeface="SimHei" panose="02010609060101010101" pitchFamily="49" charset="-122"/>
                <a:cs typeface="楷体_GB2312"/>
              </a:rPr>
              <a:t>表明剩余单体浓度很低</a:t>
            </a:r>
            <a:r>
              <a:rPr lang="zh-CN" altLang="en-US" sz="2400" dirty="0">
                <a:latin typeface="SimHei" panose="02010609060101010101" pitchFamily="49" charset="-122"/>
                <a:ea typeface="SimHei" panose="02010609060101010101" pitchFamily="49" charset="-122"/>
                <a:cs typeface="楷体_GB2312"/>
              </a:rPr>
              <a:t>，</a:t>
            </a:r>
            <a:r>
              <a:rPr lang="en-US" altLang="zh-CN" sz="2400" dirty="0" err="1">
                <a:latin typeface="SimHei" panose="02010609060101010101" pitchFamily="49" charset="-122"/>
                <a:ea typeface="SimHei" panose="02010609060101010101" pitchFamily="49" charset="-122"/>
                <a:cs typeface="楷体_GB2312"/>
              </a:rPr>
              <a:t>聚合趋于完成。而且这些单体的聚合上限温度</a:t>
            </a:r>
            <a:r>
              <a:rPr lang="en-US" altLang="zh-CN" sz="2400" b="1" i="1" dirty="0" err="1">
                <a:latin typeface="SimHei" panose="02010609060101010101" pitchFamily="49" charset="-122"/>
                <a:ea typeface="SimHei" panose="02010609060101010101" pitchFamily="49" charset="-122"/>
                <a:cs typeface="Times New Roman" panose="02020603050405020304" pitchFamily="18" charset="0"/>
              </a:rPr>
              <a:t>T</a:t>
            </a:r>
            <a:r>
              <a:rPr lang="en-US" altLang="zh-CN" sz="1600" b="1" dirty="0" err="1">
                <a:latin typeface="SimHei" panose="02010609060101010101" pitchFamily="49" charset="-122"/>
                <a:ea typeface="SimHei" panose="02010609060101010101" pitchFamily="49" charset="-122"/>
                <a:cs typeface="Times New Roman" panose="02020603050405020304" pitchFamily="18" charset="0"/>
              </a:rPr>
              <a:t>c</a:t>
            </a:r>
            <a:r>
              <a:rPr lang="en-US" altLang="zh-CN" sz="2400" dirty="0" err="1">
                <a:latin typeface="SimHei" panose="02010609060101010101" pitchFamily="49" charset="-122"/>
                <a:ea typeface="SimHei" panose="02010609060101010101" pitchFamily="49" charset="-122"/>
                <a:cs typeface="楷体_GB2312"/>
              </a:rPr>
              <a:t>也较高，表明它们的聚合倾向大</a:t>
            </a:r>
            <a:r>
              <a:rPr lang="en-US" altLang="zh-CN" sz="2400" dirty="0">
                <a:latin typeface="SimHei" panose="02010609060101010101" pitchFamily="49" charset="-122"/>
                <a:ea typeface="SimHei" panose="02010609060101010101" pitchFamily="49" charset="-122"/>
                <a:cs typeface="楷体_GB2312"/>
              </a:rPr>
              <a:t>。</a:t>
            </a:r>
          </a:p>
          <a:p>
            <a:pPr marL="342900" indent="-342900">
              <a:lnSpc>
                <a:spcPts val="2500"/>
              </a:lnSpc>
              <a:buFont typeface="Wingdings" pitchFamily="2" charset="2"/>
              <a:buChar char="ü"/>
            </a:pPr>
            <a:r>
              <a:rPr lang="en-US" altLang="zh-CN" sz="2400" dirty="0">
                <a:latin typeface="SimHei" panose="02010609060101010101" pitchFamily="49" charset="-122"/>
                <a:ea typeface="SimHei" panose="02010609060101010101" pitchFamily="49" charset="-122"/>
                <a:cs typeface="楷体_GB2312"/>
              </a:rPr>
              <a:t>但对于</a:t>
            </a:r>
            <a:r>
              <a:rPr lang="en-US" altLang="zh-CN" sz="2400" b="1" dirty="0">
                <a:latin typeface="SimHei" panose="02010609060101010101" pitchFamily="49" charset="-122"/>
                <a:ea typeface="SimHei" panose="02010609060101010101" pitchFamily="49" charset="-122"/>
                <a:cs typeface="Times New Roman" panose="02020603050405020304" pitchFamily="18" charset="0"/>
              </a:rPr>
              <a:t>a-</a:t>
            </a:r>
            <a:r>
              <a:rPr lang="en-US" altLang="zh-CN" sz="2400" dirty="0">
                <a:latin typeface="SimHei" panose="02010609060101010101" pitchFamily="49" charset="-122"/>
                <a:ea typeface="SimHei" panose="02010609060101010101" pitchFamily="49" charset="-122"/>
                <a:cs typeface="楷体_GB2312"/>
              </a:rPr>
              <a:t>甲基苯乙烯，</a:t>
            </a:r>
            <a:r>
              <a:rPr lang="en-US" altLang="zh-CN" sz="2400" b="1" dirty="0">
                <a:latin typeface="SimHei" panose="02010609060101010101" pitchFamily="49" charset="-122"/>
                <a:ea typeface="SimHei" panose="02010609060101010101" pitchFamily="49" charset="-122"/>
                <a:cs typeface="Times New Roman" panose="02020603050405020304" pitchFamily="18" charset="0"/>
              </a:rPr>
              <a:t>25</a:t>
            </a:r>
            <a:r>
              <a:rPr lang="en-US" altLang="zh-CN" sz="2400" dirty="0">
                <a:latin typeface="SimHei" panose="02010609060101010101" pitchFamily="49" charset="-122"/>
                <a:ea typeface="SimHei" panose="02010609060101010101" pitchFamily="49" charset="-122"/>
                <a:cs typeface="楷体_GB2312"/>
              </a:rPr>
              <a:t>℃聚合达到平衡时，剩余单体浓度则高达</a:t>
            </a:r>
            <a:r>
              <a:rPr lang="en-US" altLang="zh-CN" sz="2400" b="1" dirty="0">
                <a:latin typeface="SimHei" panose="02010609060101010101" pitchFamily="49" charset="-122"/>
                <a:ea typeface="SimHei" panose="02010609060101010101" pitchFamily="49" charset="-122"/>
                <a:cs typeface="Times New Roman" panose="02020603050405020304" pitchFamily="18" charset="0"/>
              </a:rPr>
              <a:t>2.2M</a:t>
            </a:r>
            <a:r>
              <a:rPr lang="en-US" altLang="zh-CN" sz="2400" dirty="0">
                <a:latin typeface="SimHei" panose="02010609060101010101" pitchFamily="49" charset="-122"/>
                <a:ea typeface="SimHei" panose="02010609060101010101" pitchFamily="49" charset="-122"/>
                <a:cs typeface="楷体_GB2312"/>
              </a:rPr>
              <a:t>，也就是说</a:t>
            </a:r>
            <a:r>
              <a:rPr lang="en-US" altLang="zh-CN" sz="2400" b="1" dirty="0">
                <a:latin typeface="SimHei" panose="02010609060101010101" pitchFamily="49" charset="-122"/>
                <a:ea typeface="SimHei" panose="02010609060101010101" pitchFamily="49" charset="-122"/>
                <a:cs typeface="Times New Roman" panose="02020603050405020304" pitchFamily="18" charset="0"/>
              </a:rPr>
              <a:t>2.2M</a:t>
            </a:r>
            <a:r>
              <a:rPr lang="en-US" altLang="zh-CN" sz="2400" dirty="0">
                <a:latin typeface="SimHei" panose="02010609060101010101" pitchFamily="49" charset="-122"/>
                <a:ea typeface="SimHei" panose="02010609060101010101" pitchFamily="49" charset="-122"/>
                <a:cs typeface="Times New Roman" panose="02020603050405020304" pitchFamily="18" charset="0"/>
              </a:rPr>
              <a:t> </a:t>
            </a:r>
            <a:r>
              <a:rPr lang="en-US" altLang="zh-CN" sz="2400" dirty="0">
                <a:latin typeface="SimHei" panose="02010609060101010101" pitchFamily="49" charset="-122"/>
                <a:ea typeface="SimHei" panose="02010609060101010101" pitchFamily="49" charset="-122"/>
                <a:cs typeface="楷体_GB2312"/>
              </a:rPr>
              <a:t>的</a:t>
            </a:r>
            <a:r>
              <a:rPr lang="en-US" altLang="zh-CN" sz="2400" b="1" dirty="0">
                <a:latin typeface="SimHei" panose="02010609060101010101" pitchFamily="49" charset="-122"/>
                <a:ea typeface="SimHei" panose="02010609060101010101" pitchFamily="49" charset="-122"/>
                <a:cs typeface="Times New Roman" panose="02020603050405020304" pitchFamily="18" charset="0"/>
              </a:rPr>
              <a:t>a-</a:t>
            </a:r>
            <a:r>
              <a:rPr lang="en-US" altLang="zh-CN" sz="2400" dirty="0">
                <a:latin typeface="SimHei" panose="02010609060101010101" pitchFamily="49" charset="-122"/>
                <a:ea typeface="SimHei" panose="02010609060101010101" pitchFamily="49" charset="-122"/>
                <a:cs typeface="楷体_GB2312"/>
              </a:rPr>
              <a:t>甲基苯乙烯溶液在</a:t>
            </a:r>
            <a:r>
              <a:rPr lang="en-US" altLang="zh-CN" sz="2400" b="1" dirty="0">
                <a:latin typeface="SimHei" panose="02010609060101010101" pitchFamily="49" charset="-122"/>
                <a:ea typeface="SimHei" panose="02010609060101010101" pitchFamily="49" charset="-122"/>
              </a:rPr>
              <a:t>25</a:t>
            </a:r>
            <a:r>
              <a:rPr lang="en-US" altLang="zh-CN" sz="2400" dirty="0">
                <a:latin typeface="SimHei" panose="02010609060101010101" pitchFamily="49" charset="-122"/>
                <a:ea typeface="SimHei" panose="02010609060101010101" pitchFamily="49" charset="-122"/>
              </a:rPr>
              <a:t> ℃时就不能进行聚合反应。即使是纯的</a:t>
            </a:r>
            <a:r>
              <a:rPr lang="en-US" altLang="zh-CN" sz="2400" b="1" dirty="0">
                <a:latin typeface="SimHei" panose="02010609060101010101" pitchFamily="49" charset="-122"/>
                <a:ea typeface="SimHei" panose="02010609060101010101" pitchFamily="49" charset="-122"/>
              </a:rPr>
              <a:t>a-</a:t>
            </a:r>
            <a:r>
              <a:rPr lang="en-US" altLang="zh-CN" sz="2400" dirty="0">
                <a:latin typeface="SimHei" panose="02010609060101010101" pitchFamily="49" charset="-122"/>
                <a:ea typeface="SimHei" panose="02010609060101010101" pitchFamily="49" charset="-122"/>
              </a:rPr>
              <a:t>甲基苯乙烯，</a:t>
            </a:r>
            <a:r>
              <a:rPr lang="en-US" altLang="zh-CN" sz="2400" dirty="0">
                <a:latin typeface="SimHei" panose="02010609060101010101" pitchFamily="49" charset="-122"/>
                <a:ea typeface="SimHei" panose="02010609060101010101" pitchFamily="49" charset="-122"/>
                <a:cs typeface="楷体_GB2312"/>
              </a:rPr>
              <a:t>其聚合上限温度</a:t>
            </a:r>
            <a:r>
              <a:rPr lang="en-US" altLang="zh-CN" sz="2400" b="1" i="1" dirty="0">
                <a:latin typeface="SimHei" panose="02010609060101010101" pitchFamily="49" charset="-122"/>
                <a:ea typeface="SimHei" panose="02010609060101010101" pitchFamily="49" charset="-122"/>
                <a:cs typeface="Times New Roman" panose="02020603050405020304" pitchFamily="18" charset="0"/>
              </a:rPr>
              <a:t>T</a:t>
            </a:r>
            <a:r>
              <a:rPr lang="en-US" altLang="zh-CN" sz="1600" b="1" dirty="0">
                <a:latin typeface="SimHei" panose="02010609060101010101" pitchFamily="49" charset="-122"/>
                <a:ea typeface="SimHei" panose="02010609060101010101" pitchFamily="49" charset="-122"/>
                <a:cs typeface="Times New Roman" panose="02020603050405020304" pitchFamily="18" charset="0"/>
              </a:rPr>
              <a:t>c</a:t>
            </a:r>
            <a:r>
              <a:rPr lang="en-US" altLang="zh-CN" sz="2400" dirty="0">
                <a:latin typeface="SimHei" panose="02010609060101010101" pitchFamily="49" charset="-122"/>
                <a:ea typeface="SimHei" panose="02010609060101010101" pitchFamily="49" charset="-122"/>
                <a:cs typeface="楷体_GB2312"/>
              </a:rPr>
              <a:t>也只有</a:t>
            </a:r>
            <a:r>
              <a:rPr lang="en-US" altLang="zh-CN" sz="2400" b="1" dirty="0">
                <a:latin typeface="SimHei" panose="02010609060101010101" pitchFamily="49" charset="-122"/>
                <a:ea typeface="SimHei" panose="02010609060101010101" pitchFamily="49" charset="-122"/>
                <a:cs typeface="Times New Roman" panose="02020603050405020304" pitchFamily="18" charset="0"/>
              </a:rPr>
              <a:t>61</a:t>
            </a:r>
            <a:r>
              <a:rPr lang="en-US" altLang="zh-CN" sz="2400" dirty="0">
                <a:latin typeface="SimHei" panose="02010609060101010101" pitchFamily="49" charset="-122"/>
                <a:ea typeface="SimHei" panose="02010609060101010101" pitchFamily="49" charset="-122"/>
                <a:cs typeface="楷体_GB2312"/>
              </a:rPr>
              <a:t>℃，</a:t>
            </a:r>
            <a:r>
              <a:rPr lang="en-US" altLang="zh-CN" sz="2400" dirty="0" err="1">
                <a:latin typeface="SimHei" panose="02010609060101010101" pitchFamily="49" charset="-122"/>
                <a:ea typeface="SimHei" panose="02010609060101010101" pitchFamily="49" charset="-122"/>
                <a:cs typeface="楷体_GB2312"/>
              </a:rPr>
              <a:t>因此该单体难于聚合</a:t>
            </a:r>
            <a:r>
              <a:rPr lang="en-US" altLang="zh-CN" sz="2400" dirty="0">
                <a:latin typeface="SimHei" panose="02010609060101010101" pitchFamily="49" charset="-122"/>
                <a:ea typeface="SimHei" panose="02010609060101010101" pitchFamily="49" charset="-122"/>
                <a:cs typeface="楷体_GB2312"/>
              </a:rPr>
              <a:t>。</a:t>
            </a:r>
            <a:endParaRPr lang="en-US" altLang="zh-CN"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82137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Box 1"/>
          <p:cNvSpPr txBox="1">
            <a:spLocks noChangeArrowheads="1"/>
          </p:cNvSpPr>
          <p:nvPr/>
        </p:nvSpPr>
        <p:spPr bwMode="auto">
          <a:xfrm>
            <a:off x="2389746" y="384530"/>
            <a:ext cx="8647880"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dirty="0">
                <a:latin typeface="Times New Roman" panose="02020603050405020304" pitchFamily="18" charset="0"/>
                <a:cs typeface="Times New Roman" panose="02020603050405020304" pitchFamily="18" charset="0"/>
              </a:rPr>
              <a:t>3.4</a:t>
            </a:r>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自由基聚合机理</a:t>
            </a:r>
            <a:endParaRPr lang="en-US" altLang="zh-CN" sz="3600" dirty="0">
              <a:latin typeface="Times New Roman" panose="02020603050405020304" pitchFamily="18" charset="0"/>
              <a:cs typeface="Times New Roman" panose="02020603050405020304" pitchFamily="18" charset="0"/>
            </a:endParaRPr>
          </a:p>
          <a:p>
            <a:pPr algn="ctr" eaLnBrk="1" hangingPunct="1"/>
            <a:r>
              <a:rPr lang="en-US" altLang="zh-CN" sz="3600" b="1" dirty="0">
                <a:latin typeface="Times New Roman" panose="02020603050405020304" pitchFamily="18" charset="0"/>
                <a:cs typeface="Times New Roman" panose="02020603050405020304" pitchFamily="18" charset="0"/>
              </a:rPr>
              <a:t>Mechanism</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of</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Free</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Radical</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Polymerization</a:t>
            </a:r>
            <a:r>
              <a:rPr lang="en-US" altLang="zh-CN" sz="3600" dirty="0">
                <a:latin typeface="Times New Roman" panose="02020603050405020304" pitchFamily="18" charset="0"/>
                <a:cs typeface="Times New Roman" panose="02020603050405020304" pitchFamily="18" charset="0"/>
              </a:rPr>
              <a:t> </a:t>
            </a:r>
            <a:endParaRPr lang="en-US" altLang="zh-CN" sz="3600" dirty="0">
              <a:latin typeface="楷体_GB2312"/>
              <a:ea typeface="楷体_GB2312"/>
              <a:cs typeface="楷体_GB2312"/>
            </a:endParaRPr>
          </a:p>
        </p:txBody>
      </p:sp>
      <p:sp>
        <p:nvSpPr>
          <p:cNvPr id="37892" name="TextBox 1"/>
          <p:cNvSpPr txBox="1">
            <a:spLocks noChangeArrowheads="1"/>
          </p:cNvSpPr>
          <p:nvPr/>
        </p:nvSpPr>
        <p:spPr bwMode="auto">
          <a:xfrm>
            <a:off x="623887" y="2171540"/>
            <a:ext cx="338554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pPr>
            <a:r>
              <a:rPr lang="en-US" altLang="zh-CN" sz="3200" b="1" dirty="0">
                <a:latin typeface="Times New Roman" panose="02020603050405020304" pitchFamily="18" charset="0"/>
                <a:cs typeface="Times New Roman" panose="02020603050405020304" pitchFamily="18" charset="0"/>
              </a:rPr>
              <a:t>3.4.1</a:t>
            </a:r>
            <a:r>
              <a:rPr lang="en-US" altLang="zh-CN" sz="3200" dirty="0">
                <a:latin typeface="Times New Roman" panose="02020603050405020304" pitchFamily="18" charset="0"/>
                <a:cs typeface="Times New Roman" panose="02020603050405020304" pitchFamily="18" charset="0"/>
              </a:rPr>
              <a:t> </a:t>
            </a:r>
            <a:r>
              <a:rPr lang="en-US" altLang="zh-CN" sz="3200" dirty="0" err="1">
                <a:latin typeface="楷体_GB2312"/>
                <a:ea typeface="楷体_GB2312"/>
                <a:cs typeface="楷体_GB2312"/>
              </a:rPr>
              <a:t>自由基的活性</a:t>
            </a:r>
            <a:endParaRPr lang="en-US" altLang="zh-CN" sz="3200" dirty="0">
              <a:latin typeface="楷体_GB2312"/>
              <a:ea typeface="楷体_GB2312"/>
              <a:cs typeface="楷体_GB2312"/>
            </a:endParaRPr>
          </a:p>
        </p:txBody>
      </p:sp>
      <p:sp>
        <p:nvSpPr>
          <p:cNvPr id="37893" name="TextBox 1"/>
          <p:cNvSpPr txBox="1">
            <a:spLocks noChangeArrowheads="1"/>
          </p:cNvSpPr>
          <p:nvPr/>
        </p:nvSpPr>
        <p:spPr bwMode="auto">
          <a:xfrm>
            <a:off x="1112986" y="2826518"/>
            <a:ext cx="11137602"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6223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6223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6223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6223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622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622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622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622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622300" algn="l"/>
              </a:tabLs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2800" dirty="0" err="1">
                <a:latin typeface="楷体_GB2312"/>
                <a:ea typeface="楷体_GB2312"/>
                <a:cs typeface="楷体_GB2312"/>
              </a:rPr>
              <a:t>自由基是独电子的基团，其活性与分子结构有关，共轭效应和位阻效应对自由基均有稳定作用，一般有如下次序</a:t>
            </a:r>
            <a:r>
              <a:rPr lang="en-US" altLang="zh-CN" sz="2800" dirty="0">
                <a:latin typeface="楷体_GB2312"/>
                <a:ea typeface="楷体_GB2312"/>
                <a:cs typeface="楷体_GB2312"/>
              </a:rPr>
              <a:t>：</a:t>
            </a:r>
          </a:p>
        </p:txBody>
      </p:sp>
      <p:sp>
        <p:nvSpPr>
          <p:cNvPr id="17" name="TextBox 1"/>
          <p:cNvSpPr txBox="1"/>
          <p:nvPr/>
        </p:nvSpPr>
        <p:spPr>
          <a:xfrm>
            <a:off x="1112986" y="4389437"/>
            <a:ext cx="11201400" cy="1173463"/>
          </a:xfrm>
          <a:prstGeom prst="rect">
            <a:avLst/>
          </a:prstGeom>
          <a:noFill/>
        </p:spPr>
        <p:txBody>
          <a:bodyPr wrap="square" lIns="0" tIns="0" rIns="0">
            <a:spAutoFit/>
          </a:bodyPr>
          <a:lstStyle/>
          <a:p>
            <a:pPr fontAlgn="auto">
              <a:lnSpc>
                <a:spcPct val="150000"/>
              </a:lnSpc>
              <a:spcBef>
                <a:spcPts val="0"/>
              </a:spcBef>
              <a:spcAft>
                <a:spcPts val="0"/>
              </a:spcAft>
              <a:defRPr/>
            </a:pPr>
            <a:r>
              <a:rPr lang="en-US" altLang="zh-CN" sz="2597" b="1" dirty="0">
                <a:latin typeface="Times New Roman" pitchFamily="18" charset="0"/>
                <a:ea typeface="+mn-ea"/>
                <a:cs typeface="Times New Roman" pitchFamily="18" charset="0"/>
              </a:rPr>
              <a:t>H·</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&gt;</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CH</a:t>
            </a:r>
            <a:r>
              <a:rPr lang="en-US" altLang="zh-CN" sz="1697" b="1" dirty="0">
                <a:latin typeface="Times New Roman" pitchFamily="18" charset="0"/>
                <a:ea typeface="+mn-ea"/>
                <a:cs typeface="Times New Roman" pitchFamily="18" charset="0"/>
              </a:rPr>
              <a:t>3</a:t>
            </a:r>
            <a:r>
              <a:rPr lang="en-US" altLang="zh-CN" sz="2597" b="1" dirty="0">
                <a:latin typeface="Times New Roman" pitchFamily="18" charset="0"/>
                <a:ea typeface="+mn-ea"/>
                <a:cs typeface="Times New Roman" pitchFamily="18" charset="0"/>
              </a:rPr>
              <a:t>·</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&gt;</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C</a:t>
            </a:r>
            <a:r>
              <a:rPr lang="en-US" altLang="zh-CN" sz="1697" b="1" dirty="0">
                <a:latin typeface="Times New Roman" pitchFamily="18" charset="0"/>
                <a:ea typeface="+mn-ea"/>
                <a:cs typeface="Times New Roman" pitchFamily="18" charset="0"/>
              </a:rPr>
              <a:t>6</a:t>
            </a:r>
            <a:r>
              <a:rPr lang="en-US" altLang="zh-CN" sz="2597" b="1" dirty="0">
                <a:latin typeface="Times New Roman" pitchFamily="18" charset="0"/>
                <a:ea typeface="+mn-ea"/>
                <a:cs typeface="Times New Roman" pitchFamily="18" charset="0"/>
              </a:rPr>
              <a:t>H</a:t>
            </a:r>
            <a:r>
              <a:rPr lang="en-US" altLang="zh-CN" sz="1697" b="1" dirty="0">
                <a:latin typeface="Times New Roman" pitchFamily="18" charset="0"/>
                <a:ea typeface="+mn-ea"/>
                <a:cs typeface="Times New Roman" pitchFamily="18" charset="0"/>
              </a:rPr>
              <a:t>5</a:t>
            </a:r>
            <a:r>
              <a:rPr lang="en-US" altLang="zh-CN" sz="2597" b="1" dirty="0">
                <a:latin typeface="Times New Roman" pitchFamily="18" charset="0"/>
                <a:ea typeface="+mn-ea"/>
                <a:cs typeface="Times New Roman" pitchFamily="18" charset="0"/>
              </a:rPr>
              <a:t>·</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&gt;</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RCH</a:t>
            </a:r>
            <a:r>
              <a:rPr lang="en-US" altLang="zh-CN" sz="1697" b="1" dirty="0">
                <a:latin typeface="Times New Roman" pitchFamily="18" charset="0"/>
                <a:ea typeface="+mn-ea"/>
                <a:cs typeface="Times New Roman" pitchFamily="18" charset="0"/>
              </a:rPr>
              <a:t>2</a:t>
            </a:r>
            <a:r>
              <a:rPr lang="en-US" altLang="zh-CN" sz="2597" b="1" dirty="0">
                <a:latin typeface="Times New Roman" pitchFamily="18" charset="0"/>
                <a:ea typeface="+mn-ea"/>
                <a:cs typeface="Times New Roman" pitchFamily="18" charset="0"/>
              </a:rPr>
              <a:t>·</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&gt;</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R</a:t>
            </a:r>
            <a:r>
              <a:rPr lang="en-US" altLang="zh-CN" sz="1697" b="1" dirty="0">
                <a:latin typeface="Times New Roman" pitchFamily="18" charset="0"/>
                <a:ea typeface="+mn-ea"/>
                <a:cs typeface="Times New Roman" pitchFamily="18" charset="0"/>
              </a:rPr>
              <a:t>2</a:t>
            </a:r>
            <a:r>
              <a:rPr lang="en-US" altLang="zh-CN" sz="2597" b="1" dirty="0">
                <a:latin typeface="Times New Roman" pitchFamily="18" charset="0"/>
                <a:ea typeface="+mn-ea"/>
                <a:cs typeface="Times New Roman" pitchFamily="18" charset="0"/>
              </a:rPr>
              <a:t>CH·</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&gt;</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Cl</a:t>
            </a:r>
            <a:r>
              <a:rPr lang="en-US" altLang="zh-CN" sz="1697" b="1" dirty="0">
                <a:latin typeface="Times New Roman" pitchFamily="18" charset="0"/>
                <a:ea typeface="+mn-ea"/>
                <a:cs typeface="Times New Roman" pitchFamily="18" charset="0"/>
              </a:rPr>
              <a:t>3</a:t>
            </a:r>
            <a:r>
              <a:rPr lang="en-US" altLang="zh-CN" sz="2597" b="1" dirty="0">
                <a:latin typeface="Times New Roman" pitchFamily="18" charset="0"/>
                <a:ea typeface="+mn-ea"/>
                <a:cs typeface="Times New Roman" pitchFamily="18" charset="0"/>
              </a:rPr>
              <a:t>C·</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&gt;</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R</a:t>
            </a:r>
            <a:r>
              <a:rPr lang="en-US" altLang="zh-CN" sz="1697" b="1" dirty="0">
                <a:latin typeface="Times New Roman" pitchFamily="18" charset="0"/>
                <a:ea typeface="+mn-ea"/>
                <a:cs typeface="Times New Roman" pitchFamily="18" charset="0"/>
              </a:rPr>
              <a:t>3</a:t>
            </a:r>
            <a:r>
              <a:rPr lang="en-US" altLang="zh-CN" sz="2597" b="1" dirty="0">
                <a:latin typeface="Times New Roman" pitchFamily="18" charset="0"/>
                <a:ea typeface="+mn-ea"/>
                <a:cs typeface="Times New Roman" pitchFamily="18" charset="0"/>
              </a:rPr>
              <a:t>C·</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&gt;Br</a:t>
            </a:r>
            <a:r>
              <a:rPr lang="en-US" altLang="zh-CN" sz="1697" b="1" dirty="0">
                <a:latin typeface="Times New Roman" pitchFamily="18" charset="0"/>
                <a:ea typeface="+mn-ea"/>
                <a:cs typeface="Times New Roman" pitchFamily="18" charset="0"/>
              </a:rPr>
              <a:t>3</a:t>
            </a:r>
            <a:r>
              <a:rPr lang="en-US" altLang="zh-CN" sz="2597" b="1" dirty="0">
                <a:latin typeface="Times New Roman" pitchFamily="18" charset="0"/>
                <a:ea typeface="+mn-ea"/>
                <a:cs typeface="Times New Roman" pitchFamily="18" charset="0"/>
              </a:rPr>
              <a:t>C·</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&gt;</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RCHCOR</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&gt;</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RCHCN</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&gt;RCHCOOR</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&gt;CH</a:t>
            </a:r>
            <a:r>
              <a:rPr lang="en-US" altLang="zh-CN" sz="1697" b="1" dirty="0">
                <a:latin typeface="Times New Roman" pitchFamily="18" charset="0"/>
                <a:ea typeface="+mn-ea"/>
                <a:cs typeface="Times New Roman" pitchFamily="18" charset="0"/>
              </a:rPr>
              <a:t>2</a:t>
            </a:r>
            <a:r>
              <a:rPr lang="en-US" altLang="zh-CN" sz="2597" b="1" dirty="0">
                <a:latin typeface="Times New Roman" pitchFamily="18" charset="0"/>
                <a:ea typeface="+mn-ea"/>
                <a:cs typeface="Times New Roman" pitchFamily="18" charset="0"/>
              </a:rPr>
              <a:t>=CHCH</a:t>
            </a:r>
            <a:r>
              <a:rPr lang="en-US" altLang="zh-CN" sz="1697" b="1" dirty="0">
                <a:latin typeface="Times New Roman" pitchFamily="18" charset="0"/>
                <a:ea typeface="+mn-ea"/>
                <a:cs typeface="Times New Roman" pitchFamily="18" charset="0"/>
              </a:rPr>
              <a:t>2</a:t>
            </a:r>
            <a:r>
              <a:rPr lang="en-US" altLang="zh-CN" sz="2597" b="1" dirty="0">
                <a:latin typeface="Times New Roman" pitchFamily="18" charset="0"/>
                <a:ea typeface="+mn-ea"/>
                <a:cs typeface="Times New Roman" pitchFamily="18" charset="0"/>
              </a:rPr>
              <a:t>·</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&gt;</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C</a:t>
            </a:r>
            <a:r>
              <a:rPr lang="en-US" altLang="zh-CN" sz="1697" b="1" dirty="0">
                <a:latin typeface="Times New Roman" pitchFamily="18" charset="0"/>
                <a:ea typeface="+mn-ea"/>
                <a:cs typeface="Times New Roman" pitchFamily="18" charset="0"/>
              </a:rPr>
              <a:t>6</a:t>
            </a:r>
            <a:r>
              <a:rPr lang="en-US" altLang="zh-CN" sz="2597" b="1" dirty="0">
                <a:latin typeface="Times New Roman" pitchFamily="18" charset="0"/>
                <a:ea typeface="+mn-ea"/>
                <a:cs typeface="Times New Roman" pitchFamily="18" charset="0"/>
              </a:rPr>
              <a:t>H</a:t>
            </a:r>
            <a:r>
              <a:rPr lang="en-US" altLang="zh-CN" sz="1697" b="1" dirty="0">
                <a:latin typeface="Times New Roman" pitchFamily="18" charset="0"/>
                <a:ea typeface="+mn-ea"/>
                <a:cs typeface="Times New Roman" pitchFamily="18" charset="0"/>
              </a:rPr>
              <a:t>5</a:t>
            </a:r>
            <a:r>
              <a:rPr lang="en-US" altLang="zh-CN" sz="2597" b="1" dirty="0">
                <a:latin typeface="Times New Roman" pitchFamily="18" charset="0"/>
                <a:ea typeface="+mn-ea"/>
                <a:cs typeface="Times New Roman" pitchFamily="18" charset="0"/>
              </a:rPr>
              <a:t>CH</a:t>
            </a:r>
            <a:r>
              <a:rPr lang="en-US" altLang="zh-CN" sz="1697" b="1" dirty="0">
                <a:latin typeface="Times New Roman" pitchFamily="18" charset="0"/>
                <a:ea typeface="+mn-ea"/>
                <a:cs typeface="Times New Roman" pitchFamily="18" charset="0"/>
              </a:rPr>
              <a:t>2</a:t>
            </a:r>
            <a:r>
              <a:rPr lang="en-US" altLang="zh-CN" sz="2597" b="1" dirty="0">
                <a:latin typeface="Times New Roman" pitchFamily="18" charset="0"/>
                <a:ea typeface="+mn-ea"/>
                <a:cs typeface="Times New Roman" pitchFamily="18" charset="0"/>
              </a:rPr>
              <a:t>·</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&gt;</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(C</a:t>
            </a:r>
            <a:r>
              <a:rPr lang="en-US" altLang="zh-CN" sz="1697" b="1" dirty="0">
                <a:latin typeface="Times New Roman" pitchFamily="18" charset="0"/>
                <a:ea typeface="+mn-ea"/>
                <a:cs typeface="Times New Roman" pitchFamily="18" charset="0"/>
              </a:rPr>
              <a:t>6</a:t>
            </a:r>
            <a:r>
              <a:rPr lang="en-US" altLang="zh-CN" sz="2597" b="1" dirty="0">
                <a:latin typeface="Times New Roman" pitchFamily="18" charset="0"/>
                <a:ea typeface="+mn-ea"/>
                <a:cs typeface="Times New Roman" pitchFamily="18" charset="0"/>
              </a:rPr>
              <a:t>H</a:t>
            </a:r>
            <a:r>
              <a:rPr lang="en-US" altLang="zh-CN" sz="1697" b="1" dirty="0">
                <a:latin typeface="Times New Roman" pitchFamily="18" charset="0"/>
                <a:ea typeface="+mn-ea"/>
                <a:cs typeface="Times New Roman" pitchFamily="18" charset="0"/>
              </a:rPr>
              <a:t>5</a:t>
            </a:r>
            <a:r>
              <a:rPr lang="en-US" altLang="zh-CN" sz="2597" b="1" dirty="0">
                <a:latin typeface="Times New Roman" pitchFamily="18" charset="0"/>
                <a:ea typeface="+mn-ea"/>
                <a:cs typeface="Times New Roman" pitchFamily="18" charset="0"/>
              </a:rPr>
              <a:t>)</a:t>
            </a:r>
            <a:r>
              <a:rPr lang="en-US" altLang="zh-CN" sz="1697" b="1" dirty="0">
                <a:latin typeface="Times New Roman" pitchFamily="18" charset="0"/>
                <a:ea typeface="+mn-ea"/>
                <a:cs typeface="Times New Roman" pitchFamily="18" charset="0"/>
              </a:rPr>
              <a:t>2</a:t>
            </a:r>
            <a:r>
              <a:rPr lang="en-US" altLang="zh-CN" sz="2597" b="1" dirty="0">
                <a:latin typeface="Times New Roman" pitchFamily="18" charset="0"/>
                <a:ea typeface="+mn-ea"/>
                <a:cs typeface="Times New Roman" pitchFamily="18" charset="0"/>
              </a:rPr>
              <a:t>CH·</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&gt;</a:t>
            </a:r>
            <a:r>
              <a:rPr lang="en-US" altLang="zh-CN" sz="2597" dirty="0">
                <a:latin typeface="Times New Roman" pitchFamily="18" charset="0"/>
                <a:ea typeface="+mn-ea"/>
                <a:cs typeface="Times New Roman" pitchFamily="18" charset="0"/>
              </a:rPr>
              <a:t> </a:t>
            </a:r>
            <a:r>
              <a:rPr lang="en-US" altLang="zh-CN" sz="2597" b="1" dirty="0">
                <a:latin typeface="Times New Roman" pitchFamily="18" charset="0"/>
                <a:ea typeface="+mn-ea"/>
                <a:cs typeface="Times New Roman" pitchFamily="18" charset="0"/>
              </a:rPr>
              <a:t>(C</a:t>
            </a:r>
            <a:r>
              <a:rPr lang="en-US" altLang="zh-CN" sz="1697" b="1" dirty="0">
                <a:latin typeface="Times New Roman" pitchFamily="18" charset="0"/>
                <a:ea typeface="+mn-ea"/>
                <a:cs typeface="Times New Roman" pitchFamily="18" charset="0"/>
              </a:rPr>
              <a:t>6</a:t>
            </a:r>
            <a:r>
              <a:rPr lang="en-US" altLang="zh-CN" sz="2597" b="1" dirty="0">
                <a:latin typeface="Times New Roman" pitchFamily="18" charset="0"/>
                <a:ea typeface="+mn-ea"/>
                <a:cs typeface="Times New Roman" pitchFamily="18" charset="0"/>
              </a:rPr>
              <a:t>H</a:t>
            </a:r>
            <a:r>
              <a:rPr lang="en-US" altLang="zh-CN" sz="1697" b="1" dirty="0">
                <a:latin typeface="Times New Roman" pitchFamily="18" charset="0"/>
                <a:ea typeface="+mn-ea"/>
                <a:cs typeface="Times New Roman" pitchFamily="18" charset="0"/>
              </a:rPr>
              <a:t>5</a:t>
            </a:r>
            <a:r>
              <a:rPr lang="en-US" altLang="zh-CN" sz="2597" b="1" dirty="0">
                <a:latin typeface="Times New Roman" pitchFamily="18" charset="0"/>
                <a:ea typeface="+mn-ea"/>
                <a:cs typeface="Times New Roman" pitchFamily="18" charset="0"/>
              </a:rPr>
              <a:t>)</a:t>
            </a:r>
            <a:r>
              <a:rPr lang="en-US" altLang="zh-CN" sz="1697" b="1" dirty="0">
                <a:latin typeface="Times New Roman" pitchFamily="18" charset="0"/>
                <a:ea typeface="+mn-ea"/>
                <a:cs typeface="Times New Roman" pitchFamily="18" charset="0"/>
              </a:rPr>
              <a:t>3</a:t>
            </a:r>
            <a:r>
              <a:rPr lang="en-US" altLang="zh-CN" sz="2597" b="1" dirty="0">
                <a:latin typeface="Times New Roman" pitchFamily="18" charset="0"/>
                <a:ea typeface="+mn-ea"/>
                <a:cs typeface="Times New Roman" pitchFamily="18" charset="0"/>
              </a:rPr>
              <a:t>C·</a:t>
            </a:r>
          </a:p>
        </p:txBody>
      </p:sp>
      <p:sp>
        <p:nvSpPr>
          <p:cNvPr id="37896" name="TextBox 1"/>
          <p:cNvSpPr txBox="1">
            <a:spLocks noChangeArrowheads="1"/>
          </p:cNvSpPr>
          <p:nvPr/>
        </p:nvSpPr>
        <p:spPr bwMode="auto">
          <a:xfrm>
            <a:off x="1112986" y="5989637"/>
            <a:ext cx="9316653"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300"/>
              </a:lnSpc>
            </a:pPr>
            <a:r>
              <a:rPr lang="en-US" altLang="zh-CN" sz="2800" b="1" dirty="0">
                <a:latin typeface="Times New Roman" panose="02020603050405020304" pitchFamily="18" charset="0"/>
                <a:cs typeface="Times New Roman" panose="02020603050405020304" pitchFamily="18" charset="0"/>
              </a:rPr>
              <a:t>H·</a:t>
            </a:r>
            <a:r>
              <a:rPr lang="en-US" altLang="zh-CN" sz="2800" dirty="0">
                <a:latin typeface="Times New Roman" panose="02020603050405020304" pitchFamily="18" charset="0"/>
                <a:cs typeface="Times New Roman" panose="02020603050405020304" pitchFamily="18" charset="0"/>
              </a:rPr>
              <a:t> </a:t>
            </a:r>
            <a:r>
              <a:rPr lang="en-US" altLang="zh-CN" sz="2800" dirty="0">
                <a:latin typeface="楷体_GB2312"/>
                <a:ea typeface="楷体_GB2312"/>
                <a:cs typeface="楷体_GB2312"/>
              </a:rPr>
              <a:t>、</a:t>
            </a:r>
            <a:r>
              <a:rPr lang="en-US" altLang="zh-CN"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CH3·</a:t>
            </a:r>
            <a:r>
              <a:rPr lang="en-US" altLang="zh-CN" sz="2800" dirty="0">
                <a:latin typeface="楷体_GB2312"/>
                <a:ea typeface="楷体_GB2312"/>
                <a:cs typeface="楷体_GB2312"/>
              </a:rPr>
              <a:t>过于活泼，易引起爆聚；最后五种为稳定自由基</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
          <p:cNvSpPr/>
          <p:nvPr/>
        </p:nvSpPr>
        <p:spPr>
          <a:xfrm>
            <a:off x="2863853" y="5754687"/>
            <a:ext cx="1787525" cy="15875"/>
          </a:xfrm>
          <a:custGeom>
            <a:avLst/>
            <a:gdLst>
              <a:gd name="connsiteX0" fmla="*/ 0 w 1786889"/>
              <a:gd name="connsiteY0" fmla="*/ 8001 h 16002"/>
              <a:gd name="connsiteX1" fmla="*/ 1786889 w 1786889"/>
              <a:gd name="connsiteY1" fmla="*/ 8001 h 16002"/>
            </a:gdLst>
            <a:ahLst/>
            <a:cxnLst>
              <a:cxn ang="0">
                <a:pos x="connsiteX0" y="connsiteY0"/>
              </a:cxn>
              <a:cxn ang="1">
                <a:pos x="connsiteX1" y="connsiteY1"/>
              </a:cxn>
            </a:cxnLst>
            <a:rect l="l" t="t" r="r" b="b"/>
            <a:pathLst>
              <a:path w="1786889" h="16002">
                <a:moveTo>
                  <a:pt x="0" y="8001"/>
                </a:moveTo>
                <a:lnTo>
                  <a:pt x="1786889" y="8001"/>
                </a:lnTo>
              </a:path>
            </a:pathLst>
          </a:custGeom>
          <a:ln w="12700">
            <a:solidFill>
              <a:srgbClr val="00FFCC">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3" name="Freeform 3"/>
          <p:cNvSpPr/>
          <p:nvPr/>
        </p:nvSpPr>
        <p:spPr>
          <a:xfrm>
            <a:off x="2863853" y="6353175"/>
            <a:ext cx="1787525" cy="15875"/>
          </a:xfrm>
          <a:custGeom>
            <a:avLst/>
            <a:gdLst>
              <a:gd name="connsiteX0" fmla="*/ 0 w 1786889"/>
              <a:gd name="connsiteY0" fmla="*/ 8001 h 16002"/>
              <a:gd name="connsiteX1" fmla="*/ 1786889 w 1786889"/>
              <a:gd name="connsiteY1" fmla="*/ 8001 h 16002"/>
            </a:gdLst>
            <a:ahLst/>
            <a:cxnLst>
              <a:cxn ang="0">
                <a:pos x="connsiteX0" y="connsiteY0"/>
              </a:cxn>
              <a:cxn ang="1">
                <a:pos x="connsiteX1" y="connsiteY1"/>
              </a:cxn>
            </a:cxnLst>
            <a:rect l="l" t="t" r="r" b="b"/>
            <a:pathLst>
              <a:path w="1786889" h="16002">
                <a:moveTo>
                  <a:pt x="0" y="8001"/>
                </a:moveTo>
                <a:lnTo>
                  <a:pt x="1786889" y="8001"/>
                </a:lnTo>
              </a:path>
            </a:pathLst>
          </a:custGeom>
          <a:ln w="12700">
            <a:solidFill>
              <a:srgbClr val="00FFCC">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38917" name="TextBox 1"/>
          <p:cNvSpPr txBox="1">
            <a:spLocks noChangeArrowheads="1"/>
          </p:cNvSpPr>
          <p:nvPr/>
        </p:nvSpPr>
        <p:spPr bwMode="auto">
          <a:xfrm>
            <a:off x="547687" y="2010739"/>
            <a:ext cx="3795911" cy="45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200"/>
              </a:lnSpc>
            </a:pPr>
            <a:r>
              <a:rPr lang="en-US" altLang="zh-CN" sz="3200" b="1" dirty="0">
                <a:latin typeface="Times New Roman" panose="02020603050405020304" pitchFamily="18" charset="0"/>
                <a:cs typeface="Times New Roman" panose="02020603050405020304" pitchFamily="18" charset="0"/>
              </a:rPr>
              <a:t>3.4.2</a:t>
            </a:r>
            <a:r>
              <a:rPr lang="en-US" altLang="zh-CN" sz="3200" dirty="0">
                <a:latin typeface="Times New Roman" panose="02020603050405020304" pitchFamily="18" charset="0"/>
                <a:cs typeface="Times New Roman" panose="02020603050405020304" pitchFamily="18" charset="0"/>
              </a:rPr>
              <a:t> </a:t>
            </a:r>
            <a:r>
              <a:rPr lang="en-US" altLang="zh-CN" sz="3200" dirty="0" err="1">
                <a:latin typeface="楷体_GB2312"/>
                <a:ea typeface="楷体_GB2312"/>
                <a:cs typeface="楷体_GB2312"/>
              </a:rPr>
              <a:t>自由基聚合机理</a:t>
            </a:r>
            <a:endParaRPr lang="en-US" altLang="zh-CN" sz="3200" dirty="0">
              <a:latin typeface="楷体_GB2312"/>
              <a:ea typeface="楷体_GB2312"/>
              <a:cs typeface="楷体_GB2312"/>
            </a:endParaRPr>
          </a:p>
        </p:txBody>
      </p:sp>
      <p:sp>
        <p:nvSpPr>
          <p:cNvPr id="38918" name="TextBox 1"/>
          <p:cNvSpPr txBox="1">
            <a:spLocks noChangeArrowheads="1"/>
          </p:cNvSpPr>
          <p:nvPr/>
        </p:nvSpPr>
        <p:spPr bwMode="auto">
          <a:xfrm>
            <a:off x="2757487" y="2866302"/>
            <a:ext cx="7181453"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2800" dirty="0" err="1">
                <a:latin typeface="楷体_GB2312"/>
                <a:ea typeface="楷体_GB2312"/>
                <a:cs typeface="楷体_GB2312"/>
              </a:rPr>
              <a:t>链引发、链增长、链终止、链转移等基元反应</a:t>
            </a:r>
            <a:endParaRPr lang="en-US" altLang="zh-CN" sz="2800" dirty="0">
              <a:latin typeface="楷体_GB2312"/>
              <a:ea typeface="楷体_GB2312"/>
              <a:cs typeface="楷体_GB2312"/>
            </a:endParaRPr>
          </a:p>
        </p:txBody>
      </p:sp>
      <p:sp>
        <p:nvSpPr>
          <p:cNvPr id="38919" name="TextBox 1"/>
          <p:cNvSpPr txBox="1">
            <a:spLocks noChangeArrowheads="1"/>
          </p:cNvSpPr>
          <p:nvPr/>
        </p:nvSpPr>
        <p:spPr bwMode="auto">
          <a:xfrm>
            <a:off x="700087" y="3946732"/>
            <a:ext cx="5019003" cy="48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400"/>
              </a:lnSpc>
            </a:pPr>
            <a:r>
              <a:rPr lang="en-US" altLang="zh-CN" sz="3100" b="1">
                <a:latin typeface="Times New Roman" panose="02020603050405020304" pitchFamily="18" charset="0"/>
                <a:cs typeface="Times New Roman" panose="02020603050405020304" pitchFamily="18" charset="0"/>
              </a:rPr>
              <a:t>(1)</a:t>
            </a:r>
            <a:r>
              <a:rPr lang="en-US" altLang="zh-CN" sz="3100">
                <a:latin typeface="Times New Roman" panose="02020603050405020304" pitchFamily="18" charset="0"/>
                <a:cs typeface="Times New Roman" panose="02020603050405020304" pitchFamily="18" charset="0"/>
              </a:rPr>
              <a:t> </a:t>
            </a:r>
            <a:r>
              <a:rPr lang="en-US" altLang="zh-CN" sz="3100">
                <a:latin typeface="楷体_GB2312"/>
                <a:ea typeface="楷体_GB2312"/>
                <a:cs typeface="楷体_GB2312"/>
              </a:rPr>
              <a:t>链引发（</a:t>
            </a:r>
            <a:r>
              <a:rPr lang="en-US" altLang="zh-CN" sz="3100" b="1">
                <a:latin typeface="Times New Roman" panose="02020603050405020304" pitchFamily="18" charset="0"/>
                <a:cs typeface="Times New Roman" panose="02020603050405020304" pitchFamily="18" charset="0"/>
              </a:rPr>
              <a:t>Chain</a:t>
            </a:r>
            <a:r>
              <a:rPr lang="en-US" altLang="zh-CN" sz="3100">
                <a:latin typeface="Times New Roman" panose="02020603050405020304" pitchFamily="18" charset="0"/>
                <a:cs typeface="Times New Roman" panose="02020603050405020304" pitchFamily="18" charset="0"/>
              </a:rPr>
              <a:t> </a:t>
            </a:r>
            <a:r>
              <a:rPr lang="en-US" altLang="zh-CN" sz="3100" b="1">
                <a:latin typeface="Times New Roman" panose="02020603050405020304" pitchFamily="18" charset="0"/>
                <a:cs typeface="Times New Roman" panose="02020603050405020304" pitchFamily="18" charset="0"/>
              </a:rPr>
              <a:t>Initiation)</a:t>
            </a:r>
          </a:p>
        </p:txBody>
      </p:sp>
      <p:sp>
        <p:nvSpPr>
          <p:cNvPr id="38920" name="TextBox 1"/>
          <p:cNvSpPr txBox="1">
            <a:spLocks noChangeArrowheads="1"/>
          </p:cNvSpPr>
          <p:nvPr/>
        </p:nvSpPr>
        <p:spPr bwMode="auto">
          <a:xfrm>
            <a:off x="2846388" y="4770437"/>
            <a:ext cx="6822380" cy="16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2800" dirty="0" err="1">
                <a:latin typeface="楷体_GB2312"/>
                <a:ea typeface="楷体_GB2312"/>
                <a:cs typeface="楷体_GB2312"/>
              </a:rPr>
              <a:t>形成单体自由基的基元反应，有两步组成</a:t>
            </a:r>
            <a:r>
              <a:rPr lang="en-US" altLang="zh-CN" sz="2800" dirty="0">
                <a:latin typeface="楷体_GB2312"/>
                <a:ea typeface="楷体_GB2312"/>
                <a:cs typeface="楷体_GB2312"/>
              </a:rPr>
              <a:t>：</a:t>
            </a:r>
          </a:p>
          <a:p>
            <a:pPr eaLnBrk="1" hangingPunct="1">
              <a:lnSpc>
                <a:spcPts val="1000"/>
              </a:lnSpc>
            </a:pPr>
            <a:endParaRPr lang="en-US" altLang="zh-CN" dirty="0"/>
          </a:p>
          <a:p>
            <a:pPr eaLnBrk="1" hangingPunct="1">
              <a:lnSpc>
                <a:spcPts val="1000"/>
              </a:lnSpc>
            </a:pPr>
            <a:endParaRPr lang="en-US" altLang="zh-CN" dirty="0"/>
          </a:p>
          <a:p>
            <a:pPr eaLnBrk="1" hangingPunct="1">
              <a:lnSpc>
                <a:spcPts val="3200"/>
              </a:lnSpc>
            </a:pPr>
            <a:r>
              <a:rPr lang="en-US" altLang="zh-CN" sz="2800" dirty="0" err="1">
                <a:latin typeface="楷体_GB2312"/>
                <a:ea typeface="楷体_GB2312"/>
                <a:cs typeface="楷体_GB2312"/>
              </a:rPr>
              <a:t>初级自由基</a:t>
            </a:r>
            <a:r>
              <a:rPr lang="en-US" altLang="zh-CN" sz="2800" b="1" dirty="0">
                <a:latin typeface="Times New Roman" panose="02020603050405020304" pitchFamily="18" charset="0"/>
                <a:cs typeface="Times New Roman" panose="02020603050405020304" pitchFamily="18" charset="0"/>
              </a:rPr>
              <a:t>(Primary</a:t>
            </a:r>
            <a:r>
              <a:rPr lang="en-US" altLang="zh-CN"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Radical)</a:t>
            </a:r>
            <a:r>
              <a:rPr lang="en-US" altLang="zh-CN"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R·</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楷体_GB2312"/>
                <a:ea typeface="楷体_GB2312"/>
                <a:cs typeface="楷体_GB2312"/>
              </a:rPr>
              <a:t>的形成</a:t>
            </a:r>
            <a:endParaRPr lang="en-US" altLang="zh-CN" sz="2800" dirty="0">
              <a:latin typeface="楷体_GB2312"/>
              <a:ea typeface="楷体_GB2312"/>
              <a:cs typeface="楷体_GB2312"/>
            </a:endParaRPr>
          </a:p>
          <a:p>
            <a:pPr eaLnBrk="1" hangingPunct="1">
              <a:lnSpc>
                <a:spcPts val="1000"/>
              </a:lnSpc>
            </a:pPr>
            <a:endParaRPr lang="en-US" altLang="zh-CN" dirty="0"/>
          </a:p>
          <a:p>
            <a:pPr eaLnBrk="1" hangingPunct="1">
              <a:lnSpc>
                <a:spcPts val="3700"/>
              </a:lnSpc>
            </a:pPr>
            <a:r>
              <a:rPr lang="en-US" altLang="zh-CN" sz="2800" dirty="0" err="1">
                <a:latin typeface="楷体_GB2312"/>
                <a:ea typeface="楷体_GB2312"/>
                <a:cs typeface="楷体_GB2312"/>
              </a:rPr>
              <a:t>单体自由基</a:t>
            </a:r>
            <a:r>
              <a:rPr lang="en-US" altLang="zh-CN" sz="2800" b="1" dirty="0">
                <a:latin typeface="Times New Roman" panose="02020603050405020304" pitchFamily="18" charset="0"/>
                <a:cs typeface="Times New Roman" panose="02020603050405020304" pitchFamily="18" charset="0"/>
              </a:rPr>
              <a:t>(Monomer</a:t>
            </a:r>
            <a:r>
              <a:rPr lang="en-US" altLang="zh-CN"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Radical)</a:t>
            </a:r>
            <a:r>
              <a:rPr lang="en-US" altLang="zh-CN"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M·</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楷体_GB2312"/>
                <a:ea typeface="楷体_GB2312"/>
                <a:cs typeface="楷体_GB2312"/>
              </a:rPr>
              <a:t>的形成</a:t>
            </a:r>
            <a:endParaRPr lang="en-US" altLang="zh-CN" sz="2800" dirty="0">
              <a:latin typeface="楷体_GB2312"/>
              <a:ea typeface="楷体_GB2312"/>
              <a:cs typeface="楷体_GB2312"/>
            </a:endParaRPr>
          </a:p>
        </p:txBody>
      </p:sp>
      <p:sp>
        <p:nvSpPr>
          <p:cNvPr id="8" name="TextBox 1"/>
          <p:cNvSpPr txBox="1">
            <a:spLocks noChangeArrowheads="1"/>
          </p:cNvSpPr>
          <p:nvPr/>
        </p:nvSpPr>
        <p:spPr bwMode="auto">
          <a:xfrm>
            <a:off x="2389746" y="384530"/>
            <a:ext cx="8647880"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dirty="0">
                <a:latin typeface="Times New Roman" panose="02020603050405020304" pitchFamily="18" charset="0"/>
                <a:cs typeface="Times New Roman" panose="02020603050405020304" pitchFamily="18" charset="0"/>
              </a:rPr>
              <a:t>3.4</a:t>
            </a:r>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自由基聚合机理</a:t>
            </a:r>
            <a:endParaRPr lang="en-US" altLang="zh-CN" sz="3600" dirty="0">
              <a:latin typeface="Times New Roman" panose="02020603050405020304" pitchFamily="18" charset="0"/>
              <a:cs typeface="Times New Roman" panose="02020603050405020304" pitchFamily="18" charset="0"/>
            </a:endParaRPr>
          </a:p>
          <a:p>
            <a:pPr algn="ctr" eaLnBrk="1" hangingPunct="1"/>
            <a:r>
              <a:rPr lang="en-US" altLang="zh-CN" sz="3600" b="1" dirty="0">
                <a:latin typeface="Times New Roman" panose="02020603050405020304" pitchFamily="18" charset="0"/>
                <a:cs typeface="Times New Roman" panose="02020603050405020304" pitchFamily="18" charset="0"/>
              </a:rPr>
              <a:t>Mechanism</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of</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Free</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Radical</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Polymerization</a:t>
            </a:r>
            <a:r>
              <a:rPr lang="en-US" altLang="zh-CN" sz="3600" dirty="0">
                <a:latin typeface="Times New Roman" panose="02020603050405020304" pitchFamily="18" charset="0"/>
                <a:cs typeface="Times New Roman" panose="02020603050405020304" pitchFamily="18" charset="0"/>
              </a:rPr>
              <a:t> </a:t>
            </a:r>
            <a:endParaRPr lang="en-US" altLang="zh-CN" sz="3600" dirty="0">
              <a:latin typeface="楷体_GB2312"/>
              <a:ea typeface="楷体_GB2312"/>
              <a:cs typeface="楷体_GB2312"/>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82086" y="2743199"/>
            <a:ext cx="2819400" cy="613758"/>
          </a:xfrm>
          <a:prstGeom prst="rect">
            <a:avLst/>
          </a:prstGeom>
          <a:noFill/>
        </p:spPr>
        <p:txBody>
          <a:bodyPr lIns="0" tIns="0" rIns="0">
            <a:spAutoFit/>
          </a:bodyPr>
          <a:lstStyle/>
          <a:p>
            <a:pPr fontAlgn="auto">
              <a:lnSpc>
                <a:spcPts val="4700"/>
              </a:lnSpc>
              <a:spcBef>
                <a:spcPts val="0"/>
              </a:spcBef>
              <a:spcAft>
                <a:spcPts val="0"/>
              </a:spcAft>
              <a:defRPr/>
            </a:pPr>
            <a:r>
              <a:rPr lang="en-US" altLang="zh-CN" sz="3843" i="1" dirty="0">
                <a:latin typeface="Times New Roman" pitchFamily="18" charset="0"/>
                <a:ea typeface="+mn-ea"/>
                <a:cs typeface="Times New Roman" pitchFamily="18" charset="0"/>
              </a:rPr>
              <a:t>I</a:t>
            </a:r>
            <a:r>
              <a:rPr lang="en-US" altLang="zh-CN" sz="3843" dirty="0">
                <a:latin typeface="Times New Roman" pitchFamily="18" charset="0"/>
                <a:ea typeface="+mn-ea"/>
                <a:cs typeface="Times New Roman" pitchFamily="18" charset="0"/>
              </a:rPr>
              <a:t>             2</a:t>
            </a:r>
            <a:r>
              <a:rPr lang="en-US" altLang="zh-CN" sz="3843" i="1" dirty="0">
                <a:latin typeface="Times New Roman" pitchFamily="18" charset="0"/>
                <a:ea typeface="+mn-ea"/>
                <a:cs typeface="Times New Roman" pitchFamily="18" charset="0"/>
              </a:rPr>
              <a:t>R</a:t>
            </a:r>
          </a:p>
        </p:txBody>
      </p:sp>
      <p:sp>
        <p:nvSpPr>
          <p:cNvPr id="39939" name="TextBox 1"/>
          <p:cNvSpPr txBox="1">
            <a:spLocks noChangeArrowheads="1"/>
          </p:cNvSpPr>
          <p:nvPr/>
        </p:nvSpPr>
        <p:spPr bwMode="auto">
          <a:xfrm>
            <a:off x="589680" y="2074258"/>
            <a:ext cx="6521016" cy="48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400"/>
              </a:lnSpc>
            </a:pPr>
            <a:r>
              <a:rPr lang="en-US" altLang="zh-CN" sz="3200" dirty="0" err="1">
                <a:latin typeface="楷体_GB2312"/>
                <a:ea typeface="楷体_GB2312"/>
                <a:cs typeface="楷体_GB2312"/>
              </a:rPr>
              <a:t>初级自由基的形成：引发剂</a:t>
            </a:r>
            <a:r>
              <a:rPr lang="en-US" altLang="zh-CN" sz="3200"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I</a:t>
            </a:r>
            <a:r>
              <a:rPr lang="en-US" altLang="zh-CN" sz="3200" dirty="0">
                <a:latin typeface="Times New Roman" panose="02020603050405020304" pitchFamily="18" charset="0"/>
                <a:cs typeface="Times New Roman" panose="02020603050405020304" pitchFamily="18" charset="0"/>
              </a:rPr>
              <a:t> </a:t>
            </a:r>
            <a:r>
              <a:rPr lang="en-US" altLang="zh-CN" sz="3200" dirty="0" err="1">
                <a:latin typeface="楷体_GB2312"/>
                <a:ea typeface="楷体_GB2312"/>
                <a:cs typeface="楷体_GB2312"/>
              </a:rPr>
              <a:t>的分解</a:t>
            </a:r>
            <a:endParaRPr lang="en-US" altLang="zh-CN" sz="3200" dirty="0">
              <a:latin typeface="楷体_GB2312"/>
              <a:ea typeface="楷体_GB2312"/>
              <a:cs typeface="楷体_GB2312"/>
            </a:endParaRPr>
          </a:p>
        </p:txBody>
      </p:sp>
      <p:sp>
        <p:nvSpPr>
          <p:cNvPr id="39940" name="TextBox 1"/>
          <p:cNvSpPr txBox="1">
            <a:spLocks noChangeArrowheads="1"/>
          </p:cNvSpPr>
          <p:nvPr/>
        </p:nvSpPr>
        <p:spPr bwMode="auto">
          <a:xfrm>
            <a:off x="1387510" y="2988650"/>
            <a:ext cx="8367675" cy="218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368300" algn="l"/>
                <a:tab pos="78994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368300" algn="l"/>
                <a:tab pos="78994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368300" algn="l"/>
                <a:tab pos="78994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368300" algn="l"/>
                <a:tab pos="78994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368300" algn="l"/>
                <a:tab pos="78994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368300" algn="l"/>
                <a:tab pos="78994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368300" algn="l"/>
                <a:tab pos="78994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368300" algn="l"/>
                <a:tab pos="78994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368300" algn="l"/>
                <a:tab pos="78994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2800" dirty="0" err="1">
                <a:latin typeface="楷体_GB2312"/>
                <a:ea typeface="楷体_GB2312"/>
                <a:cs typeface="楷体_GB2312"/>
              </a:rPr>
              <a:t>特点</a:t>
            </a:r>
            <a:r>
              <a:rPr lang="en-US" altLang="zh-CN" sz="2800" dirty="0">
                <a:latin typeface="楷体_GB2312"/>
                <a:ea typeface="楷体_GB2312"/>
                <a:cs typeface="楷体_GB2312"/>
              </a:rPr>
              <a:t>：</a:t>
            </a:r>
          </a:p>
          <a:p>
            <a:pPr eaLnBrk="1" hangingPunct="1">
              <a:lnSpc>
                <a:spcPts val="1000"/>
              </a:lnSpc>
            </a:pPr>
            <a:endParaRPr lang="en-US" altLang="zh-CN" dirty="0"/>
          </a:p>
          <a:p>
            <a:pPr eaLnBrk="1" hangingPunct="1">
              <a:lnSpc>
                <a:spcPts val="3600"/>
              </a:lnSpc>
              <a:buFont typeface="Wingdings" panose="05000000000000000000" pitchFamily="2" charset="2"/>
              <a:buChar char="Ø"/>
            </a:pPr>
            <a:r>
              <a:rPr lang="en-US" altLang="zh-CN" dirty="0"/>
              <a:t>	</a:t>
            </a:r>
            <a:r>
              <a:rPr lang="en-US" altLang="zh-CN" sz="2800" dirty="0" err="1">
                <a:latin typeface="楷体_GB2312"/>
                <a:ea typeface="楷体_GB2312"/>
                <a:cs typeface="楷体_GB2312"/>
              </a:rPr>
              <a:t>吸热反应（</a:t>
            </a:r>
            <a:r>
              <a:rPr lang="en-US" altLang="zh-CN" sz="2800" b="1" dirty="0" err="1">
                <a:latin typeface="Times New Roman" panose="02020603050405020304" pitchFamily="18" charset="0"/>
                <a:cs typeface="Times New Roman" panose="02020603050405020304" pitchFamily="18" charset="0"/>
              </a:rPr>
              <a:t>Endothermal</a:t>
            </a:r>
            <a:r>
              <a:rPr lang="en-US" altLang="zh-CN" sz="2800" b="1" dirty="0">
                <a:latin typeface="Times New Roman" panose="02020603050405020304" pitchFamily="18" charset="0"/>
                <a:cs typeface="Times New Roman" panose="02020603050405020304" pitchFamily="18" charset="0"/>
              </a:rPr>
              <a:t> Reaction</a:t>
            </a:r>
            <a:r>
              <a:rPr lang="en-US" altLang="zh-CN" sz="2800" dirty="0">
                <a:latin typeface="楷体_GB2312"/>
                <a:ea typeface="楷体_GB2312"/>
                <a:cs typeface="楷体_GB2312"/>
              </a:rPr>
              <a:t>）；</a:t>
            </a:r>
          </a:p>
          <a:p>
            <a:pPr eaLnBrk="1" hangingPunct="1">
              <a:lnSpc>
                <a:spcPts val="1000"/>
              </a:lnSpc>
            </a:pPr>
            <a:endParaRPr lang="en-US" altLang="zh-CN" dirty="0"/>
          </a:p>
          <a:p>
            <a:pPr eaLnBrk="1" hangingPunct="1">
              <a:lnSpc>
                <a:spcPts val="3700"/>
              </a:lnSpc>
              <a:buFont typeface="Wingdings" panose="05000000000000000000" pitchFamily="2" charset="2"/>
              <a:buChar char="Ø"/>
            </a:pPr>
            <a:r>
              <a:rPr lang="en-US" altLang="zh-CN" dirty="0"/>
              <a:t>	</a:t>
            </a:r>
            <a:r>
              <a:rPr lang="en-US" altLang="zh-CN" sz="2800" dirty="0" err="1">
                <a:latin typeface="楷体_GB2312"/>
                <a:ea typeface="楷体_GB2312"/>
                <a:cs typeface="楷体_GB2312"/>
              </a:rPr>
              <a:t>活化能（</a:t>
            </a:r>
            <a:r>
              <a:rPr lang="en-US" altLang="zh-CN" sz="2800" b="1" dirty="0" err="1">
                <a:latin typeface="Times New Roman" panose="02020603050405020304" pitchFamily="18" charset="0"/>
                <a:cs typeface="Times New Roman" panose="02020603050405020304" pitchFamily="18" charset="0"/>
              </a:rPr>
              <a:t>Activation</a:t>
            </a:r>
            <a:r>
              <a:rPr lang="en-US" altLang="zh-CN"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Energy</a:t>
            </a:r>
            <a:r>
              <a:rPr lang="en-US" altLang="zh-CN" sz="2800" dirty="0">
                <a:latin typeface="楷体_GB2312"/>
                <a:ea typeface="楷体_GB2312"/>
                <a:cs typeface="楷体_GB2312"/>
              </a:rPr>
              <a:t>）高，</a:t>
            </a:r>
            <a:r>
              <a:rPr lang="en-US" altLang="zh-CN" sz="2800" b="1" dirty="0">
                <a:latin typeface="Times New Roman" panose="02020603050405020304" pitchFamily="18" charset="0"/>
                <a:cs typeface="Times New Roman" panose="02020603050405020304" pitchFamily="18" charset="0"/>
              </a:rPr>
              <a:t>105~150kJ/</a:t>
            </a:r>
            <a:r>
              <a:rPr lang="en-US" altLang="zh-CN" sz="2800" b="1" dirty="0" err="1">
                <a:latin typeface="Times New Roman" panose="02020603050405020304" pitchFamily="18" charset="0"/>
                <a:cs typeface="Times New Roman" panose="02020603050405020304" pitchFamily="18" charset="0"/>
              </a:rPr>
              <a:t>mol</a:t>
            </a:r>
            <a:r>
              <a:rPr lang="en-US" altLang="zh-CN" sz="2800" dirty="0">
                <a:latin typeface="楷体_GB2312"/>
                <a:ea typeface="楷体_GB2312"/>
                <a:cs typeface="楷体_GB2312"/>
              </a:rPr>
              <a:t>；</a:t>
            </a:r>
          </a:p>
          <a:p>
            <a:pPr eaLnBrk="1" hangingPunct="1">
              <a:lnSpc>
                <a:spcPts val="1000"/>
              </a:lnSpc>
            </a:pPr>
            <a:endParaRPr lang="en-US" altLang="zh-CN" dirty="0"/>
          </a:p>
          <a:p>
            <a:pPr eaLnBrk="1" hangingPunct="1">
              <a:lnSpc>
                <a:spcPts val="3700"/>
              </a:lnSpc>
              <a:buFont typeface="Wingdings" panose="05000000000000000000" pitchFamily="2" charset="2"/>
              <a:buChar char="Ø"/>
            </a:pPr>
            <a:r>
              <a:rPr lang="en-US" altLang="zh-CN" dirty="0"/>
              <a:t>	</a:t>
            </a:r>
            <a:r>
              <a:rPr lang="en-US" altLang="zh-CN" sz="2800" dirty="0" err="1">
                <a:latin typeface="楷体_GB2312"/>
                <a:ea typeface="楷体_GB2312"/>
                <a:cs typeface="楷体_GB2312"/>
              </a:rPr>
              <a:t>反应速率小，分解速率常数仅</a:t>
            </a:r>
            <a:r>
              <a:rPr lang="en-US" altLang="zh-CN"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10</a:t>
            </a:r>
            <a:r>
              <a:rPr lang="en-US" altLang="zh-CN" sz="2800" b="1" baseline="30000" dirty="0">
                <a:latin typeface="Times New Roman" panose="02020603050405020304" pitchFamily="18" charset="0"/>
                <a:cs typeface="Times New Roman" panose="02020603050405020304" pitchFamily="18" charset="0"/>
              </a:rPr>
              <a:t>-4</a:t>
            </a:r>
            <a:r>
              <a:rPr lang="en-US" altLang="zh-CN" sz="2800" b="1" dirty="0">
                <a:latin typeface="Times New Roman" panose="02020603050405020304" pitchFamily="18" charset="0"/>
                <a:cs typeface="Times New Roman" panose="02020603050405020304" pitchFamily="18" charset="0"/>
              </a:rPr>
              <a:t>~10</a:t>
            </a:r>
            <a:r>
              <a:rPr lang="en-US" altLang="zh-CN" sz="2800" b="1" baseline="30000" dirty="0">
                <a:latin typeface="Times New Roman" panose="02020603050405020304" pitchFamily="18" charset="0"/>
                <a:cs typeface="Times New Roman" panose="02020603050405020304" pitchFamily="18" charset="0"/>
              </a:rPr>
              <a:t>-6</a:t>
            </a:r>
            <a:r>
              <a:rPr lang="en-US" altLang="zh-CN"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s</a:t>
            </a:r>
            <a:r>
              <a:rPr lang="en-US" altLang="zh-CN" sz="2800" b="1" baseline="30000" dirty="0">
                <a:latin typeface="Times New Roman" panose="02020603050405020304" pitchFamily="18" charset="0"/>
                <a:cs typeface="Times New Roman" panose="02020603050405020304" pitchFamily="18" charset="0"/>
              </a:rPr>
              <a:t>-1</a:t>
            </a:r>
            <a:r>
              <a:rPr lang="en-US" altLang="zh-CN" sz="2800" dirty="0">
                <a:latin typeface="楷体_GB2312"/>
                <a:ea typeface="楷体_GB2312"/>
                <a:cs typeface="楷体_GB2312"/>
              </a:rPr>
              <a:t>。</a:t>
            </a:r>
          </a:p>
        </p:txBody>
      </p:sp>
      <p:sp>
        <p:nvSpPr>
          <p:cNvPr id="15" name="TextBox 1"/>
          <p:cNvSpPr txBox="1"/>
          <p:nvPr/>
        </p:nvSpPr>
        <p:spPr>
          <a:xfrm>
            <a:off x="11444286" y="2730500"/>
            <a:ext cx="96180" cy="372153"/>
          </a:xfrm>
          <a:prstGeom prst="rect">
            <a:avLst/>
          </a:prstGeom>
          <a:noFill/>
        </p:spPr>
        <p:txBody>
          <a:bodyPr wrap="none" lIns="0" tIns="0" rIns="0">
            <a:spAutoFit/>
          </a:bodyPr>
          <a:lstStyle/>
          <a:p>
            <a:pPr fontAlgn="auto">
              <a:lnSpc>
                <a:spcPts val="2700"/>
              </a:lnSpc>
              <a:spcBef>
                <a:spcPts val="0"/>
              </a:spcBef>
              <a:spcAft>
                <a:spcPts val="0"/>
              </a:spcAft>
              <a:defRPr/>
            </a:pPr>
            <a:r>
              <a:rPr lang="en-US" altLang="zh-CN" sz="2241" dirty="0">
                <a:latin typeface="Times New Roman"/>
                <a:ea typeface="+mn-ea"/>
                <a:cs typeface="Times New Roman"/>
              </a:rPr>
              <a:t>·</a:t>
            </a:r>
            <a:endParaRPr lang="en-US" altLang="zh-CN" sz="2241" dirty="0">
              <a:latin typeface="Symbol" pitchFamily="18" charset="0"/>
              <a:ea typeface="+mn-ea"/>
              <a:cs typeface="Symbol" pitchFamily="18" charset="0"/>
            </a:endParaRPr>
          </a:p>
        </p:txBody>
      </p:sp>
      <p:sp>
        <p:nvSpPr>
          <p:cNvPr id="16" name="TextBox 1"/>
          <p:cNvSpPr txBox="1"/>
          <p:nvPr/>
        </p:nvSpPr>
        <p:spPr>
          <a:xfrm>
            <a:off x="10059986" y="2727326"/>
            <a:ext cx="230832" cy="353943"/>
          </a:xfrm>
          <a:prstGeom prst="rect">
            <a:avLst/>
          </a:prstGeom>
          <a:noFill/>
        </p:spPr>
        <p:txBody>
          <a:bodyPr wrap="none" lIns="0" tIns="0" rIns="0">
            <a:spAutoFit/>
          </a:bodyPr>
          <a:lstStyle/>
          <a:p>
            <a:pPr fontAlgn="auto">
              <a:lnSpc>
                <a:spcPts val="2400"/>
              </a:lnSpc>
              <a:spcBef>
                <a:spcPts val="0"/>
              </a:spcBef>
              <a:spcAft>
                <a:spcPts val="0"/>
              </a:spcAft>
              <a:defRPr/>
            </a:pPr>
            <a:r>
              <a:rPr lang="en-US" altLang="zh-CN" sz="2241" i="1" dirty="0">
                <a:latin typeface="Times New Roman" pitchFamily="18" charset="0"/>
                <a:ea typeface="+mn-ea"/>
                <a:cs typeface="Times New Roman" pitchFamily="18" charset="0"/>
              </a:rPr>
              <a:t>k</a:t>
            </a:r>
            <a:r>
              <a:rPr lang="en-US" altLang="zh-CN" sz="1601" i="1" dirty="0">
                <a:latin typeface="Times New Roman" pitchFamily="18" charset="0"/>
                <a:ea typeface="+mn-ea"/>
                <a:cs typeface="Times New Roman" pitchFamily="18" charset="0"/>
              </a:rPr>
              <a:t>d</a:t>
            </a:r>
          </a:p>
        </p:txBody>
      </p:sp>
      <p:cxnSp>
        <p:nvCxnSpPr>
          <p:cNvPr id="17" name="直接箭头连接符 16"/>
          <p:cNvCxnSpPr/>
          <p:nvPr/>
        </p:nvCxnSpPr>
        <p:spPr>
          <a:xfrm>
            <a:off x="9386886" y="3049587"/>
            <a:ext cx="1371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8701087" y="1874837"/>
            <a:ext cx="3505200" cy="17700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5" name="直接箭头连接符 4"/>
          <p:cNvCxnSpPr>
            <a:stCxn id="3" idx="4"/>
          </p:cNvCxnSpPr>
          <p:nvPr/>
        </p:nvCxnSpPr>
        <p:spPr>
          <a:xfrm flipH="1">
            <a:off x="8548687" y="3644899"/>
            <a:ext cx="1905000" cy="219233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6" name="TextBox 5"/>
          <p:cNvSpPr txBox="1">
            <a:spLocks noChangeArrowheads="1"/>
          </p:cNvSpPr>
          <p:nvPr/>
        </p:nvSpPr>
        <p:spPr bwMode="auto">
          <a:xfrm>
            <a:off x="4357687" y="5608638"/>
            <a:ext cx="52578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Char char="Ø"/>
            </a:pPr>
            <a:r>
              <a:rPr lang="en-US" altLang="zh-CN" sz="2200" dirty="0" err="1">
                <a:latin typeface="Times New Roman" panose="02020603050405020304" pitchFamily="18" charset="0"/>
                <a:cs typeface="Times New Roman" panose="02020603050405020304" pitchFamily="18" charset="0"/>
              </a:rPr>
              <a:t>Photoinitiation</a:t>
            </a:r>
            <a:r>
              <a:rPr lang="en-US" altLang="zh-CN" sz="2200" dirty="0">
                <a:latin typeface="Times New Roman" panose="02020603050405020304" pitchFamily="18" charset="0"/>
                <a:cs typeface="Times New Roman" panose="02020603050405020304" pitchFamily="18" charset="0"/>
              </a:rPr>
              <a:t>;</a:t>
            </a:r>
          </a:p>
          <a:p>
            <a:pPr eaLnBrk="1" hangingPunct="1">
              <a:buFont typeface="Wingdings" panose="05000000000000000000" pitchFamily="2" charset="2"/>
              <a:buChar char="Ø"/>
            </a:pPr>
            <a:r>
              <a:rPr lang="en-US" altLang="zh-CN" sz="2200" dirty="0">
                <a:latin typeface="Times New Roman" panose="02020603050405020304" pitchFamily="18" charset="0"/>
                <a:cs typeface="Times New Roman" panose="02020603050405020304" pitchFamily="18" charset="0"/>
              </a:rPr>
              <a:t>Thermal Polymerization;</a:t>
            </a:r>
          </a:p>
          <a:p>
            <a:pPr eaLnBrk="1" hangingPunct="1">
              <a:buFont typeface="Wingdings" panose="05000000000000000000" pitchFamily="2" charset="2"/>
              <a:buChar char="Ø"/>
            </a:pPr>
            <a:r>
              <a:rPr lang="en-US" altLang="zh-CN" sz="2200" dirty="0">
                <a:latin typeface="Times New Roman" panose="02020603050405020304" pitchFamily="18" charset="0"/>
                <a:cs typeface="Times New Roman" panose="02020603050405020304" pitchFamily="18" charset="0"/>
              </a:rPr>
              <a:t>Radiant Initiation;</a:t>
            </a:r>
          </a:p>
          <a:p>
            <a:pPr eaLnBrk="1" hangingPunct="1">
              <a:buFont typeface="Wingdings" panose="05000000000000000000" pitchFamily="2" charset="2"/>
              <a:buChar char="Ø"/>
            </a:pPr>
            <a:r>
              <a:rPr lang="en-US" altLang="zh-CN" sz="2200" dirty="0">
                <a:latin typeface="Times New Roman" panose="02020603050405020304" pitchFamily="18" charset="0"/>
                <a:cs typeface="Times New Roman" panose="02020603050405020304" pitchFamily="18" charset="0"/>
              </a:rPr>
              <a:t>Start from the Initiator Decomposition.</a:t>
            </a:r>
            <a:endParaRPr lang="zh-CN" altLang="en-US" sz="2200" dirty="0">
              <a:latin typeface="Times New Roman" panose="02020603050405020304" pitchFamily="18" charset="0"/>
              <a:cs typeface="Times New Roman" panose="02020603050405020304" pitchFamily="18" charset="0"/>
            </a:endParaRPr>
          </a:p>
        </p:txBody>
      </p:sp>
      <p:sp>
        <p:nvSpPr>
          <p:cNvPr id="11" name="TextBox 1"/>
          <p:cNvSpPr txBox="1">
            <a:spLocks noChangeArrowheads="1"/>
          </p:cNvSpPr>
          <p:nvPr/>
        </p:nvSpPr>
        <p:spPr bwMode="auto">
          <a:xfrm>
            <a:off x="2389746" y="384530"/>
            <a:ext cx="8647880"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dirty="0">
                <a:latin typeface="Times New Roman" panose="02020603050405020304" pitchFamily="18" charset="0"/>
                <a:cs typeface="Times New Roman" panose="02020603050405020304" pitchFamily="18" charset="0"/>
              </a:rPr>
              <a:t>3.4</a:t>
            </a:r>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自由基聚合机理</a:t>
            </a:r>
            <a:endParaRPr lang="en-US" altLang="zh-CN" sz="3600" dirty="0">
              <a:latin typeface="Times New Roman" panose="02020603050405020304" pitchFamily="18" charset="0"/>
              <a:cs typeface="Times New Roman" panose="02020603050405020304" pitchFamily="18" charset="0"/>
            </a:endParaRPr>
          </a:p>
          <a:p>
            <a:pPr algn="ctr" eaLnBrk="1" hangingPunct="1"/>
            <a:r>
              <a:rPr lang="en-US" altLang="zh-CN" sz="3600" b="1" dirty="0">
                <a:latin typeface="Times New Roman" panose="02020603050405020304" pitchFamily="18" charset="0"/>
                <a:cs typeface="Times New Roman" panose="02020603050405020304" pitchFamily="18" charset="0"/>
              </a:rPr>
              <a:t>Mechanism</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of</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Free</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Radical</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Polymerization</a:t>
            </a:r>
            <a:r>
              <a:rPr lang="en-US" altLang="zh-CN" sz="3600" dirty="0">
                <a:latin typeface="Times New Roman" panose="02020603050405020304" pitchFamily="18" charset="0"/>
                <a:cs typeface="Times New Roman" panose="02020603050405020304" pitchFamily="18" charset="0"/>
              </a:rPr>
              <a:t> </a:t>
            </a:r>
            <a:endParaRPr lang="en-US" altLang="zh-CN" sz="3600" dirty="0">
              <a:latin typeface="楷体_GB2312"/>
              <a:ea typeface="楷体_GB2312"/>
              <a:cs typeface="楷体_GB231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3511395" y="3340988"/>
            <a:ext cx="4970525" cy="877823"/>
            <a:chOff x="2922917" y="2493264"/>
            <a:chExt cx="4970525" cy="877823"/>
          </a:xfrm>
          <a:solidFill>
            <a:schemeClr val="tx1"/>
          </a:solidFill>
        </p:grpSpPr>
        <p:sp>
          <p:nvSpPr>
            <p:cNvPr id="12" name="Freeform 3"/>
            <p:cNvSpPr/>
            <p:nvPr/>
          </p:nvSpPr>
          <p:spPr>
            <a:xfrm>
              <a:off x="2922917" y="2666238"/>
              <a:ext cx="48005" cy="48005"/>
            </a:xfrm>
            <a:custGeom>
              <a:avLst/>
              <a:gdLst>
                <a:gd name="connsiteX0" fmla="*/ 48005 w 48005"/>
                <a:gd name="connsiteY0" fmla="*/ 24383 h 48005"/>
                <a:gd name="connsiteX1" fmla="*/ 24383 w 48005"/>
                <a:gd name="connsiteY1" fmla="*/ 48005 h 48005"/>
                <a:gd name="connsiteX2" fmla="*/ 0 w 48005"/>
                <a:gd name="connsiteY2" fmla="*/ 24383 h 48005"/>
                <a:gd name="connsiteX3" fmla="*/ 24383 w 48005"/>
                <a:gd name="connsiteY3" fmla="*/ 0 h 48005"/>
                <a:gd name="connsiteX4" fmla="*/ 48005 w 48005"/>
                <a:gd name="connsiteY4" fmla="*/ 24383 h 4800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8005" h="48005">
                  <a:moveTo>
                    <a:pt x="48005" y="24383"/>
                  </a:moveTo>
                  <a:cubicBezTo>
                    <a:pt x="48005" y="37338"/>
                    <a:pt x="37338" y="48005"/>
                    <a:pt x="24383" y="48005"/>
                  </a:cubicBezTo>
                  <a:cubicBezTo>
                    <a:pt x="11429" y="48005"/>
                    <a:pt x="0" y="37338"/>
                    <a:pt x="0" y="24383"/>
                  </a:cubicBezTo>
                  <a:cubicBezTo>
                    <a:pt x="0" y="11429"/>
                    <a:pt x="11429" y="0"/>
                    <a:pt x="24383" y="0"/>
                  </a:cubicBezTo>
                  <a:cubicBezTo>
                    <a:pt x="37338" y="0"/>
                    <a:pt x="48005" y="11429"/>
                    <a:pt x="48005" y="24383"/>
                  </a:cubicBezTo>
                </a:path>
              </a:pathLst>
            </a:custGeom>
            <a:grp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3" name="Freeform 3"/>
            <p:cNvSpPr/>
            <p:nvPr/>
          </p:nvSpPr>
          <p:spPr>
            <a:xfrm>
              <a:off x="3159899" y="2671572"/>
              <a:ext cx="166878" cy="3048"/>
            </a:xfrm>
            <a:custGeom>
              <a:avLst/>
              <a:gdLst>
                <a:gd name="connsiteX0" fmla="*/ 0 w 166878"/>
                <a:gd name="connsiteY0" fmla="*/ 1524 h 3048"/>
                <a:gd name="connsiteX1" fmla="*/ 166878 w 166878"/>
                <a:gd name="connsiteY1" fmla="*/ 1524 h 3048"/>
              </a:gdLst>
              <a:ahLst/>
              <a:cxnLst>
                <a:cxn ang="0">
                  <a:pos x="connsiteX0" y="connsiteY0"/>
                </a:cxn>
                <a:cxn ang="1">
                  <a:pos x="connsiteX1" y="connsiteY1"/>
                </a:cxn>
              </a:cxnLst>
              <a:rect l="l" t="t" r="r" b="b"/>
              <a:pathLst>
                <a:path w="166878" h="3048">
                  <a:moveTo>
                    <a:pt x="0" y="1524"/>
                  </a:moveTo>
                  <a:lnTo>
                    <a:pt x="166878" y="1524"/>
                  </a:lnTo>
                </a:path>
              </a:pathLst>
            </a:custGeom>
            <a:grpFill/>
            <a:ln w="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4" name="Freeform 3"/>
            <p:cNvSpPr/>
            <p:nvPr/>
          </p:nvSpPr>
          <p:spPr>
            <a:xfrm>
              <a:off x="3156851" y="2661666"/>
              <a:ext cx="175260" cy="26670"/>
            </a:xfrm>
            <a:custGeom>
              <a:avLst/>
              <a:gdLst>
                <a:gd name="connsiteX0" fmla="*/ 0 w 175260"/>
                <a:gd name="connsiteY0" fmla="*/ 13335 h 26670"/>
                <a:gd name="connsiteX1" fmla="*/ 175260 w 175260"/>
                <a:gd name="connsiteY1" fmla="*/ 13335 h 26670"/>
              </a:gdLst>
              <a:ahLst/>
              <a:cxnLst>
                <a:cxn ang="0">
                  <a:pos x="connsiteX0" y="connsiteY0"/>
                </a:cxn>
                <a:cxn ang="1">
                  <a:pos x="connsiteX1" y="connsiteY1"/>
                </a:cxn>
              </a:cxnLst>
              <a:rect l="l" t="t" r="r" b="b"/>
              <a:pathLst>
                <a:path w="175260" h="26670">
                  <a:moveTo>
                    <a:pt x="0" y="13335"/>
                  </a:moveTo>
                  <a:lnTo>
                    <a:pt x="175260" y="13335"/>
                  </a:lnTo>
                </a:path>
              </a:pathLst>
            </a:custGeom>
            <a:grpFill/>
            <a:ln w="254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5" name="Freeform 3"/>
            <p:cNvSpPr/>
            <p:nvPr/>
          </p:nvSpPr>
          <p:spPr>
            <a:xfrm>
              <a:off x="3241433" y="2590038"/>
              <a:ext cx="3048" cy="166877"/>
            </a:xfrm>
            <a:custGeom>
              <a:avLst/>
              <a:gdLst>
                <a:gd name="connsiteX0" fmla="*/ 1524 w 3048"/>
                <a:gd name="connsiteY0" fmla="*/ 0 h 166877"/>
                <a:gd name="connsiteX1" fmla="*/ 1524 w 3048"/>
                <a:gd name="connsiteY1" fmla="*/ 166877 h 166877"/>
              </a:gdLst>
              <a:ahLst/>
              <a:cxnLst>
                <a:cxn ang="0">
                  <a:pos x="connsiteX0" y="connsiteY0"/>
                </a:cxn>
                <a:cxn ang="1">
                  <a:pos x="connsiteX1" y="connsiteY1"/>
                </a:cxn>
              </a:cxnLst>
              <a:rect l="l" t="t" r="r" b="b"/>
              <a:pathLst>
                <a:path w="3048" h="166877">
                  <a:moveTo>
                    <a:pt x="1524" y="0"/>
                  </a:moveTo>
                  <a:lnTo>
                    <a:pt x="1524" y="166877"/>
                  </a:lnTo>
                </a:path>
              </a:pathLst>
            </a:custGeom>
            <a:grpFill/>
            <a:ln w="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6" name="Freeform 3"/>
            <p:cNvSpPr/>
            <p:nvPr/>
          </p:nvSpPr>
          <p:spPr>
            <a:xfrm>
              <a:off x="3231527" y="2586989"/>
              <a:ext cx="26669" cy="175260"/>
            </a:xfrm>
            <a:custGeom>
              <a:avLst/>
              <a:gdLst>
                <a:gd name="connsiteX0" fmla="*/ 13335 w 26669"/>
                <a:gd name="connsiteY0" fmla="*/ 0 h 175260"/>
                <a:gd name="connsiteX1" fmla="*/ 13335 w 26669"/>
                <a:gd name="connsiteY1" fmla="*/ 175260 h 175260"/>
              </a:gdLst>
              <a:ahLst/>
              <a:cxnLst>
                <a:cxn ang="0">
                  <a:pos x="connsiteX0" y="connsiteY0"/>
                </a:cxn>
                <a:cxn ang="1">
                  <a:pos x="connsiteX1" y="connsiteY1"/>
                </a:cxn>
              </a:cxnLst>
              <a:rect l="l" t="t" r="r" b="b"/>
              <a:pathLst>
                <a:path w="26669" h="175260">
                  <a:moveTo>
                    <a:pt x="13335" y="0"/>
                  </a:moveTo>
                  <a:lnTo>
                    <a:pt x="13335" y="175260"/>
                  </a:lnTo>
                </a:path>
              </a:pathLst>
            </a:custGeom>
            <a:grpFill/>
            <a:ln w="254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7" name="Freeform 3"/>
            <p:cNvSpPr/>
            <p:nvPr/>
          </p:nvSpPr>
          <p:spPr>
            <a:xfrm>
              <a:off x="3636149" y="2527554"/>
              <a:ext cx="217932" cy="240791"/>
            </a:xfrm>
            <a:custGeom>
              <a:avLst/>
              <a:gdLst>
                <a:gd name="connsiteX0" fmla="*/ 217932 w 217932"/>
                <a:gd name="connsiteY0" fmla="*/ 0 h 240791"/>
                <a:gd name="connsiteX1" fmla="*/ 217932 w 217932"/>
                <a:gd name="connsiteY1" fmla="*/ 80010 h 240791"/>
                <a:gd name="connsiteX2" fmla="*/ 211835 w 217932"/>
                <a:gd name="connsiteY2" fmla="*/ 80010 h 240791"/>
                <a:gd name="connsiteX3" fmla="*/ 183641 w 217932"/>
                <a:gd name="connsiteY3" fmla="*/ 32003 h 240791"/>
                <a:gd name="connsiteX4" fmla="*/ 137921 w 217932"/>
                <a:gd name="connsiteY4" fmla="*/ 15239 h 240791"/>
                <a:gd name="connsiteX5" fmla="*/ 98297 w 217932"/>
                <a:gd name="connsiteY5" fmla="*/ 27431 h 240791"/>
                <a:gd name="connsiteX6" fmla="*/ 71627 w 217932"/>
                <a:gd name="connsiteY6" fmla="*/ 60197 h 240791"/>
                <a:gd name="connsiteX7" fmla="*/ 60959 w 217932"/>
                <a:gd name="connsiteY7" fmla="*/ 117347 h 240791"/>
                <a:gd name="connsiteX8" fmla="*/ 68579 w 217932"/>
                <a:gd name="connsiteY8" fmla="*/ 172973 h 240791"/>
                <a:gd name="connsiteX9" fmla="*/ 92964 w 217932"/>
                <a:gd name="connsiteY9" fmla="*/ 211835 h 240791"/>
                <a:gd name="connsiteX10" fmla="*/ 136397 w 217932"/>
                <a:gd name="connsiteY10" fmla="*/ 224789 h 240791"/>
                <a:gd name="connsiteX11" fmla="*/ 176021 w 217932"/>
                <a:gd name="connsiteY11" fmla="*/ 214883 h 240791"/>
                <a:gd name="connsiteX12" fmla="*/ 214121 w 217932"/>
                <a:gd name="connsiteY12" fmla="*/ 182117 h 240791"/>
                <a:gd name="connsiteX13" fmla="*/ 214121 w 217932"/>
                <a:gd name="connsiteY13" fmla="*/ 201929 h 240791"/>
                <a:gd name="connsiteX14" fmla="*/ 173735 w 217932"/>
                <a:gd name="connsiteY14" fmla="*/ 231647 h 240791"/>
                <a:gd name="connsiteX15" fmla="*/ 124967 w 217932"/>
                <a:gd name="connsiteY15" fmla="*/ 240791 h 240791"/>
                <a:gd name="connsiteX16" fmla="*/ 59435 w 217932"/>
                <a:gd name="connsiteY16" fmla="*/ 225551 h 240791"/>
                <a:gd name="connsiteX17" fmla="*/ 15239 w 217932"/>
                <a:gd name="connsiteY17" fmla="*/ 183641 h 240791"/>
                <a:gd name="connsiteX18" fmla="*/ 0 w 217932"/>
                <a:gd name="connsiteY18" fmla="*/ 124205 h 240791"/>
                <a:gd name="connsiteX19" fmla="*/ 17526 w 217932"/>
                <a:gd name="connsiteY19" fmla="*/ 61722 h 240791"/>
                <a:gd name="connsiteX20" fmla="*/ 64008 w 217932"/>
                <a:gd name="connsiteY20" fmla="*/ 16001 h 240791"/>
                <a:gd name="connsiteX21" fmla="*/ 125729 w 217932"/>
                <a:gd name="connsiteY21" fmla="*/ 0 h 240791"/>
                <a:gd name="connsiteX22" fmla="*/ 176783 w 217932"/>
                <a:gd name="connsiteY22" fmla="*/ 10667 h 240791"/>
                <a:gd name="connsiteX23" fmla="*/ 196595 w 217932"/>
                <a:gd name="connsiteY23" fmla="*/ 16763 h 240791"/>
                <a:gd name="connsiteX24" fmla="*/ 206502 w 217932"/>
                <a:gd name="connsiteY24" fmla="*/ 12953 h 240791"/>
                <a:gd name="connsiteX25" fmla="*/ 211835 w 217932"/>
                <a:gd name="connsiteY25" fmla="*/ 0 h 240791"/>
                <a:gd name="connsiteX26" fmla="*/ 217932 w 217932"/>
                <a:gd name="connsiteY26" fmla="*/ 0 h 2407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Lst>
              <a:rect l="l" t="t" r="r" b="b"/>
              <a:pathLst>
                <a:path w="217932" h="240791">
                  <a:moveTo>
                    <a:pt x="217932" y="0"/>
                  </a:moveTo>
                  <a:lnTo>
                    <a:pt x="217932" y="80010"/>
                  </a:lnTo>
                  <a:lnTo>
                    <a:pt x="211835" y="80010"/>
                  </a:lnTo>
                  <a:cubicBezTo>
                    <a:pt x="206502" y="58673"/>
                    <a:pt x="197358" y="42672"/>
                    <a:pt x="183641" y="32003"/>
                  </a:cubicBezTo>
                  <a:cubicBezTo>
                    <a:pt x="169926" y="20573"/>
                    <a:pt x="154685" y="15239"/>
                    <a:pt x="137921" y="15239"/>
                  </a:cubicBezTo>
                  <a:cubicBezTo>
                    <a:pt x="123444" y="15239"/>
                    <a:pt x="109727" y="19050"/>
                    <a:pt x="98297" y="27431"/>
                  </a:cubicBezTo>
                  <a:cubicBezTo>
                    <a:pt x="86105" y="35813"/>
                    <a:pt x="76961" y="46481"/>
                    <a:pt x="71627" y="60197"/>
                  </a:cubicBezTo>
                  <a:cubicBezTo>
                    <a:pt x="64770" y="76961"/>
                    <a:pt x="60959" y="96011"/>
                    <a:pt x="60959" y="117347"/>
                  </a:cubicBezTo>
                  <a:cubicBezTo>
                    <a:pt x="60959" y="137922"/>
                    <a:pt x="64008" y="156210"/>
                    <a:pt x="68579" y="172973"/>
                  </a:cubicBezTo>
                  <a:cubicBezTo>
                    <a:pt x="73914" y="189738"/>
                    <a:pt x="82295" y="202691"/>
                    <a:pt x="92964" y="211835"/>
                  </a:cubicBezTo>
                  <a:cubicBezTo>
                    <a:pt x="104394" y="220217"/>
                    <a:pt x="118871" y="224789"/>
                    <a:pt x="136397" y="224789"/>
                  </a:cubicBezTo>
                  <a:cubicBezTo>
                    <a:pt x="150876" y="224789"/>
                    <a:pt x="163829" y="220979"/>
                    <a:pt x="176021" y="214883"/>
                  </a:cubicBezTo>
                  <a:cubicBezTo>
                    <a:pt x="188214" y="208788"/>
                    <a:pt x="201167" y="198119"/>
                    <a:pt x="214121" y="182117"/>
                  </a:cubicBezTo>
                  <a:lnTo>
                    <a:pt x="214121" y="201929"/>
                  </a:lnTo>
                  <a:cubicBezTo>
                    <a:pt x="201167" y="215645"/>
                    <a:pt x="188214" y="225551"/>
                    <a:pt x="173735" y="231647"/>
                  </a:cubicBezTo>
                  <a:cubicBezTo>
                    <a:pt x="160020" y="237744"/>
                    <a:pt x="144017" y="240791"/>
                    <a:pt x="124967" y="240791"/>
                  </a:cubicBezTo>
                  <a:cubicBezTo>
                    <a:pt x="100583" y="240791"/>
                    <a:pt x="78485" y="235457"/>
                    <a:pt x="59435" y="225551"/>
                  </a:cubicBezTo>
                  <a:cubicBezTo>
                    <a:pt x="40385" y="215645"/>
                    <a:pt x="25908" y="201929"/>
                    <a:pt x="15239" y="183641"/>
                  </a:cubicBezTo>
                  <a:cubicBezTo>
                    <a:pt x="5333" y="164591"/>
                    <a:pt x="0" y="145541"/>
                    <a:pt x="0" y="124205"/>
                  </a:cubicBezTo>
                  <a:cubicBezTo>
                    <a:pt x="0" y="102869"/>
                    <a:pt x="6095" y="81533"/>
                    <a:pt x="17526" y="61722"/>
                  </a:cubicBezTo>
                  <a:cubicBezTo>
                    <a:pt x="28955" y="42672"/>
                    <a:pt x="44195" y="27431"/>
                    <a:pt x="64008" y="16001"/>
                  </a:cubicBezTo>
                  <a:cubicBezTo>
                    <a:pt x="83058" y="5333"/>
                    <a:pt x="103632" y="0"/>
                    <a:pt x="125729" y="0"/>
                  </a:cubicBezTo>
                  <a:cubicBezTo>
                    <a:pt x="141732" y="0"/>
                    <a:pt x="159258" y="3810"/>
                    <a:pt x="176783" y="10667"/>
                  </a:cubicBezTo>
                  <a:cubicBezTo>
                    <a:pt x="187452" y="14477"/>
                    <a:pt x="194309" y="16763"/>
                    <a:pt x="196595" y="16763"/>
                  </a:cubicBezTo>
                  <a:cubicBezTo>
                    <a:pt x="200405" y="16763"/>
                    <a:pt x="203453" y="15239"/>
                    <a:pt x="206502" y="12953"/>
                  </a:cubicBezTo>
                  <a:cubicBezTo>
                    <a:pt x="208788" y="9905"/>
                    <a:pt x="211073" y="6095"/>
                    <a:pt x="211835" y="0"/>
                  </a:cubicBezTo>
                  <a:lnTo>
                    <a:pt x="217932" y="0"/>
                  </a:lnTo>
                </a:path>
              </a:pathLst>
            </a:custGeom>
            <a:grp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8" name="Freeform 3"/>
            <p:cNvSpPr/>
            <p:nvPr/>
          </p:nvSpPr>
          <p:spPr>
            <a:xfrm>
              <a:off x="3879227" y="2532888"/>
              <a:ext cx="256032" cy="230123"/>
            </a:xfrm>
            <a:custGeom>
              <a:avLst/>
              <a:gdLst>
                <a:gd name="connsiteX0" fmla="*/ 87630 w 256032"/>
                <a:gd name="connsiteY0" fmla="*/ 119633 h 230123"/>
                <a:gd name="connsiteX1" fmla="*/ 87630 w 256032"/>
                <a:gd name="connsiteY1" fmla="*/ 190500 h 230123"/>
                <a:gd name="connsiteX2" fmla="*/ 89154 w 256032"/>
                <a:gd name="connsiteY2" fmla="*/ 212597 h 230123"/>
                <a:gd name="connsiteX3" fmla="*/ 96774 w 256032"/>
                <a:gd name="connsiteY3" fmla="*/ 220217 h 230123"/>
                <a:gd name="connsiteX4" fmla="*/ 112014 w 256032"/>
                <a:gd name="connsiteY4" fmla="*/ 223266 h 230123"/>
                <a:gd name="connsiteX5" fmla="*/ 119634 w 256032"/>
                <a:gd name="connsiteY5" fmla="*/ 223266 h 230123"/>
                <a:gd name="connsiteX6" fmla="*/ 119634 w 256032"/>
                <a:gd name="connsiteY6" fmla="*/ 230123 h 230123"/>
                <a:gd name="connsiteX7" fmla="*/ 0 w 256032"/>
                <a:gd name="connsiteY7" fmla="*/ 230123 h 230123"/>
                <a:gd name="connsiteX8" fmla="*/ 0 w 256032"/>
                <a:gd name="connsiteY8" fmla="*/ 223266 h 230123"/>
                <a:gd name="connsiteX9" fmla="*/ 7620 w 256032"/>
                <a:gd name="connsiteY9" fmla="*/ 223266 h 230123"/>
                <a:gd name="connsiteX10" fmla="*/ 23622 w 256032"/>
                <a:gd name="connsiteY10" fmla="*/ 220217 h 230123"/>
                <a:gd name="connsiteX11" fmla="*/ 30480 w 256032"/>
                <a:gd name="connsiteY11" fmla="*/ 211835 h 230123"/>
                <a:gd name="connsiteX12" fmla="*/ 32004 w 256032"/>
                <a:gd name="connsiteY12" fmla="*/ 190500 h 230123"/>
                <a:gd name="connsiteX13" fmla="*/ 32004 w 256032"/>
                <a:gd name="connsiteY13" fmla="*/ 39623 h 230123"/>
                <a:gd name="connsiteX14" fmla="*/ 30480 w 256032"/>
                <a:gd name="connsiteY14" fmla="*/ 17526 h 230123"/>
                <a:gd name="connsiteX15" fmla="*/ 22860 w 256032"/>
                <a:gd name="connsiteY15" fmla="*/ 9144 h 230123"/>
                <a:gd name="connsiteX16" fmla="*/ 7620 w 256032"/>
                <a:gd name="connsiteY16" fmla="*/ 6095 h 230123"/>
                <a:gd name="connsiteX17" fmla="*/ 0 w 256032"/>
                <a:gd name="connsiteY17" fmla="*/ 6095 h 230123"/>
                <a:gd name="connsiteX18" fmla="*/ 0 w 256032"/>
                <a:gd name="connsiteY18" fmla="*/ 0 h 230123"/>
                <a:gd name="connsiteX19" fmla="*/ 119634 w 256032"/>
                <a:gd name="connsiteY19" fmla="*/ 0 h 230123"/>
                <a:gd name="connsiteX20" fmla="*/ 119634 w 256032"/>
                <a:gd name="connsiteY20" fmla="*/ 6095 h 230123"/>
                <a:gd name="connsiteX21" fmla="*/ 112014 w 256032"/>
                <a:gd name="connsiteY21" fmla="*/ 6095 h 230123"/>
                <a:gd name="connsiteX22" fmla="*/ 96011 w 256032"/>
                <a:gd name="connsiteY22" fmla="*/ 9905 h 230123"/>
                <a:gd name="connsiteX23" fmla="*/ 89154 w 256032"/>
                <a:gd name="connsiteY23" fmla="*/ 17526 h 230123"/>
                <a:gd name="connsiteX24" fmla="*/ 87630 w 256032"/>
                <a:gd name="connsiteY24" fmla="*/ 39623 h 230123"/>
                <a:gd name="connsiteX25" fmla="*/ 87630 w 256032"/>
                <a:gd name="connsiteY25" fmla="*/ 104394 h 230123"/>
                <a:gd name="connsiteX26" fmla="*/ 168402 w 256032"/>
                <a:gd name="connsiteY26" fmla="*/ 104394 h 230123"/>
                <a:gd name="connsiteX27" fmla="*/ 168402 w 256032"/>
                <a:gd name="connsiteY27" fmla="*/ 39623 h 230123"/>
                <a:gd name="connsiteX28" fmla="*/ 166878 w 256032"/>
                <a:gd name="connsiteY28" fmla="*/ 17526 h 230123"/>
                <a:gd name="connsiteX29" fmla="*/ 159258 w 256032"/>
                <a:gd name="connsiteY29" fmla="*/ 9144 h 230123"/>
                <a:gd name="connsiteX30" fmla="*/ 143255 w 256032"/>
                <a:gd name="connsiteY30" fmla="*/ 6095 h 230123"/>
                <a:gd name="connsiteX31" fmla="*/ 136398 w 256032"/>
                <a:gd name="connsiteY31" fmla="*/ 6095 h 230123"/>
                <a:gd name="connsiteX32" fmla="*/ 136398 w 256032"/>
                <a:gd name="connsiteY32" fmla="*/ 0 h 230123"/>
                <a:gd name="connsiteX33" fmla="*/ 256032 w 256032"/>
                <a:gd name="connsiteY33" fmla="*/ 0 h 230123"/>
                <a:gd name="connsiteX34" fmla="*/ 256032 w 256032"/>
                <a:gd name="connsiteY34" fmla="*/ 6095 h 230123"/>
                <a:gd name="connsiteX35" fmla="*/ 248411 w 256032"/>
                <a:gd name="connsiteY35" fmla="*/ 6095 h 230123"/>
                <a:gd name="connsiteX36" fmla="*/ 232410 w 256032"/>
                <a:gd name="connsiteY36" fmla="*/ 9905 h 230123"/>
                <a:gd name="connsiteX37" fmla="*/ 225552 w 256032"/>
                <a:gd name="connsiteY37" fmla="*/ 17526 h 230123"/>
                <a:gd name="connsiteX38" fmla="*/ 224028 w 256032"/>
                <a:gd name="connsiteY38" fmla="*/ 39623 h 230123"/>
                <a:gd name="connsiteX39" fmla="*/ 224028 w 256032"/>
                <a:gd name="connsiteY39" fmla="*/ 190500 h 230123"/>
                <a:gd name="connsiteX40" fmla="*/ 225552 w 256032"/>
                <a:gd name="connsiteY40" fmla="*/ 212597 h 230123"/>
                <a:gd name="connsiteX41" fmla="*/ 233172 w 256032"/>
                <a:gd name="connsiteY41" fmla="*/ 220217 h 230123"/>
                <a:gd name="connsiteX42" fmla="*/ 248411 w 256032"/>
                <a:gd name="connsiteY42" fmla="*/ 223266 h 230123"/>
                <a:gd name="connsiteX43" fmla="*/ 256032 w 256032"/>
                <a:gd name="connsiteY43" fmla="*/ 223266 h 230123"/>
                <a:gd name="connsiteX44" fmla="*/ 256032 w 256032"/>
                <a:gd name="connsiteY44" fmla="*/ 230123 h 230123"/>
                <a:gd name="connsiteX45" fmla="*/ 136398 w 256032"/>
                <a:gd name="connsiteY45" fmla="*/ 230123 h 230123"/>
                <a:gd name="connsiteX46" fmla="*/ 136398 w 256032"/>
                <a:gd name="connsiteY46" fmla="*/ 223266 h 230123"/>
                <a:gd name="connsiteX47" fmla="*/ 143255 w 256032"/>
                <a:gd name="connsiteY47" fmla="*/ 223266 h 230123"/>
                <a:gd name="connsiteX48" fmla="*/ 160020 w 256032"/>
                <a:gd name="connsiteY48" fmla="*/ 220217 h 230123"/>
                <a:gd name="connsiteX49" fmla="*/ 166878 w 256032"/>
                <a:gd name="connsiteY49" fmla="*/ 211835 h 230123"/>
                <a:gd name="connsiteX50" fmla="*/ 168402 w 256032"/>
                <a:gd name="connsiteY50" fmla="*/ 190500 h 230123"/>
                <a:gd name="connsiteX51" fmla="*/ 168402 w 256032"/>
                <a:gd name="connsiteY51" fmla="*/ 119633 h 230123"/>
                <a:gd name="connsiteX52" fmla="*/ 87630 w 256032"/>
                <a:gd name="connsiteY52" fmla="*/ 119633 h 23012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Lst>
              <a:rect l="l" t="t" r="r" b="b"/>
              <a:pathLst>
                <a:path w="256032" h="230123">
                  <a:moveTo>
                    <a:pt x="87630" y="119633"/>
                  </a:moveTo>
                  <a:lnTo>
                    <a:pt x="87630" y="190500"/>
                  </a:lnTo>
                  <a:cubicBezTo>
                    <a:pt x="87630" y="201929"/>
                    <a:pt x="87630" y="209550"/>
                    <a:pt x="89154" y="212597"/>
                  </a:cubicBezTo>
                  <a:cubicBezTo>
                    <a:pt x="90678" y="215645"/>
                    <a:pt x="92964" y="217932"/>
                    <a:pt x="96774" y="220217"/>
                  </a:cubicBezTo>
                  <a:cubicBezTo>
                    <a:pt x="100584" y="222504"/>
                    <a:pt x="105917" y="223266"/>
                    <a:pt x="112014" y="223266"/>
                  </a:cubicBezTo>
                  <a:lnTo>
                    <a:pt x="119634" y="223266"/>
                  </a:lnTo>
                  <a:lnTo>
                    <a:pt x="119634" y="230123"/>
                  </a:lnTo>
                  <a:lnTo>
                    <a:pt x="0" y="230123"/>
                  </a:lnTo>
                  <a:lnTo>
                    <a:pt x="0" y="223266"/>
                  </a:lnTo>
                  <a:lnTo>
                    <a:pt x="7620" y="223266"/>
                  </a:lnTo>
                  <a:cubicBezTo>
                    <a:pt x="13716" y="223266"/>
                    <a:pt x="19050" y="222504"/>
                    <a:pt x="23622" y="220217"/>
                  </a:cubicBezTo>
                  <a:cubicBezTo>
                    <a:pt x="26670" y="218694"/>
                    <a:pt x="28955" y="215645"/>
                    <a:pt x="30480" y="211835"/>
                  </a:cubicBezTo>
                  <a:cubicBezTo>
                    <a:pt x="31242" y="208788"/>
                    <a:pt x="32004" y="201929"/>
                    <a:pt x="32004" y="190500"/>
                  </a:cubicBezTo>
                  <a:lnTo>
                    <a:pt x="32004" y="39623"/>
                  </a:lnTo>
                  <a:cubicBezTo>
                    <a:pt x="32004" y="27432"/>
                    <a:pt x="31242" y="19811"/>
                    <a:pt x="30480" y="17526"/>
                  </a:cubicBezTo>
                  <a:cubicBezTo>
                    <a:pt x="28955" y="14477"/>
                    <a:pt x="26670" y="11429"/>
                    <a:pt x="22860" y="9144"/>
                  </a:cubicBezTo>
                  <a:cubicBezTo>
                    <a:pt x="19050" y="7619"/>
                    <a:pt x="13716" y="6095"/>
                    <a:pt x="7620" y="6095"/>
                  </a:cubicBezTo>
                  <a:lnTo>
                    <a:pt x="0" y="6095"/>
                  </a:lnTo>
                  <a:lnTo>
                    <a:pt x="0" y="0"/>
                  </a:lnTo>
                  <a:lnTo>
                    <a:pt x="119634" y="0"/>
                  </a:lnTo>
                  <a:lnTo>
                    <a:pt x="119634" y="6095"/>
                  </a:lnTo>
                  <a:lnTo>
                    <a:pt x="112014" y="6095"/>
                  </a:lnTo>
                  <a:cubicBezTo>
                    <a:pt x="105917" y="6095"/>
                    <a:pt x="100584" y="7619"/>
                    <a:pt x="96011" y="9905"/>
                  </a:cubicBezTo>
                  <a:cubicBezTo>
                    <a:pt x="92964" y="11429"/>
                    <a:pt x="90678" y="13716"/>
                    <a:pt x="89154" y="17526"/>
                  </a:cubicBezTo>
                  <a:cubicBezTo>
                    <a:pt x="87630" y="20573"/>
                    <a:pt x="87630" y="27432"/>
                    <a:pt x="87630" y="39623"/>
                  </a:cubicBezTo>
                  <a:lnTo>
                    <a:pt x="87630" y="104394"/>
                  </a:lnTo>
                  <a:lnTo>
                    <a:pt x="168402" y="104394"/>
                  </a:lnTo>
                  <a:lnTo>
                    <a:pt x="168402" y="39623"/>
                  </a:lnTo>
                  <a:cubicBezTo>
                    <a:pt x="168402" y="27432"/>
                    <a:pt x="167640" y="19811"/>
                    <a:pt x="166878" y="17526"/>
                  </a:cubicBezTo>
                  <a:cubicBezTo>
                    <a:pt x="165354" y="14477"/>
                    <a:pt x="163067" y="11429"/>
                    <a:pt x="159258" y="9144"/>
                  </a:cubicBezTo>
                  <a:cubicBezTo>
                    <a:pt x="155448" y="7619"/>
                    <a:pt x="150114" y="6095"/>
                    <a:pt x="143255" y="6095"/>
                  </a:cubicBezTo>
                  <a:lnTo>
                    <a:pt x="136398" y="6095"/>
                  </a:lnTo>
                  <a:lnTo>
                    <a:pt x="136398" y="0"/>
                  </a:lnTo>
                  <a:lnTo>
                    <a:pt x="256032" y="0"/>
                  </a:lnTo>
                  <a:lnTo>
                    <a:pt x="256032" y="6095"/>
                  </a:lnTo>
                  <a:lnTo>
                    <a:pt x="248411" y="6095"/>
                  </a:lnTo>
                  <a:cubicBezTo>
                    <a:pt x="242316" y="6095"/>
                    <a:pt x="236982" y="7619"/>
                    <a:pt x="232410" y="9905"/>
                  </a:cubicBezTo>
                  <a:cubicBezTo>
                    <a:pt x="229361" y="11429"/>
                    <a:pt x="227076" y="13716"/>
                    <a:pt x="225552" y="17526"/>
                  </a:cubicBezTo>
                  <a:cubicBezTo>
                    <a:pt x="224790" y="20573"/>
                    <a:pt x="224028" y="27432"/>
                    <a:pt x="224028" y="39623"/>
                  </a:cubicBezTo>
                  <a:lnTo>
                    <a:pt x="224028" y="190500"/>
                  </a:lnTo>
                  <a:cubicBezTo>
                    <a:pt x="224028" y="201929"/>
                    <a:pt x="224790" y="209550"/>
                    <a:pt x="225552" y="212597"/>
                  </a:cubicBezTo>
                  <a:cubicBezTo>
                    <a:pt x="227076" y="215645"/>
                    <a:pt x="229361" y="217932"/>
                    <a:pt x="233172" y="220217"/>
                  </a:cubicBezTo>
                  <a:cubicBezTo>
                    <a:pt x="236982" y="222504"/>
                    <a:pt x="242316" y="223266"/>
                    <a:pt x="248411" y="223266"/>
                  </a:cubicBezTo>
                  <a:lnTo>
                    <a:pt x="256032" y="223266"/>
                  </a:lnTo>
                  <a:lnTo>
                    <a:pt x="256032" y="230123"/>
                  </a:lnTo>
                  <a:lnTo>
                    <a:pt x="136398" y="230123"/>
                  </a:lnTo>
                  <a:lnTo>
                    <a:pt x="136398" y="223266"/>
                  </a:lnTo>
                  <a:lnTo>
                    <a:pt x="143255" y="223266"/>
                  </a:lnTo>
                  <a:cubicBezTo>
                    <a:pt x="150114" y="223266"/>
                    <a:pt x="155448" y="222504"/>
                    <a:pt x="160020" y="220217"/>
                  </a:cubicBezTo>
                  <a:cubicBezTo>
                    <a:pt x="162305" y="218694"/>
                    <a:pt x="165354" y="215645"/>
                    <a:pt x="166878" y="211835"/>
                  </a:cubicBezTo>
                  <a:cubicBezTo>
                    <a:pt x="167640" y="208788"/>
                    <a:pt x="168402" y="201929"/>
                    <a:pt x="168402" y="190500"/>
                  </a:cubicBezTo>
                  <a:lnTo>
                    <a:pt x="168402" y="119633"/>
                  </a:lnTo>
                  <a:lnTo>
                    <a:pt x="87630" y="119633"/>
                  </a:lnTo>
                </a:path>
              </a:pathLst>
            </a:custGeom>
            <a:grp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9" name="Freeform 3"/>
            <p:cNvSpPr/>
            <p:nvPr/>
          </p:nvSpPr>
          <p:spPr>
            <a:xfrm>
              <a:off x="4145927" y="2664714"/>
              <a:ext cx="110490" cy="176022"/>
            </a:xfrm>
            <a:custGeom>
              <a:avLst/>
              <a:gdLst>
                <a:gd name="connsiteX0" fmla="*/ 101346 w 110490"/>
                <a:gd name="connsiteY0" fmla="*/ 176021 h 176022"/>
                <a:gd name="connsiteX1" fmla="*/ 0 w 110490"/>
                <a:gd name="connsiteY1" fmla="*/ 176021 h 176022"/>
                <a:gd name="connsiteX2" fmla="*/ 0 w 110490"/>
                <a:gd name="connsiteY2" fmla="*/ 172973 h 176022"/>
                <a:gd name="connsiteX3" fmla="*/ 56388 w 110490"/>
                <a:gd name="connsiteY3" fmla="*/ 98297 h 176022"/>
                <a:gd name="connsiteX4" fmla="*/ 66294 w 110490"/>
                <a:gd name="connsiteY4" fmla="*/ 60959 h 176022"/>
                <a:gd name="connsiteX5" fmla="*/ 57911 w 110490"/>
                <a:gd name="connsiteY5" fmla="*/ 38861 h 176022"/>
                <a:gd name="connsiteX6" fmla="*/ 38100 w 110490"/>
                <a:gd name="connsiteY6" fmla="*/ 29717 h 176022"/>
                <a:gd name="connsiteX7" fmla="*/ 7620 w 110490"/>
                <a:gd name="connsiteY7" fmla="*/ 49529 h 176022"/>
                <a:gd name="connsiteX8" fmla="*/ 3048 w 110490"/>
                <a:gd name="connsiteY8" fmla="*/ 47243 h 176022"/>
                <a:gd name="connsiteX9" fmla="*/ 23622 w 110490"/>
                <a:gd name="connsiteY9" fmla="*/ 11429 h 176022"/>
                <a:gd name="connsiteX10" fmla="*/ 55626 w 110490"/>
                <a:gd name="connsiteY10" fmla="*/ 0 h 176022"/>
                <a:gd name="connsiteX11" fmla="*/ 80010 w 110490"/>
                <a:gd name="connsiteY11" fmla="*/ 6095 h 176022"/>
                <a:gd name="connsiteX12" fmla="*/ 96774 w 110490"/>
                <a:gd name="connsiteY12" fmla="*/ 22859 h 176022"/>
                <a:gd name="connsiteX13" fmla="*/ 102870 w 110490"/>
                <a:gd name="connsiteY13" fmla="*/ 42671 h 176022"/>
                <a:gd name="connsiteX14" fmla="*/ 93726 w 110490"/>
                <a:gd name="connsiteY14" fmla="*/ 76961 h 176022"/>
                <a:gd name="connsiteX15" fmla="*/ 37338 w 110490"/>
                <a:gd name="connsiteY15" fmla="*/ 142493 h 176022"/>
                <a:gd name="connsiteX16" fmla="*/ 74676 w 110490"/>
                <a:gd name="connsiteY16" fmla="*/ 142493 h 176022"/>
                <a:gd name="connsiteX17" fmla="*/ 92202 w 110490"/>
                <a:gd name="connsiteY17" fmla="*/ 140969 h 176022"/>
                <a:gd name="connsiteX18" fmla="*/ 99060 w 110490"/>
                <a:gd name="connsiteY18" fmla="*/ 137159 h 176022"/>
                <a:gd name="connsiteX19" fmla="*/ 105917 w 110490"/>
                <a:gd name="connsiteY19" fmla="*/ 125729 h 176022"/>
                <a:gd name="connsiteX20" fmla="*/ 110490 w 110490"/>
                <a:gd name="connsiteY20" fmla="*/ 125729 h 176022"/>
                <a:gd name="connsiteX21" fmla="*/ 101346 w 110490"/>
                <a:gd name="connsiteY21" fmla="*/ 176021 h 1760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110490" h="176022">
                  <a:moveTo>
                    <a:pt x="101346" y="176021"/>
                  </a:moveTo>
                  <a:lnTo>
                    <a:pt x="0" y="176021"/>
                  </a:lnTo>
                  <a:lnTo>
                    <a:pt x="0" y="172973"/>
                  </a:lnTo>
                  <a:cubicBezTo>
                    <a:pt x="30480" y="135635"/>
                    <a:pt x="49530" y="111251"/>
                    <a:pt x="56388" y="98297"/>
                  </a:cubicBezTo>
                  <a:cubicBezTo>
                    <a:pt x="63246" y="85343"/>
                    <a:pt x="66294" y="73151"/>
                    <a:pt x="66294" y="60959"/>
                  </a:cubicBezTo>
                  <a:cubicBezTo>
                    <a:pt x="66294" y="51815"/>
                    <a:pt x="63246" y="44195"/>
                    <a:pt x="57911" y="38861"/>
                  </a:cubicBezTo>
                  <a:cubicBezTo>
                    <a:pt x="52578" y="32765"/>
                    <a:pt x="45720" y="29717"/>
                    <a:pt x="38100" y="29717"/>
                  </a:cubicBezTo>
                  <a:cubicBezTo>
                    <a:pt x="24384" y="29717"/>
                    <a:pt x="14478" y="35813"/>
                    <a:pt x="7620" y="49529"/>
                  </a:cubicBezTo>
                  <a:lnTo>
                    <a:pt x="3048" y="47243"/>
                  </a:lnTo>
                  <a:cubicBezTo>
                    <a:pt x="7620" y="31241"/>
                    <a:pt x="14478" y="19050"/>
                    <a:pt x="23622" y="11429"/>
                  </a:cubicBezTo>
                  <a:cubicBezTo>
                    <a:pt x="32766" y="3809"/>
                    <a:pt x="43434" y="0"/>
                    <a:pt x="55626" y="0"/>
                  </a:cubicBezTo>
                  <a:cubicBezTo>
                    <a:pt x="64770" y="0"/>
                    <a:pt x="72390" y="1523"/>
                    <a:pt x="80010" y="6095"/>
                  </a:cubicBezTo>
                  <a:cubicBezTo>
                    <a:pt x="86867" y="9905"/>
                    <a:pt x="92964" y="15239"/>
                    <a:pt x="96774" y="22859"/>
                  </a:cubicBezTo>
                  <a:cubicBezTo>
                    <a:pt x="100584" y="29717"/>
                    <a:pt x="102870" y="36575"/>
                    <a:pt x="102870" y="42671"/>
                  </a:cubicBezTo>
                  <a:cubicBezTo>
                    <a:pt x="102870" y="54101"/>
                    <a:pt x="99822" y="65531"/>
                    <a:pt x="93726" y="76961"/>
                  </a:cubicBezTo>
                  <a:cubicBezTo>
                    <a:pt x="84582" y="92201"/>
                    <a:pt x="66294" y="114300"/>
                    <a:pt x="37338" y="142493"/>
                  </a:cubicBezTo>
                  <a:lnTo>
                    <a:pt x="74676" y="142493"/>
                  </a:lnTo>
                  <a:cubicBezTo>
                    <a:pt x="83820" y="142493"/>
                    <a:pt x="89916" y="141731"/>
                    <a:pt x="92202" y="140969"/>
                  </a:cubicBezTo>
                  <a:cubicBezTo>
                    <a:pt x="95250" y="140207"/>
                    <a:pt x="97536" y="139445"/>
                    <a:pt x="99060" y="137159"/>
                  </a:cubicBezTo>
                  <a:cubicBezTo>
                    <a:pt x="101346" y="135635"/>
                    <a:pt x="103632" y="131825"/>
                    <a:pt x="105917" y="125729"/>
                  </a:cubicBezTo>
                  <a:lnTo>
                    <a:pt x="110490" y="125729"/>
                  </a:lnTo>
                  <a:lnTo>
                    <a:pt x="101346" y="176021"/>
                  </a:lnTo>
                </a:path>
              </a:pathLst>
            </a:custGeom>
            <a:grp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0" name="Freeform 3"/>
            <p:cNvSpPr/>
            <p:nvPr/>
          </p:nvSpPr>
          <p:spPr>
            <a:xfrm>
              <a:off x="4691519" y="2493264"/>
              <a:ext cx="217932" cy="240029"/>
            </a:xfrm>
            <a:custGeom>
              <a:avLst/>
              <a:gdLst>
                <a:gd name="connsiteX0" fmla="*/ 217932 w 217932"/>
                <a:gd name="connsiteY0" fmla="*/ 0 h 240029"/>
                <a:gd name="connsiteX1" fmla="*/ 217932 w 217932"/>
                <a:gd name="connsiteY1" fmla="*/ 79247 h 240029"/>
                <a:gd name="connsiteX2" fmla="*/ 211073 w 217932"/>
                <a:gd name="connsiteY2" fmla="*/ 79247 h 240029"/>
                <a:gd name="connsiteX3" fmla="*/ 183641 w 217932"/>
                <a:gd name="connsiteY3" fmla="*/ 32003 h 240029"/>
                <a:gd name="connsiteX4" fmla="*/ 137159 w 217932"/>
                <a:gd name="connsiteY4" fmla="*/ 15239 h 240029"/>
                <a:gd name="connsiteX5" fmla="*/ 97535 w 217932"/>
                <a:gd name="connsiteY5" fmla="*/ 27431 h 240029"/>
                <a:gd name="connsiteX6" fmla="*/ 71627 w 217932"/>
                <a:gd name="connsiteY6" fmla="*/ 60197 h 240029"/>
                <a:gd name="connsiteX7" fmla="*/ 60959 w 217932"/>
                <a:gd name="connsiteY7" fmla="*/ 116585 h 240029"/>
                <a:gd name="connsiteX8" fmla="*/ 68579 w 217932"/>
                <a:gd name="connsiteY8" fmla="*/ 172973 h 240029"/>
                <a:gd name="connsiteX9" fmla="*/ 92963 w 217932"/>
                <a:gd name="connsiteY9" fmla="*/ 211073 h 240029"/>
                <a:gd name="connsiteX10" fmla="*/ 136397 w 217932"/>
                <a:gd name="connsiteY10" fmla="*/ 224027 h 240029"/>
                <a:gd name="connsiteX11" fmla="*/ 176021 w 217932"/>
                <a:gd name="connsiteY11" fmla="*/ 214883 h 240029"/>
                <a:gd name="connsiteX12" fmla="*/ 214121 w 217932"/>
                <a:gd name="connsiteY12" fmla="*/ 182117 h 240029"/>
                <a:gd name="connsiteX13" fmla="*/ 214121 w 217932"/>
                <a:gd name="connsiteY13" fmla="*/ 201929 h 240029"/>
                <a:gd name="connsiteX14" fmla="*/ 173735 w 217932"/>
                <a:gd name="connsiteY14" fmla="*/ 230885 h 240029"/>
                <a:gd name="connsiteX15" fmla="*/ 124967 w 217932"/>
                <a:gd name="connsiteY15" fmla="*/ 240029 h 240029"/>
                <a:gd name="connsiteX16" fmla="*/ 59435 w 217932"/>
                <a:gd name="connsiteY16" fmla="*/ 225551 h 240029"/>
                <a:gd name="connsiteX17" fmla="*/ 15239 w 217932"/>
                <a:gd name="connsiteY17" fmla="*/ 182879 h 240029"/>
                <a:gd name="connsiteX18" fmla="*/ 0 w 217932"/>
                <a:gd name="connsiteY18" fmla="*/ 124205 h 240029"/>
                <a:gd name="connsiteX19" fmla="*/ 16763 w 217932"/>
                <a:gd name="connsiteY19" fmla="*/ 61721 h 240029"/>
                <a:gd name="connsiteX20" fmla="*/ 63245 w 217932"/>
                <a:gd name="connsiteY20" fmla="*/ 16001 h 240029"/>
                <a:gd name="connsiteX21" fmla="*/ 125729 w 217932"/>
                <a:gd name="connsiteY21" fmla="*/ 0 h 240029"/>
                <a:gd name="connsiteX22" fmla="*/ 176783 w 217932"/>
                <a:gd name="connsiteY22" fmla="*/ 10667 h 240029"/>
                <a:gd name="connsiteX23" fmla="*/ 196595 w 217932"/>
                <a:gd name="connsiteY23" fmla="*/ 16763 h 240029"/>
                <a:gd name="connsiteX24" fmla="*/ 205739 w 217932"/>
                <a:gd name="connsiteY24" fmla="*/ 12191 h 240029"/>
                <a:gd name="connsiteX25" fmla="*/ 211073 w 217932"/>
                <a:gd name="connsiteY25" fmla="*/ 0 h 240029"/>
                <a:gd name="connsiteX26" fmla="*/ 217932 w 217932"/>
                <a:gd name="connsiteY26" fmla="*/ 0 h 24002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Lst>
              <a:rect l="l" t="t" r="r" b="b"/>
              <a:pathLst>
                <a:path w="217932" h="240029">
                  <a:moveTo>
                    <a:pt x="217932" y="0"/>
                  </a:moveTo>
                  <a:lnTo>
                    <a:pt x="217932" y="79247"/>
                  </a:lnTo>
                  <a:lnTo>
                    <a:pt x="211073" y="79247"/>
                  </a:lnTo>
                  <a:cubicBezTo>
                    <a:pt x="206501" y="58673"/>
                    <a:pt x="197357" y="42671"/>
                    <a:pt x="183641" y="32003"/>
                  </a:cubicBezTo>
                  <a:cubicBezTo>
                    <a:pt x="169925" y="20573"/>
                    <a:pt x="154685" y="15239"/>
                    <a:pt x="137159" y="15239"/>
                  </a:cubicBezTo>
                  <a:cubicBezTo>
                    <a:pt x="122682" y="15239"/>
                    <a:pt x="109727" y="19050"/>
                    <a:pt x="97535" y="27431"/>
                  </a:cubicBezTo>
                  <a:cubicBezTo>
                    <a:pt x="86105" y="35813"/>
                    <a:pt x="76961" y="46481"/>
                    <a:pt x="71627" y="60197"/>
                  </a:cubicBezTo>
                  <a:cubicBezTo>
                    <a:pt x="64769" y="76961"/>
                    <a:pt x="60959" y="96011"/>
                    <a:pt x="60959" y="116585"/>
                  </a:cubicBezTo>
                  <a:cubicBezTo>
                    <a:pt x="60959" y="137159"/>
                    <a:pt x="63245" y="156209"/>
                    <a:pt x="68579" y="172973"/>
                  </a:cubicBezTo>
                  <a:cubicBezTo>
                    <a:pt x="73913" y="189737"/>
                    <a:pt x="82295" y="202691"/>
                    <a:pt x="92963" y="211073"/>
                  </a:cubicBezTo>
                  <a:cubicBezTo>
                    <a:pt x="104394" y="220217"/>
                    <a:pt x="118871" y="224027"/>
                    <a:pt x="136397" y="224027"/>
                  </a:cubicBezTo>
                  <a:cubicBezTo>
                    <a:pt x="150875" y="224027"/>
                    <a:pt x="163829" y="220979"/>
                    <a:pt x="176021" y="214883"/>
                  </a:cubicBezTo>
                  <a:cubicBezTo>
                    <a:pt x="188213" y="208787"/>
                    <a:pt x="200405" y="197357"/>
                    <a:pt x="214121" y="182117"/>
                  </a:cubicBezTo>
                  <a:lnTo>
                    <a:pt x="214121" y="201929"/>
                  </a:lnTo>
                  <a:cubicBezTo>
                    <a:pt x="201167" y="215645"/>
                    <a:pt x="187451" y="225551"/>
                    <a:pt x="173735" y="230885"/>
                  </a:cubicBezTo>
                  <a:cubicBezTo>
                    <a:pt x="160019" y="236981"/>
                    <a:pt x="143255" y="240029"/>
                    <a:pt x="124967" y="240029"/>
                  </a:cubicBezTo>
                  <a:cubicBezTo>
                    <a:pt x="100583" y="240029"/>
                    <a:pt x="78485" y="235457"/>
                    <a:pt x="59435" y="225551"/>
                  </a:cubicBezTo>
                  <a:cubicBezTo>
                    <a:pt x="40385" y="215645"/>
                    <a:pt x="25907" y="201929"/>
                    <a:pt x="15239" y="182879"/>
                  </a:cubicBezTo>
                  <a:cubicBezTo>
                    <a:pt x="5333" y="164591"/>
                    <a:pt x="0" y="145541"/>
                    <a:pt x="0" y="124205"/>
                  </a:cubicBezTo>
                  <a:cubicBezTo>
                    <a:pt x="0" y="102107"/>
                    <a:pt x="5333" y="81533"/>
                    <a:pt x="16763" y="61721"/>
                  </a:cubicBezTo>
                  <a:cubicBezTo>
                    <a:pt x="28194" y="42671"/>
                    <a:pt x="44195" y="26669"/>
                    <a:pt x="63245" y="16001"/>
                  </a:cubicBezTo>
                  <a:cubicBezTo>
                    <a:pt x="83057" y="5333"/>
                    <a:pt x="103632" y="0"/>
                    <a:pt x="125729" y="0"/>
                  </a:cubicBezTo>
                  <a:cubicBezTo>
                    <a:pt x="141732" y="0"/>
                    <a:pt x="159257" y="3047"/>
                    <a:pt x="176783" y="10667"/>
                  </a:cubicBezTo>
                  <a:cubicBezTo>
                    <a:pt x="187451" y="14477"/>
                    <a:pt x="193547" y="16763"/>
                    <a:pt x="196595" y="16763"/>
                  </a:cubicBezTo>
                  <a:cubicBezTo>
                    <a:pt x="200405" y="16763"/>
                    <a:pt x="203453" y="15239"/>
                    <a:pt x="205739" y="12191"/>
                  </a:cubicBezTo>
                  <a:cubicBezTo>
                    <a:pt x="208788" y="9905"/>
                    <a:pt x="210311" y="5333"/>
                    <a:pt x="211073" y="0"/>
                  </a:cubicBezTo>
                  <a:lnTo>
                    <a:pt x="217932" y="0"/>
                  </a:lnTo>
                </a:path>
              </a:pathLst>
            </a:custGeom>
            <a:grp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1" name="Freeform 3"/>
            <p:cNvSpPr/>
            <p:nvPr/>
          </p:nvSpPr>
          <p:spPr>
            <a:xfrm>
              <a:off x="4933835" y="2498598"/>
              <a:ext cx="256794" cy="229361"/>
            </a:xfrm>
            <a:custGeom>
              <a:avLst/>
              <a:gdLst>
                <a:gd name="connsiteX0" fmla="*/ 87629 w 256794"/>
                <a:gd name="connsiteY0" fmla="*/ 118872 h 229361"/>
                <a:gd name="connsiteX1" fmla="*/ 87629 w 256794"/>
                <a:gd name="connsiteY1" fmla="*/ 190500 h 229361"/>
                <a:gd name="connsiteX2" fmla="*/ 89916 w 256794"/>
                <a:gd name="connsiteY2" fmla="*/ 212597 h 229361"/>
                <a:gd name="connsiteX3" fmla="*/ 97535 w 256794"/>
                <a:gd name="connsiteY3" fmla="*/ 220217 h 229361"/>
                <a:gd name="connsiteX4" fmla="*/ 112776 w 256794"/>
                <a:gd name="connsiteY4" fmla="*/ 223266 h 229361"/>
                <a:gd name="connsiteX5" fmla="*/ 120396 w 256794"/>
                <a:gd name="connsiteY5" fmla="*/ 223266 h 229361"/>
                <a:gd name="connsiteX6" fmla="*/ 120396 w 256794"/>
                <a:gd name="connsiteY6" fmla="*/ 229361 h 229361"/>
                <a:gd name="connsiteX7" fmla="*/ 0 w 256794"/>
                <a:gd name="connsiteY7" fmla="*/ 229361 h 229361"/>
                <a:gd name="connsiteX8" fmla="*/ 0 w 256794"/>
                <a:gd name="connsiteY8" fmla="*/ 223266 h 229361"/>
                <a:gd name="connsiteX9" fmla="*/ 7620 w 256794"/>
                <a:gd name="connsiteY9" fmla="*/ 223266 h 229361"/>
                <a:gd name="connsiteX10" fmla="*/ 23622 w 256794"/>
                <a:gd name="connsiteY10" fmla="*/ 220217 h 229361"/>
                <a:gd name="connsiteX11" fmla="*/ 30479 w 256794"/>
                <a:gd name="connsiteY11" fmla="*/ 211835 h 229361"/>
                <a:gd name="connsiteX12" fmla="*/ 32766 w 256794"/>
                <a:gd name="connsiteY12" fmla="*/ 190500 h 229361"/>
                <a:gd name="connsiteX13" fmla="*/ 32766 w 256794"/>
                <a:gd name="connsiteY13" fmla="*/ 38861 h 229361"/>
                <a:gd name="connsiteX14" fmla="*/ 30479 w 256794"/>
                <a:gd name="connsiteY14" fmla="*/ 16763 h 229361"/>
                <a:gd name="connsiteX15" fmla="*/ 22859 w 256794"/>
                <a:gd name="connsiteY15" fmla="*/ 9144 h 229361"/>
                <a:gd name="connsiteX16" fmla="*/ 7620 w 256794"/>
                <a:gd name="connsiteY16" fmla="*/ 6095 h 229361"/>
                <a:gd name="connsiteX17" fmla="*/ 0 w 256794"/>
                <a:gd name="connsiteY17" fmla="*/ 6095 h 229361"/>
                <a:gd name="connsiteX18" fmla="*/ 0 w 256794"/>
                <a:gd name="connsiteY18" fmla="*/ 0 h 229361"/>
                <a:gd name="connsiteX19" fmla="*/ 120396 w 256794"/>
                <a:gd name="connsiteY19" fmla="*/ 0 h 229361"/>
                <a:gd name="connsiteX20" fmla="*/ 120396 w 256794"/>
                <a:gd name="connsiteY20" fmla="*/ 6095 h 229361"/>
                <a:gd name="connsiteX21" fmla="*/ 112776 w 256794"/>
                <a:gd name="connsiteY21" fmla="*/ 6095 h 229361"/>
                <a:gd name="connsiteX22" fmla="*/ 96773 w 256794"/>
                <a:gd name="connsiteY22" fmla="*/ 9905 h 229361"/>
                <a:gd name="connsiteX23" fmla="*/ 89916 w 256794"/>
                <a:gd name="connsiteY23" fmla="*/ 17525 h 229361"/>
                <a:gd name="connsiteX24" fmla="*/ 87629 w 256794"/>
                <a:gd name="connsiteY24" fmla="*/ 38861 h 229361"/>
                <a:gd name="connsiteX25" fmla="*/ 87629 w 256794"/>
                <a:gd name="connsiteY25" fmla="*/ 104394 h 229361"/>
                <a:gd name="connsiteX26" fmla="*/ 169164 w 256794"/>
                <a:gd name="connsiteY26" fmla="*/ 104394 h 229361"/>
                <a:gd name="connsiteX27" fmla="*/ 169164 w 256794"/>
                <a:gd name="connsiteY27" fmla="*/ 38861 h 229361"/>
                <a:gd name="connsiteX28" fmla="*/ 166878 w 256794"/>
                <a:gd name="connsiteY28" fmla="*/ 16763 h 229361"/>
                <a:gd name="connsiteX29" fmla="*/ 159258 w 256794"/>
                <a:gd name="connsiteY29" fmla="*/ 9144 h 229361"/>
                <a:gd name="connsiteX30" fmla="*/ 144017 w 256794"/>
                <a:gd name="connsiteY30" fmla="*/ 6095 h 229361"/>
                <a:gd name="connsiteX31" fmla="*/ 136397 w 256794"/>
                <a:gd name="connsiteY31" fmla="*/ 6095 h 229361"/>
                <a:gd name="connsiteX32" fmla="*/ 136397 w 256794"/>
                <a:gd name="connsiteY32" fmla="*/ 0 h 229361"/>
                <a:gd name="connsiteX33" fmla="*/ 256794 w 256794"/>
                <a:gd name="connsiteY33" fmla="*/ 0 h 229361"/>
                <a:gd name="connsiteX34" fmla="*/ 256794 w 256794"/>
                <a:gd name="connsiteY34" fmla="*/ 6095 h 229361"/>
                <a:gd name="connsiteX35" fmla="*/ 249173 w 256794"/>
                <a:gd name="connsiteY35" fmla="*/ 6095 h 229361"/>
                <a:gd name="connsiteX36" fmla="*/ 233172 w 256794"/>
                <a:gd name="connsiteY36" fmla="*/ 9905 h 229361"/>
                <a:gd name="connsiteX37" fmla="*/ 226314 w 256794"/>
                <a:gd name="connsiteY37" fmla="*/ 17525 h 229361"/>
                <a:gd name="connsiteX38" fmla="*/ 224028 w 256794"/>
                <a:gd name="connsiteY38" fmla="*/ 38861 h 229361"/>
                <a:gd name="connsiteX39" fmla="*/ 224028 w 256794"/>
                <a:gd name="connsiteY39" fmla="*/ 190500 h 229361"/>
                <a:gd name="connsiteX40" fmla="*/ 226314 w 256794"/>
                <a:gd name="connsiteY40" fmla="*/ 212597 h 229361"/>
                <a:gd name="connsiteX41" fmla="*/ 233934 w 256794"/>
                <a:gd name="connsiteY41" fmla="*/ 220217 h 229361"/>
                <a:gd name="connsiteX42" fmla="*/ 249173 w 256794"/>
                <a:gd name="connsiteY42" fmla="*/ 223266 h 229361"/>
                <a:gd name="connsiteX43" fmla="*/ 256794 w 256794"/>
                <a:gd name="connsiteY43" fmla="*/ 223266 h 229361"/>
                <a:gd name="connsiteX44" fmla="*/ 256794 w 256794"/>
                <a:gd name="connsiteY44" fmla="*/ 229361 h 229361"/>
                <a:gd name="connsiteX45" fmla="*/ 136397 w 256794"/>
                <a:gd name="connsiteY45" fmla="*/ 229361 h 229361"/>
                <a:gd name="connsiteX46" fmla="*/ 136397 w 256794"/>
                <a:gd name="connsiteY46" fmla="*/ 223266 h 229361"/>
                <a:gd name="connsiteX47" fmla="*/ 144017 w 256794"/>
                <a:gd name="connsiteY47" fmla="*/ 223266 h 229361"/>
                <a:gd name="connsiteX48" fmla="*/ 160020 w 256794"/>
                <a:gd name="connsiteY48" fmla="*/ 220217 h 229361"/>
                <a:gd name="connsiteX49" fmla="*/ 166878 w 256794"/>
                <a:gd name="connsiteY49" fmla="*/ 211835 h 229361"/>
                <a:gd name="connsiteX50" fmla="*/ 169164 w 256794"/>
                <a:gd name="connsiteY50" fmla="*/ 190500 h 229361"/>
                <a:gd name="connsiteX51" fmla="*/ 169164 w 256794"/>
                <a:gd name="connsiteY51" fmla="*/ 118872 h 229361"/>
                <a:gd name="connsiteX52" fmla="*/ 87629 w 256794"/>
                <a:gd name="connsiteY52" fmla="*/ 118872 h 22936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Lst>
              <a:rect l="l" t="t" r="r" b="b"/>
              <a:pathLst>
                <a:path w="256794" h="229361">
                  <a:moveTo>
                    <a:pt x="87629" y="118872"/>
                  </a:moveTo>
                  <a:lnTo>
                    <a:pt x="87629" y="190500"/>
                  </a:lnTo>
                  <a:cubicBezTo>
                    <a:pt x="87629" y="201929"/>
                    <a:pt x="88391" y="209550"/>
                    <a:pt x="89916" y="212597"/>
                  </a:cubicBezTo>
                  <a:cubicBezTo>
                    <a:pt x="91440" y="215645"/>
                    <a:pt x="93726" y="217931"/>
                    <a:pt x="97535" y="220217"/>
                  </a:cubicBezTo>
                  <a:cubicBezTo>
                    <a:pt x="101346" y="222503"/>
                    <a:pt x="106679" y="223266"/>
                    <a:pt x="112776" y="223266"/>
                  </a:cubicBezTo>
                  <a:lnTo>
                    <a:pt x="120396" y="223266"/>
                  </a:lnTo>
                  <a:lnTo>
                    <a:pt x="120396" y="229361"/>
                  </a:lnTo>
                  <a:lnTo>
                    <a:pt x="0" y="229361"/>
                  </a:lnTo>
                  <a:lnTo>
                    <a:pt x="0" y="223266"/>
                  </a:lnTo>
                  <a:lnTo>
                    <a:pt x="7620" y="223266"/>
                  </a:lnTo>
                  <a:cubicBezTo>
                    <a:pt x="14478" y="223266"/>
                    <a:pt x="19811" y="222503"/>
                    <a:pt x="23622" y="220217"/>
                  </a:cubicBezTo>
                  <a:cubicBezTo>
                    <a:pt x="26670" y="218694"/>
                    <a:pt x="28955" y="215645"/>
                    <a:pt x="30479" y="211835"/>
                  </a:cubicBezTo>
                  <a:cubicBezTo>
                    <a:pt x="32003" y="208787"/>
                    <a:pt x="32766" y="201929"/>
                    <a:pt x="32766" y="190500"/>
                  </a:cubicBezTo>
                  <a:lnTo>
                    <a:pt x="32766" y="38861"/>
                  </a:lnTo>
                  <a:cubicBezTo>
                    <a:pt x="32766" y="27431"/>
                    <a:pt x="32003" y="19811"/>
                    <a:pt x="30479" y="16763"/>
                  </a:cubicBezTo>
                  <a:cubicBezTo>
                    <a:pt x="29717" y="14477"/>
                    <a:pt x="26670" y="11429"/>
                    <a:pt x="22859" y="9144"/>
                  </a:cubicBezTo>
                  <a:cubicBezTo>
                    <a:pt x="19050" y="6857"/>
                    <a:pt x="14478" y="6095"/>
                    <a:pt x="7620" y="6095"/>
                  </a:cubicBezTo>
                  <a:lnTo>
                    <a:pt x="0" y="6095"/>
                  </a:lnTo>
                  <a:lnTo>
                    <a:pt x="0" y="0"/>
                  </a:lnTo>
                  <a:lnTo>
                    <a:pt x="120396" y="0"/>
                  </a:lnTo>
                  <a:lnTo>
                    <a:pt x="120396" y="6095"/>
                  </a:lnTo>
                  <a:lnTo>
                    <a:pt x="112776" y="6095"/>
                  </a:lnTo>
                  <a:cubicBezTo>
                    <a:pt x="105917" y="6095"/>
                    <a:pt x="100584" y="7619"/>
                    <a:pt x="96773" y="9905"/>
                  </a:cubicBezTo>
                  <a:cubicBezTo>
                    <a:pt x="93726" y="11429"/>
                    <a:pt x="91440" y="13716"/>
                    <a:pt x="89916" y="17525"/>
                  </a:cubicBezTo>
                  <a:cubicBezTo>
                    <a:pt x="88391" y="20573"/>
                    <a:pt x="87629" y="27431"/>
                    <a:pt x="87629" y="38861"/>
                  </a:cubicBezTo>
                  <a:lnTo>
                    <a:pt x="87629" y="104394"/>
                  </a:lnTo>
                  <a:lnTo>
                    <a:pt x="169164" y="104394"/>
                  </a:lnTo>
                  <a:lnTo>
                    <a:pt x="169164" y="38861"/>
                  </a:lnTo>
                  <a:cubicBezTo>
                    <a:pt x="169164" y="27431"/>
                    <a:pt x="168402" y="19811"/>
                    <a:pt x="166878" y="16763"/>
                  </a:cubicBezTo>
                  <a:cubicBezTo>
                    <a:pt x="166116" y="14477"/>
                    <a:pt x="163829" y="11429"/>
                    <a:pt x="159258" y="9144"/>
                  </a:cubicBezTo>
                  <a:cubicBezTo>
                    <a:pt x="155447" y="6857"/>
                    <a:pt x="150876" y="6095"/>
                    <a:pt x="144017" y="6095"/>
                  </a:cubicBezTo>
                  <a:lnTo>
                    <a:pt x="136397" y="6095"/>
                  </a:lnTo>
                  <a:lnTo>
                    <a:pt x="136397" y="0"/>
                  </a:lnTo>
                  <a:lnTo>
                    <a:pt x="256794" y="0"/>
                  </a:lnTo>
                  <a:lnTo>
                    <a:pt x="256794" y="6095"/>
                  </a:lnTo>
                  <a:lnTo>
                    <a:pt x="249173" y="6095"/>
                  </a:lnTo>
                  <a:cubicBezTo>
                    <a:pt x="242316" y="6095"/>
                    <a:pt x="236982" y="7619"/>
                    <a:pt x="233172" y="9905"/>
                  </a:cubicBezTo>
                  <a:cubicBezTo>
                    <a:pt x="230123" y="11429"/>
                    <a:pt x="227838" y="13716"/>
                    <a:pt x="226314" y="17525"/>
                  </a:cubicBezTo>
                  <a:cubicBezTo>
                    <a:pt x="224790" y="20573"/>
                    <a:pt x="224028" y="27431"/>
                    <a:pt x="224028" y="38861"/>
                  </a:cubicBezTo>
                  <a:lnTo>
                    <a:pt x="224028" y="190500"/>
                  </a:lnTo>
                  <a:cubicBezTo>
                    <a:pt x="224028" y="201929"/>
                    <a:pt x="224790" y="209550"/>
                    <a:pt x="226314" y="212597"/>
                  </a:cubicBezTo>
                  <a:cubicBezTo>
                    <a:pt x="227838" y="215645"/>
                    <a:pt x="230123" y="217931"/>
                    <a:pt x="233934" y="220217"/>
                  </a:cubicBezTo>
                  <a:cubicBezTo>
                    <a:pt x="237744" y="222503"/>
                    <a:pt x="243078" y="223266"/>
                    <a:pt x="249173" y="223266"/>
                  </a:cubicBezTo>
                  <a:lnTo>
                    <a:pt x="256794" y="223266"/>
                  </a:lnTo>
                  <a:lnTo>
                    <a:pt x="256794" y="229361"/>
                  </a:lnTo>
                  <a:lnTo>
                    <a:pt x="136397" y="229361"/>
                  </a:lnTo>
                  <a:lnTo>
                    <a:pt x="136397" y="223266"/>
                  </a:lnTo>
                  <a:lnTo>
                    <a:pt x="144017" y="223266"/>
                  </a:lnTo>
                  <a:cubicBezTo>
                    <a:pt x="150876" y="223266"/>
                    <a:pt x="156209" y="222503"/>
                    <a:pt x="160020" y="220217"/>
                  </a:cubicBezTo>
                  <a:cubicBezTo>
                    <a:pt x="163067" y="218694"/>
                    <a:pt x="165353" y="215645"/>
                    <a:pt x="166878" y="211835"/>
                  </a:cubicBezTo>
                  <a:cubicBezTo>
                    <a:pt x="168402" y="208787"/>
                    <a:pt x="169164" y="201929"/>
                    <a:pt x="169164" y="190500"/>
                  </a:cubicBezTo>
                  <a:lnTo>
                    <a:pt x="169164" y="118872"/>
                  </a:lnTo>
                  <a:lnTo>
                    <a:pt x="87629" y="118872"/>
                  </a:lnTo>
                </a:path>
              </a:pathLst>
            </a:custGeom>
            <a:grp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2" name="Freeform 3"/>
            <p:cNvSpPr/>
            <p:nvPr/>
          </p:nvSpPr>
          <p:spPr>
            <a:xfrm>
              <a:off x="4278515" y="2595372"/>
              <a:ext cx="379476" cy="38100"/>
            </a:xfrm>
            <a:custGeom>
              <a:avLst/>
              <a:gdLst>
                <a:gd name="connsiteX0" fmla="*/ 18288 w 379476"/>
                <a:gd name="connsiteY0" fmla="*/ 0 h 38100"/>
                <a:gd name="connsiteX1" fmla="*/ 361950 w 379476"/>
                <a:gd name="connsiteY1" fmla="*/ 3048 h 38100"/>
                <a:gd name="connsiteX2" fmla="*/ 379476 w 379476"/>
                <a:gd name="connsiteY2" fmla="*/ 20573 h 38100"/>
                <a:gd name="connsiteX3" fmla="*/ 361188 w 379476"/>
                <a:gd name="connsiteY3" fmla="*/ 38100 h 38100"/>
                <a:gd name="connsiteX4" fmla="*/ 17526 w 379476"/>
                <a:gd name="connsiteY4" fmla="*/ 35051 h 38100"/>
                <a:gd name="connsiteX5" fmla="*/ 0 w 379476"/>
                <a:gd name="connsiteY5" fmla="*/ 17526 h 38100"/>
                <a:gd name="connsiteX6" fmla="*/ 18288 w 379476"/>
                <a:gd name="connsiteY6" fmla="*/ 0 h 381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79476" h="38100">
                  <a:moveTo>
                    <a:pt x="18288" y="0"/>
                  </a:moveTo>
                  <a:lnTo>
                    <a:pt x="361950" y="3048"/>
                  </a:lnTo>
                  <a:cubicBezTo>
                    <a:pt x="371855" y="3048"/>
                    <a:pt x="379476" y="10667"/>
                    <a:pt x="379476" y="20573"/>
                  </a:cubicBezTo>
                  <a:cubicBezTo>
                    <a:pt x="379476" y="30479"/>
                    <a:pt x="371094" y="38100"/>
                    <a:pt x="361188" y="38100"/>
                  </a:cubicBezTo>
                  <a:lnTo>
                    <a:pt x="17526" y="35051"/>
                  </a:lnTo>
                  <a:cubicBezTo>
                    <a:pt x="7620" y="35051"/>
                    <a:pt x="0" y="27432"/>
                    <a:pt x="0" y="17526"/>
                  </a:cubicBezTo>
                  <a:cubicBezTo>
                    <a:pt x="0" y="7620"/>
                    <a:pt x="8382" y="0"/>
                    <a:pt x="18288" y="0"/>
                  </a:cubicBezTo>
                </a:path>
              </a:pathLst>
            </a:custGeom>
            <a:grp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3" name="Freeform 3"/>
            <p:cNvSpPr/>
            <p:nvPr/>
          </p:nvSpPr>
          <p:spPr>
            <a:xfrm>
              <a:off x="4277753" y="2682239"/>
              <a:ext cx="379476" cy="38862"/>
            </a:xfrm>
            <a:custGeom>
              <a:avLst/>
              <a:gdLst>
                <a:gd name="connsiteX0" fmla="*/ 18288 w 379476"/>
                <a:gd name="connsiteY0" fmla="*/ 0 h 38862"/>
                <a:gd name="connsiteX1" fmla="*/ 361950 w 379476"/>
                <a:gd name="connsiteY1" fmla="*/ 3048 h 38862"/>
                <a:gd name="connsiteX2" fmla="*/ 379476 w 379476"/>
                <a:gd name="connsiteY2" fmla="*/ 21336 h 38862"/>
                <a:gd name="connsiteX3" fmla="*/ 361188 w 379476"/>
                <a:gd name="connsiteY3" fmla="*/ 38861 h 38862"/>
                <a:gd name="connsiteX4" fmla="*/ 17526 w 379476"/>
                <a:gd name="connsiteY4" fmla="*/ 35814 h 38862"/>
                <a:gd name="connsiteX5" fmla="*/ 0 w 379476"/>
                <a:gd name="connsiteY5" fmla="*/ 17526 h 38862"/>
                <a:gd name="connsiteX6" fmla="*/ 18288 w 379476"/>
                <a:gd name="connsiteY6" fmla="*/ 0 h 3886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79476" h="38862">
                  <a:moveTo>
                    <a:pt x="18288" y="0"/>
                  </a:moveTo>
                  <a:lnTo>
                    <a:pt x="361950" y="3048"/>
                  </a:lnTo>
                  <a:cubicBezTo>
                    <a:pt x="371855" y="3048"/>
                    <a:pt x="379476" y="11430"/>
                    <a:pt x="379476" y="21336"/>
                  </a:cubicBezTo>
                  <a:cubicBezTo>
                    <a:pt x="379476" y="31242"/>
                    <a:pt x="371094" y="38861"/>
                    <a:pt x="361188" y="38861"/>
                  </a:cubicBezTo>
                  <a:lnTo>
                    <a:pt x="17526" y="35814"/>
                  </a:lnTo>
                  <a:cubicBezTo>
                    <a:pt x="7620" y="35814"/>
                    <a:pt x="0" y="27432"/>
                    <a:pt x="0" y="17526"/>
                  </a:cubicBezTo>
                  <a:cubicBezTo>
                    <a:pt x="0" y="8382"/>
                    <a:pt x="8382" y="0"/>
                    <a:pt x="18288" y="0"/>
                  </a:cubicBezTo>
                </a:path>
              </a:pathLst>
            </a:custGeom>
            <a:grp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4" name="Freeform 3"/>
            <p:cNvSpPr/>
            <p:nvPr/>
          </p:nvSpPr>
          <p:spPr>
            <a:xfrm>
              <a:off x="4685423" y="3140964"/>
              <a:ext cx="246126" cy="230123"/>
            </a:xfrm>
            <a:custGeom>
              <a:avLst/>
              <a:gdLst>
                <a:gd name="connsiteX0" fmla="*/ 144017 w 246126"/>
                <a:gd name="connsiteY0" fmla="*/ 95250 h 230123"/>
                <a:gd name="connsiteX1" fmla="*/ 208026 w 246126"/>
                <a:gd name="connsiteY1" fmla="*/ 188976 h 230123"/>
                <a:gd name="connsiteX2" fmla="*/ 230123 w 246126"/>
                <a:gd name="connsiteY2" fmla="*/ 217170 h 230123"/>
                <a:gd name="connsiteX3" fmla="*/ 246126 w 246126"/>
                <a:gd name="connsiteY3" fmla="*/ 223265 h 230123"/>
                <a:gd name="connsiteX4" fmla="*/ 246126 w 246126"/>
                <a:gd name="connsiteY4" fmla="*/ 230123 h 230123"/>
                <a:gd name="connsiteX5" fmla="*/ 134111 w 246126"/>
                <a:gd name="connsiteY5" fmla="*/ 230123 h 230123"/>
                <a:gd name="connsiteX6" fmla="*/ 134111 w 246126"/>
                <a:gd name="connsiteY6" fmla="*/ 223265 h 230123"/>
                <a:gd name="connsiteX7" fmla="*/ 150876 w 246126"/>
                <a:gd name="connsiteY7" fmla="*/ 219455 h 230123"/>
                <a:gd name="connsiteX8" fmla="*/ 155447 w 246126"/>
                <a:gd name="connsiteY8" fmla="*/ 211835 h 230123"/>
                <a:gd name="connsiteX9" fmla="*/ 153923 w 246126"/>
                <a:gd name="connsiteY9" fmla="*/ 206501 h 230123"/>
                <a:gd name="connsiteX10" fmla="*/ 141732 w 246126"/>
                <a:gd name="connsiteY10" fmla="*/ 187451 h 230123"/>
                <a:gd name="connsiteX11" fmla="*/ 108203 w 246126"/>
                <a:gd name="connsiteY11" fmla="*/ 137921 h 230123"/>
                <a:gd name="connsiteX12" fmla="*/ 73152 w 246126"/>
                <a:gd name="connsiteY12" fmla="*/ 180594 h 230123"/>
                <a:gd name="connsiteX13" fmla="*/ 57911 w 246126"/>
                <a:gd name="connsiteY13" fmla="*/ 207264 h 230123"/>
                <a:gd name="connsiteX14" fmla="*/ 61721 w 246126"/>
                <a:gd name="connsiteY14" fmla="*/ 216407 h 230123"/>
                <a:gd name="connsiteX15" fmla="*/ 73914 w 246126"/>
                <a:gd name="connsiteY15" fmla="*/ 222503 h 230123"/>
                <a:gd name="connsiteX16" fmla="*/ 88391 w 246126"/>
                <a:gd name="connsiteY16" fmla="*/ 223265 h 230123"/>
                <a:gd name="connsiteX17" fmla="*/ 88391 w 246126"/>
                <a:gd name="connsiteY17" fmla="*/ 230123 h 230123"/>
                <a:gd name="connsiteX18" fmla="*/ 0 w 246126"/>
                <a:gd name="connsiteY18" fmla="*/ 230123 h 230123"/>
                <a:gd name="connsiteX19" fmla="*/ 0 w 246126"/>
                <a:gd name="connsiteY19" fmla="*/ 223265 h 230123"/>
                <a:gd name="connsiteX20" fmla="*/ 23621 w 246126"/>
                <a:gd name="connsiteY20" fmla="*/ 215645 h 230123"/>
                <a:gd name="connsiteX21" fmla="*/ 55626 w 246126"/>
                <a:gd name="connsiteY21" fmla="*/ 182879 h 230123"/>
                <a:gd name="connsiteX22" fmla="*/ 101346 w 246126"/>
                <a:gd name="connsiteY22" fmla="*/ 127253 h 230123"/>
                <a:gd name="connsiteX23" fmla="*/ 42671 w 246126"/>
                <a:gd name="connsiteY23" fmla="*/ 41147 h 230123"/>
                <a:gd name="connsiteX24" fmla="*/ 25908 w 246126"/>
                <a:gd name="connsiteY24" fmla="*/ 17525 h 230123"/>
                <a:gd name="connsiteX25" fmla="*/ 16764 w 246126"/>
                <a:gd name="connsiteY25" fmla="*/ 9905 h 230123"/>
                <a:gd name="connsiteX26" fmla="*/ 4571 w 246126"/>
                <a:gd name="connsiteY26" fmla="*/ 6095 h 230123"/>
                <a:gd name="connsiteX27" fmla="*/ 4571 w 246126"/>
                <a:gd name="connsiteY27" fmla="*/ 0 h 230123"/>
                <a:gd name="connsiteX28" fmla="*/ 118871 w 246126"/>
                <a:gd name="connsiteY28" fmla="*/ 0 h 230123"/>
                <a:gd name="connsiteX29" fmla="*/ 118871 w 246126"/>
                <a:gd name="connsiteY29" fmla="*/ 6095 h 230123"/>
                <a:gd name="connsiteX30" fmla="*/ 113538 w 246126"/>
                <a:gd name="connsiteY30" fmla="*/ 6095 h 230123"/>
                <a:gd name="connsiteX31" fmla="*/ 99821 w 246126"/>
                <a:gd name="connsiteY31" fmla="*/ 9143 h 230123"/>
                <a:gd name="connsiteX32" fmla="*/ 95250 w 246126"/>
                <a:gd name="connsiteY32" fmla="*/ 17525 h 230123"/>
                <a:gd name="connsiteX33" fmla="*/ 96773 w 246126"/>
                <a:gd name="connsiteY33" fmla="*/ 23621 h 230123"/>
                <a:gd name="connsiteX34" fmla="*/ 108203 w 246126"/>
                <a:gd name="connsiteY34" fmla="*/ 41147 h 230123"/>
                <a:gd name="connsiteX35" fmla="*/ 137159 w 246126"/>
                <a:gd name="connsiteY35" fmla="*/ 84581 h 230123"/>
                <a:gd name="connsiteX36" fmla="*/ 161544 w 246126"/>
                <a:gd name="connsiteY36" fmla="*/ 54863 h 230123"/>
                <a:gd name="connsiteX37" fmla="*/ 179832 w 246126"/>
                <a:gd name="connsiteY37" fmla="*/ 22859 h 230123"/>
                <a:gd name="connsiteX38" fmla="*/ 177546 w 246126"/>
                <a:gd name="connsiteY38" fmla="*/ 14477 h 230123"/>
                <a:gd name="connsiteX39" fmla="*/ 169926 w 246126"/>
                <a:gd name="connsiteY39" fmla="*/ 8381 h 230123"/>
                <a:gd name="connsiteX40" fmla="*/ 154685 w 246126"/>
                <a:gd name="connsiteY40" fmla="*/ 6095 h 230123"/>
                <a:gd name="connsiteX41" fmla="*/ 154685 w 246126"/>
                <a:gd name="connsiteY41" fmla="*/ 0 h 230123"/>
                <a:gd name="connsiteX42" fmla="*/ 239267 w 246126"/>
                <a:gd name="connsiteY42" fmla="*/ 0 h 230123"/>
                <a:gd name="connsiteX43" fmla="*/ 239267 w 246126"/>
                <a:gd name="connsiteY43" fmla="*/ 6095 h 230123"/>
                <a:gd name="connsiteX44" fmla="*/ 223265 w 246126"/>
                <a:gd name="connsiteY44" fmla="*/ 8381 h 230123"/>
                <a:gd name="connsiteX45" fmla="*/ 209550 w 246126"/>
                <a:gd name="connsiteY45" fmla="*/ 17525 h 230123"/>
                <a:gd name="connsiteX46" fmla="*/ 188214 w 246126"/>
                <a:gd name="connsiteY46" fmla="*/ 42671 h 230123"/>
                <a:gd name="connsiteX47" fmla="*/ 144017 w 246126"/>
                <a:gd name="connsiteY47" fmla="*/ 95250 h 23012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Lst>
              <a:rect l="l" t="t" r="r" b="b"/>
              <a:pathLst>
                <a:path w="246126" h="230123">
                  <a:moveTo>
                    <a:pt x="144017" y="95250"/>
                  </a:moveTo>
                  <a:lnTo>
                    <a:pt x="208026" y="188976"/>
                  </a:lnTo>
                  <a:cubicBezTo>
                    <a:pt x="217932" y="204977"/>
                    <a:pt x="225552" y="214121"/>
                    <a:pt x="230123" y="217170"/>
                  </a:cubicBezTo>
                  <a:cubicBezTo>
                    <a:pt x="234696" y="220979"/>
                    <a:pt x="240029" y="222503"/>
                    <a:pt x="246126" y="223265"/>
                  </a:cubicBezTo>
                  <a:lnTo>
                    <a:pt x="246126" y="230123"/>
                  </a:lnTo>
                  <a:lnTo>
                    <a:pt x="134111" y="230123"/>
                  </a:lnTo>
                  <a:lnTo>
                    <a:pt x="134111" y="223265"/>
                  </a:lnTo>
                  <a:cubicBezTo>
                    <a:pt x="142494" y="222503"/>
                    <a:pt x="148590" y="221741"/>
                    <a:pt x="150876" y="219455"/>
                  </a:cubicBezTo>
                  <a:cubicBezTo>
                    <a:pt x="153923" y="217170"/>
                    <a:pt x="155447" y="214883"/>
                    <a:pt x="155447" y="211835"/>
                  </a:cubicBezTo>
                  <a:cubicBezTo>
                    <a:pt x="155447" y="210311"/>
                    <a:pt x="154685" y="208026"/>
                    <a:pt x="153923" y="206501"/>
                  </a:cubicBezTo>
                  <a:cubicBezTo>
                    <a:pt x="152400" y="203453"/>
                    <a:pt x="148590" y="196595"/>
                    <a:pt x="141732" y="187451"/>
                  </a:cubicBezTo>
                  <a:lnTo>
                    <a:pt x="108203" y="137921"/>
                  </a:lnTo>
                  <a:lnTo>
                    <a:pt x="73152" y="180594"/>
                  </a:lnTo>
                  <a:cubicBezTo>
                    <a:pt x="62484" y="193547"/>
                    <a:pt x="57911" y="202691"/>
                    <a:pt x="57911" y="207264"/>
                  </a:cubicBezTo>
                  <a:cubicBezTo>
                    <a:pt x="57911" y="210311"/>
                    <a:pt x="58673" y="213359"/>
                    <a:pt x="61721" y="216407"/>
                  </a:cubicBezTo>
                  <a:cubicBezTo>
                    <a:pt x="64770" y="219455"/>
                    <a:pt x="68579" y="220979"/>
                    <a:pt x="73914" y="222503"/>
                  </a:cubicBezTo>
                  <a:cubicBezTo>
                    <a:pt x="76200" y="223265"/>
                    <a:pt x="80771" y="223265"/>
                    <a:pt x="88391" y="223265"/>
                  </a:cubicBezTo>
                  <a:lnTo>
                    <a:pt x="88391" y="230123"/>
                  </a:lnTo>
                  <a:lnTo>
                    <a:pt x="0" y="230123"/>
                  </a:lnTo>
                  <a:lnTo>
                    <a:pt x="0" y="223265"/>
                  </a:lnTo>
                  <a:cubicBezTo>
                    <a:pt x="9905" y="221741"/>
                    <a:pt x="18288" y="219455"/>
                    <a:pt x="23621" y="215645"/>
                  </a:cubicBezTo>
                  <a:cubicBezTo>
                    <a:pt x="31241" y="210311"/>
                    <a:pt x="41909" y="199644"/>
                    <a:pt x="55626" y="182879"/>
                  </a:cubicBezTo>
                  <a:lnTo>
                    <a:pt x="101346" y="127253"/>
                  </a:lnTo>
                  <a:lnTo>
                    <a:pt x="42671" y="41147"/>
                  </a:lnTo>
                  <a:cubicBezTo>
                    <a:pt x="32765" y="27431"/>
                    <a:pt x="27432" y="19050"/>
                    <a:pt x="25908" y="17525"/>
                  </a:cubicBezTo>
                  <a:cubicBezTo>
                    <a:pt x="22859" y="13715"/>
                    <a:pt x="19811" y="11429"/>
                    <a:pt x="16764" y="9905"/>
                  </a:cubicBezTo>
                  <a:cubicBezTo>
                    <a:pt x="14478" y="8381"/>
                    <a:pt x="9905" y="6857"/>
                    <a:pt x="4571" y="6095"/>
                  </a:cubicBezTo>
                  <a:lnTo>
                    <a:pt x="4571" y="0"/>
                  </a:lnTo>
                  <a:lnTo>
                    <a:pt x="118871" y="0"/>
                  </a:lnTo>
                  <a:lnTo>
                    <a:pt x="118871" y="6095"/>
                  </a:lnTo>
                  <a:lnTo>
                    <a:pt x="113538" y="6095"/>
                  </a:lnTo>
                  <a:cubicBezTo>
                    <a:pt x="106679" y="6095"/>
                    <a:pt x="102108" y="6857"/>
                    <a:pt x="99821" y="9143"/>
                  </a:cubicBezTo>
                  <a:cubicBezTo>
                    <a:pt x="96773" y="11429"/>
                    <a:pt x="95250" y="13715"/>
                    <a:pt x="95250" y="17525"/>
                  </a:cubicBezTo>
                  <a:cubicBezTo>
                    <a:pt x="95250" y="19811"/>
                    <a:pt x="96011" y="22097"/>
                    <a:pt x="96773" y="23621"/>
                  </a:cubicBezTo>
                  <a:lnTo>
                    <a:pt x="108203" y="41147"/>
                  </a:lnTo>
                  <a:lnTo>
                    <a:pt x="137159" y="84581"/>
                  </a:lnTo>
                  <a:lnTo>
                    <a:pt x="161544" y="54863"/>
                  </a:lnTo>
                  <a:cubicBezTo>
                    <a:pt x="173735" y="39623"/>
                    <a:pt x="179832" y="28955"/>
                    <a:pt x="179832" y="22859"/>
                  </a:cubicBezTo>
                  <a:cubicBezTo>
                    <a:pt x="179832" y="19811"/>
                    <a:pt x="179070" y="16763"/>
                    <a:pt x="177546" y="14477"/>
                  </a:cubicBezTo>
                  <a:cubicBezTo>
                    <a:pt x="175259" y="12191"/>
                    <a:pt x="172973" y="9905"/>
                    <a:pt x="169926" y="8381"/>
                  </a:cubicBezTo>
                  <a:cubicBezTo>
                    <a:pt x="166115" y="6857"/>
                    <a:pt x="161544" y="6095"/>
                    <a:pt x="154685" y="6095"/>
                  </a:cubicBezTo>
                  <a:lnTo>
                    <a:pt x="154685" y="0"/>
                  </a:lnTo>
                  <a:lnTo>
                    <a:pt x="239267" y="0"/>
                  </a:lnTo>
                  <a:lnTo>
                    <a:pt x="239267" y="6095"/>
                  </a:lnTo>
                  <a:cubicBezTo>
                    <a:pt x="232409" y="6095"/>
                    <a:pt x="227076" y="6857"/>
                    <a:pt x="223265" y="8381"/>
                  </a:cubicBezTo>
                  <a:cubicBezTo>
                    <a:pt x="218694" y="9905"/>
                    <a:pt x="214884" y="12953"/>
                    <a:pt x="209550" y="17525"/>
                  </a:cubicBezTo>
                  <a:cubicBezTo>
                    <a:pt x="207264" y="19811"/>
                    <a:pt x="199644" y="28193"/>
                    <a:pt x="188214" y="42671"/>
                  </a:cubicBezTo>
                  <a:lnTo>
                    <a:pt x="144017" y="95250"/>
                  </a:lnTo>
                </a:path>
              </a:pathLst>
            </a:custGeom>
            <a:grp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5" name="Freeform 3"/>
            <p:cNvSpPr/>
            <p:nvPr/>
          </p:nvSpPr>
          <p:spPr>
            <a:xfrm>
              <a:off x="4783721" y="2766822"/>
              <a:ext cx="35814" cy="350520"/>
            </a:xfrm>
            <a:custGeom>
              <a:avLst/>
              <a:gdLst>
                <a:gd name="connsiteX0" fmla="*/ 35814 w 35814"/>
                <a:gd name="connsiteY0" fmla="*/ 17526 h 350520"/>
                <a:gd name="connsiteX1" fmla="*/ 35814 w 35814"/>
                <a:gd name="connsiteY1" fmla="*/ 332232 h 350520"/>
                <a:gd name="connsiteX2" fmla="*/ 18288 w 35814"/>
                <a:gd name="connsiteY2" fmla="*/ 350520 h 350520"/>
                <a:gd name="connsiteX3" fmla="*/ 0 w 35814"/>
                <a:gd name="connsiteY3" fmla="*/ 332232 h 350520"/>
                <a:gd name="connsiteX4" fmla="*/ 0 w 35814"/>
                <a:gd name="connsiteY4" fmla="*/ 17526 h 350520"/>
                <a:gd name="connsiteX5" fmla="*/ 18288 w 35814"/>
                <a:gd name="connsiteY5" fmla="*/ 0 h 350520"/>
                <a:gd name="connsiteX6" fmla="*/ 35814 w 35814"/>
                <a:gd name="connsiteY6" fmla="*/ 17526 h 3505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5814" h="350520">
                  <a:moveTo>
                    <a:pt x="35814" y="17526"/>
                  </a:moveTo>
                  <a:lnTo>
                    <a:pt x="35814" y="332232"/>
                  </a:lnTo>
                  <a:cubicBezTo>
                    <a:pt x="35814" y="342138"/>
                    <a:pt x="27432" y="350520"/>
                    <a:pt x="18288" y="350520"/>
                  </a:cubicBezTo>
                  <a:cubicBezTo>
                    <a:pt x="8382" y="350520"/>
                    <a:pt x="0" y="342138"/>
                    <a:pt x="0" y="332232"/>
                  </a:cubicBezTo>
                  <a:lnTo>
                    <a:pt x="0" y="17526"/>
                  </a:lnTo>
                  <a:cubicBezTo>
                    <a:pt x="0" y="7620"/>
                    <a:pt x="8382" y="0"/>
                    <a:pt x="18288" y="0"/>
                  </a:cubicBezTo>
                  <a:cubicBezTo>
                    <a:pt x="27432" y="0"/>
                    <a:pt x="35814" y="7620"/>
                    <a:pt x="35814" y="17526"/>
                  </a:cubicBezTo>
                </a:path>
              </a:pathLst>
            </a:custGeom>
            <a:grp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6" name="Freeform 3"/>
            <p:cNvSpPr/>
            <p:nvPr/>
          </p:nvSpPr>
          <p:spPr>
            <a:xfrm>
              <a:off x="5342267" y="2656332"/>
              <a:ext cx="649985" cy="3047"/>
            </a:xfrm>
            <a:custGeom>
              <a:avLst/>
              <a:gdLst>
                <a:gd name="connsiteX0" fmla="*/ 648461 w 649985"/>
                <a:gd name="connsiteY0" fmla="*/ 3047 h 3047"/>
                <a:gd name="connsiteX1" fmla="*/ 1523 w 649985"/>
                <a:gd name="connsiteY1" fmla="*/ 3047 h 3047"/>
                <a:gd name="connsiteX2" fmla="*/ 0 w 649985"/>
                <a:gd name="connsiteY2" fmla="*/ 1523 h 3047"/>
                <a:gd name="connsiteX3" fmla="*/ 1523 w 649985"/>
                <a:gd name="connsiteY3" fmla="*/ 0 h 3047"/>
                <a:gd name="connsiteX4" fmla="*/ 648461 w 649985"/>
                <a:gd name="connsiteY4" fmla="*/ 0 h 3047"/>
                <a:gd name="connsiteX5" fmla="*/ 649985 w 649985"/>
                <a:gd name="connsiteY5" fmla="*/ 1523 h 3047"/>
                <a:gd name="connsiteX6" fmla="*/ 648461 w 649985"/>
                <a:gd name="connsiteY6" fmla="*/ 3047 h 30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649985" h="3047">
                  <a:moveTo>
                    <a:pt x="648461" y="3047"/>
                  </a:moveTo>
                  <a:lnTo>
                    <a:pt x="1523" y="3047"/>
                  </a:lnTo>
                  <a:cubicBezTo>
                    <a:pt x="761" y="3047"/>
                    <a:pt x="0" y="2285"/>
                    <a:pt x="0" y="1523"/>
                  </a:cubicBezTo>
                  <a:cubicBezTo>
                    <a:pt x="0" y="761"/>
                    <a:pt x="761" y="0"/>
                    <a:pt x="1523" y="0"/>
                  </a:cubicBezTo>
                  <a:lnTo>
                    <a:pt x="648461" y="0"/>
                  </a:lnTo>
                  <a:cubicBezTo>
                    <a:pt x="649223" y="0"/>
                    <a:pt x="649985" y="761"/>
                    <a:pt x="649985" y="1523"/>
                  </a:cubicBezTo>
                  <a:cubicBezTo>
                    <a:pt x="649985" y="2285"/>
                    <a:pt x="649223" y="3047"/>
                    <a:pt x="648461" y="3047"/>
                  </a:cubicBezTo>
                </a:path>
              </a:pathLst>
            </a:custGeom>
            <a:grp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7" name="Freeform 3"/>
            <p:cNvSpPr/>
            <p:nvPr/>
          </p:nvSpPr>
          <p:spPr>
            <a:xfrm>
              <a:off x="5340743" y="2647188"/>
              <a:ext cx="655320" cy="23622"/>
            </a:xfrm>
            <a:custGeom>
              <a:avLst/>
              <a:gdLst>
                <a:gd name="connsiteX0" fmla="*/ 0 w 655320"/>
                <a:gd name="connsiteY0" fmla="*/ 11810 h 23622"/>
                <a:gd name="connsiteX1" fmla="*/ 655320 w 655320"/>
                <a:gd name="connsiteY1" fmla="*/ 11810 h 23622"/>
              </a:gdLst>
              <a:ahLst/>
              <a:cxnLst>
                <a:cxn ang="0">
                  <a:pos x="connsiteX0" y="connsiteY0"/>
                </a:cxn>
                <a:cxn ang="1">
                  <a:pos x="connsiteX1" y="connsiteY1"/>
                </a:cxn>
              </a:cxnLst>
              <a:rect l="l" t="t" r="r" b="b"/>
              <a:pathLst>
                <a:path w="655320" h="23622">
                  <a:moveTo>
                    <a:pt x="0" y="11810"/>
                  </a:moveTo>
                  <a:lnTo>
                    <a:pt x="655320" y="11810"/>
                  </a:lnTo>
                </a:path>
              </a:pathLst>
            </a:custGeom>
            <a:grpFill/>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8" name="Freeform 3"/>
            <p:cNvSpPr/>
            <p:nvPr/>
          </p:nvSpPr>
          <p:spPr>
            <a:xfrm>
              <a:off x="5962535" y="2594610"/>
              <a:ext cx="245364" cy="126492"/>
            </a:xfrm>
            <a:custGeom>
              <a:avLst/>
              <a:gdLst>
                <a:gd name="connsiteX0" fmla="*/ 245364 w 245364"/>
                <a:gd name="connsiteY0" fmla="*/ 64769 h 126492"/>
                <a:gd name="connsiteX1" fmla="*/ 0 w 245364"/>
                <a:gd name="connsiteY1" fmla="*/ 126491 h 126492"/>
                <a:gd name="connsiteX2" fmla="*/ 0 w 245364"/>
                <a:gd name="connsiteY2" fmla="*/ 0 h 126492"/>
                <a:gd name="connsiteX3" fmla="*/ 245364 w 245364"/>
                <a:gd name="connsiteY3" fmla="*/ 64769 h 126492"/>
              </a:gdLst>
              <a:ahLst/>
              <a:cxnLst>
                <a:cxn ang="0">
                  <a:pos x="connsiteX0" y="connsiteY0"/>
                </a:cxn>
                <a:cxn ang="1">
                  <a:pos x="connsiteX1" y="connsiteY1"/>
                </a:cxn>
                <a:cxn ang="2">
                  <a:pos x="connsiteX2" y="connsiteY2"/>
                </a:cxn>
                <a:cxn ang="3">
                  <a:pos x="connsiteX3" y="connsiteY3"/>
                </a:cxn>
              </a:cxnLst>
              <a:rect l="l" t="t" r="r" b="b"/>
              <a:pathLst>
                <a:path w="245364" h="126492">
                  <a:moveTo>
                    <a:pt x="245364" y="64769"/>
                  </a:moveTo>
                  <a:cubicBezTo>
                    <a:pt x="163563" y="83984"/>
                    <a:pt x="81584" y="105981"/>
                    <a:pt x="0" y="126491"/>
                  </a:cubicBezTo>
                  <a:cubicBezTo>
                    <a:pt x="40906" y="78206"/>
                    <a:pt x="39814" y="48679"/>
                    <a:pt x="0" y="0"/>
                  </a:cubicBezTo>
                  <a:cubicBezTo>
                    <a:pt x="81686" y="21259"/>
                    <a:pt x="163829" y="42875"/>
                    <a:pt x="245364" y="64769"/>
                  </a:cubicBezTo>
                </a:path>
              </a:pathLst>
            </a:custGeom>
            <a:grp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9" name="Freeform 3"/>
            <p:cNvSpPr/>
            <p:nvPr/>
          </p:nvSpPr>
          <p:spPr>
            <a:xfrm>
              <a:off x="5953391" y="2583179"/>
              <a:ext cx="265938" cy="149352"/>
            </a:xfrm>
            <a:custGeom>
              <a:avLst/>
              <a:gdLst>
                <a:gd name="connsiteX0" fmla="*/ 256794 w 265938"/>
                <a:gd name="connsiteY0" fmla="*/ 87630 h 149352"/>
                <a:gd name="connsiteX1" fmla="*/ 255270 w 265938"/>
                <a:gd name="connsiteY1" fmla="*/ 87630 h 149352"/>
                <a:gd name="connsiteX2" fmla="*/ 256032 w 265938"/>
                <a:gd name="connsiteY2" fmla="*/ 87630 h 149352"/>
                <a:gd name="connsiteX3" fmla="*/ 254508 w 265938"/>
                <a:gd name="connsiteY3" fmla="*/ 88392 h 149352"/>
                <a:gd name="connsiteX4" fmla="*/ 252222 w 265938"/>
                <a:gd name="connsiteY4" fmla="*/ 88392 h 149352"/>
                <a:gd name="connsiteX5" fmla="*/ 252984 w 265938"/>
                <a:gd name="connsiteY5" fmla="*/ 88392 h 149352"/>
                <a:gd name="connsiteX6" fmla="*/ 251460 w 265938"/>
                <a:gd name="connsiteY6" fmla="*/ 89154 h 149352"/>
                <a:gd name="connsiteX7" fmla="*/ 249173 w 265938"/>
                <a:gd name="connsiteY7" fmla="*/ 89154 h 149352"/>
                <a:gd name="connsiteX8" fmla="*/ 246888 w 265938"/>
                <a:gd name="connsiteY8" fmla="*/ 89916 h 149352"/>
                <a:gd name="connsiteX9" fmla="*/ 240791 w 265938"/>
                <a:gd name="connsiteY9" fmla="*/ 91440 h 149352"/>
                <a:gd name="connsiteX10" fmla="*/ 234696 w 265938"/>
                <a:gd name="connsiteY10" fmla="*/ 92964 h 149352"/>
                <a:gd name="connsiteX11" fmla="*/ 227076 w 265938"/>
                <a:gd name="connsiteY11" fmla="*/ 95250 h 149352"/>
                <a:gd name="connsiteX12" fmla="*/ 168402 w 265938"/>
                <a:gd name="connsiteY12" fmla="*/ 109727 h 149352"/>
                <a:gd name="connsiteX13" fmla="*/ 18288 w 265938"/>
                <a:gd name="connsiteY13" fmla="*/ 147827 h 149352"/>
                <a:gd name="connsiteX14" fmla="*/ 18288 w 265938"/>
                <a:gd name="connsiteY14" fmla="*/ 147066 h 149352"/>
                <a:gd name="connsiteX15" fmla="*/ 12191 w 265938"/>
                <a:gd name="connsiteY15" fmla="*/ 148590 h 149352"/>
                <a:gd name="connsiteX16" fmla="*/ 12191 w 265938"/>
                <a:gd name="connsiteY16" fmla="*/ 149352 h 149352"/>
                <a:gd name="connsiteX17" fmla="*/ 2285 w 265938"/>
                <a:gd name="connsiteY17" fmla="*/ 128016 h 149352"/>
                <a:gd name="connsiteX18" fmla="*/ 3047 w 265938"/>
                <a:gd name="connsiteY18" fmla="*/ 128016 h 149352"/>
                <a:gd name="connsiteX19" fmla="*/ 761 w 265938"/>
                <a:gd name="connsiteY19" fmla="*/ 129540 h 149352"/>
                <a:gd name="connsiteX20" fmla="*/ 1523 w 265938"/>
                <a:gd name="connsiteY20" fmla="*/ 128016 h 149352"/>
                <a:gd name="connsiteX21" fmla="*/ 1523 w 265938"/>
                <a:gd name="connsiteY21" fmla="*/ 128777 h 149352"/>
                <a:gd name="connsiteX22" fmla="*/ 3047 w 265938"/>
                <a:gd name="connsiteY22" fmla="*/ 126492 h 149352"/>
                <a:gd name="connsiteX23" fmla="*/ 3047 w 265938"/>
                <a:gd name="connsiteY23" fmla="*/ 127254 h 149352"/>
                <a:gd name="connsiteX24" fmla="*/ 4572 w 265938"/>
                <a:gd name="connsiteY24" fmla="*/ 124205 h 149352"/>
                <a:gd name="connsiteX25" fmla="*/ 6858 w 265938"/>
                <a:gd name="connsiteY25" fmla="*/ 121158 h 149352"/>
                <a:gd name="connsiteX26" fmla="*/ 6858 w 265938"/>
                <a:gd name="connsiteY26" fmla="*/ 121920 h 149352"/>
                <a:gd name="connsiteX27" fmla="*/ 9905 w 265938"/>
                <a:gd name="connsiteY27" fmla="*/ 118110 h 149352"/>
                <a:gd name="connsiteX28" fmla="*/ 9144 w 265938"/>
                <a:gd name="connsiteY28" fmla="*/ 118110 h 149352"/>
                <a:gd name="connsiteX29" fmla="*/ 12191 w 265938"/>
                <a:gd name="connsiteY29" fmla="*/ 114300 h 149352"/>
                <a:gd name="connsiteX30" fmla="*/ 12191 w 265938"/>
                <a:gd name="connsiteY30" fmla="*/ 115062 h 149352"/>
                <a:gd name="connsiteX31" fmla="*/ 14478 w 265938"/>
                <a:gd name="connsiteY31" fmla="*/ 110490 h 149352"/>
                <a:gd name="connsiteX32" fmla="*/ 17526 w 265938"/>
                <a:gd name="connsiteY32" fmla="*/ 105918 h 149352"/>
                <a:gd name="connsiteX33" fmla="*/ 17526 w 265938"/>
                <a:gd name="connsiteY33" fmla="*/ 106680 h 149352"/>
                <a:gd name="connsiteX34" fmla="*/ 19811 w 265938"/>
                <a:gd name="connsiteY34" fmla="*/ 101346 h 149352"/>
                <a:gd name="connsiteX35" fmla="*/ 19811 w 265938"/>
                <a:gd name="connsiteY35" fmla="*/ 102108 h 149352"/>
                <a:gd name="connsiteX36" fmla="*/ 22097 w 265938"/>
                <a:gd name="connsiteY36" fmla="*/ 96774 h 149352"/>
                <a:gd name="connsiteX37" fmla="*/ 22097 w 265938"/>
                <a:gd name="connsiteY37" fmla="*/ 97536 h 149352"/>
                <a:gd name="connsiteX38" fmla="*/ 24384 w 265938"/>
                <a:gd name="connsiteY38" fmla="*/ 92202 h 149352"/>
                <a:gd name="connsiteX39" fmla="*/ 24384 w 265938"/>
                <a:gd name="connsiteY39" fmla="*/ 92964 h 149352"/>
                <a:gd name="connsiteX40" fmla="*/ 25908 w 265938"/>
                <a:gd name="connsiteY40" fmla="*/ 87630 h 149352"/>
                <a:gd name="connsiteX41" fmla="*/ 25908 w 265938"/>
                <a:gd name="connsiteY41" fmla="*/ 88392 h 149352"/>
                <a:gd name="connsiteX42" fmla="*/ 27432 w 265938"/>
                <a:gd name="connsiteY42" fmla="*/ 83058 h 149352"/>
                <a:gd name="connsiteX43" fmla="*/ 27432 w 265938"/>
                <a:gd name="connsiteY43" fmla="*/ 83820 h 149352"/>
                <a:gd name="connsiteX44" fmla="*/ 28194 w 265938"/>
                <a:gd name="connsiteY44" fmla="*/ 78486 h 149352"/>
                <a:gd name="connsiteX45" fmla="*/ 28194 w 265938"/>
                <a:gd name="connsiteY45" fmla="*/ 80010 h 149352"/>
                <a:gd name="connsiteX46" fmla="*/ 28194 w 265938"/>
                <a:gd name="connsiteY46" fmla="*/ 75438 h 149352"/>
                <a:gd name="connsiteX47" fmla="*/ 28194 w 265938"/>
                <a:gd name="connsiteY47" fmla="*/ 76962 h 149352"/>
                <a:gd name="connsiteX48" fmla="*/ 28194 w 265938"/>
                <a:gd name="connsiteY48" fmla="*/ 71627 h 149352"/>
                <a:gd name="connsiteX49" fmla="*/ 28194 w 265938"/>
                <a:gd name="connsiteY49" fmla="*/ 72390 h 149352"/>
                <a:gd name="connsiteX50" fmla="*/ 27432 w 265938"/>
                <a:gd name="connsiteY50" fmla="*/ 67055 h 149352"/>
                <a:gd name="connsiteX51" fmla="*/ 27432 w 265938"/>
                <a:gd name="connsiteY51" fmla="*/ 67818 h 149352"/>
                <a:gd name="connsiteX52" fmla="*/ 25908 w 265938"/>
                <a:gd name="connsiteY52" fmla="*/ 62484 h 149352"/>
                <a:gd name="connsiteX53" fmla="*/ 25908 w 265938"/>
                <a:gd name="connsiteY53" fmla="*/ 63246 h 149352"/>
                <a:gd name="connsiteX54" fmla="*/ 24384 w 265938"/>
                <a:gd name="connsiteY54" fmla="*/ 57912 h 149352"/>
                <a:gd name="connsiteX55" fmla="*/ 24384 w 265938"/>
                <a:gd name="connsiteY55" fmla="*/ 58674 h 149352"/>
                <a:gd name="connsiteX56" fmla="*/ 19811 w 265938"/>
                <a:gd name="connsiteY56" fmla="*/ 48005 h 149352"/>
                <a:gd name="connsiteX57" fmla="*/ 19811 w 265938"/>
                <a:gd name="connsiteY57" fmla="*/ 48768 h 149352"/>
                <a:gd name="connsiteX58" fmla="*/ 17526 w 265938"/>
                <a:gd name="connsiteY58" fmla="*/ 43434 h 149352"/>
                <a:gd name="connsiteX59" fmla="*/ 17526 w 265938"/>
                <a:gd name="connsiteY59" fmla="*/ 44196 h 149352"/>
                <a:gd name="connsiteX60" fmla="*/ 14478 w 265938"/>
                <a:gd name="connsiteY60" fmla="*/ 38862 h 149352"/>
                <a:gd name="connsiteX61" fmla="*/ 12191 w 265938"/>
                <a:gd name="connsiteY61" fmla="*/ 34290 h 149352"/>
                <a:gd name="connsiteX62" fmla="*/ 12191 w 265938"/>
                <a:gd name="connsiteY62" fmla="*/ 35052 h 149352"/>
                <a:gd name="connsiteX63" fmla="*/ 1523 w 265938"/>
                <a:gd name="connsiteY63" fmla="*/ 19812 h 149352"/>
                <a:gd name="connsiteX64" fmla="*/ 1523 w 265938"/>
                <a:gd name="connsiteY64" fmla="*/ 20574 h 149352"/>
                <a:gd name="connsiteX65" fmla="*/ 761 w 265938"/>
                <a:gd name="connsiteY65" fmla="*/ 19050 h 149352"/>
                <a:gd name="connsiteX66" fmla="*/ 0 w 265938"/>
                <a:gd name="connsiteY66" fmla="*/ 18288 h 149352"/>
                <a:gd name="connsiteX67" fmla="*/ 12191 w 265938"/>
                <a:gd name="connsiteY67" fmla="*/ 0 h 149352"/>
                <a:gd name="connsiteX68" fmla="*/ 14478 w 265938"/>
                <a:gd name="connsiteY68" fmla="*/ 0 h 149352"/>
                <a:gd name="connsiteX69" fmla="*/ 13716 w 265938"/>
                <a:gd name="connsiteY69" fmla="*/ 0 h 149352"/>
                <a:gd name="connsiteX70" fmla="*/ 35052 w 265938"/>
                <a:gd name="connsiteY70" fmla="*/ 6096 h 149352"/>
                <a:gd name="connsiteX71" fmla="*/ 100584 w 265938"/>
                <a:gd name="connsiteY71" fmla="*/ 22860 h 149352"/>
                <a:gd name="connsiteX72" fmla="*/ 251460 w 265938"/>
                <a:gd name="connsiteY72" fmla="*/ 63246 h 149352"/>
                <a:gd name="connsiteX73" fmla="*/ 250697 w 265938"/>
                <a:gd name="connsiteY73" fmla="*/ 63246 h 149352"/>
                <a:gd name="connsiteX74" fmla="*/ 252984 w 265938"/>
                <a:gd name="connsiteY74" fmla="*/ 63246 h 149352"/>
                <a:gd name="connsiteX75" fmla="*/ 254508 w 265938"/>
                <a:gd name="connsiteY75" fmla="*/ 64008 h 149352"/>
                <a:gd name="connsiteX76" fmla="*/ 256032 w 265938"/>
                <a:gd name="connsiteY76" fmla="*/ 64008 h 149352"/>
                <a:gd name="connsiteX77" fmla="*/ 256794 w 265938"/>
                <a:gd name="connsiteY77" fmla="*/ 64770 h 149352"/>
                <a:gd name="connsiteX78" fmla="*/ 257555 w 265938"/>
                <a:gd name="connsiteY78" fmla="*/ 64770 h 149352"/>
                <a:gd name="connsiteX79" fmla="*/ 265176 w 265938"/>
                <a:gd name="connsiteY79" fmla="*/ 80010 h 149352"/>
                <a:gd name="connsiteX80" fmla="*/ 249935 w 265938"/>
                <a:gd name="connsiteY80" fmla="*/ 86868 h 149352"/>
                <a:gd name="connsiteX81" fmla="*/ 250697 w 265938"/>
                <a:gd name="connsiteY81" fmla="*/ 87630 h 149352"/>
                <a:gd name="connsiteX82" fmla="*/ 249935 w 265938"/>
                <a:gd name="connsiteY82" fmla="*/ 86868 h 149352"/>
                <a:gd name="connsiteX83" fmla="*/ 250697 w 265938"/>
                <a:gd name="connsiteY83" fmla="*/ 87630 h 149352"/>
                <a:gd name="connsiteX84" fmla="*/ 249935 w 265938"/>
                <a:gd name="connsiteY84" fmla="*/ 86868 h 149352"/>
                <a:gd name="connsiteX85" fmla="*/ 248411 w 265938"/>
                <a:gd name="connsiteY85" fmla="*/ 86868 h 149352"/>
                <a:gd name="connsiteX86" fmla="*/ 246888 w 265938"/>
                <a:gd name="connsiteY86" fmla="*/ 86105 h 149352"/>
                <a:gd name="connsiteX87" fmla="*/ 244602 w 265938"/>
                <a:gd name="connsiteY87" fmla="*/ 86105 h 149352"/>
                <a:gd name="connsiteX88" fmla="*/ 244602 w 265938"/>
                <a:gd name="connsiteY88" fmla="*/ 85344 h 149352"/>
                <a:gd name="connsiteX89" fmla="*/ 212597 w 265938"/>
                <a:gd name="connsiteY89" fmla="*/ 76962 h 149352"/>
                <a:gd name="connsiteX90" fmla="*/ 151638 w 265938"/>
                <a:gd name="connsiteY90" fmla="*/ 60960 h 149352"/>
                <a:gd name="connsiteX91" fmla="*/ 16764 w 265938"/>
                <a:gd name="connsiteY91" fmla="*/ 25146 h 149352"/>
                <a:gd name="connsiteX92" fmla="*/ 16764 w 265938"/>
                <a:gd name="connsiteY92" fmla="*/ 25908 h 149352"/>
                <a:gd name="connsiteX93" fmla="*/ 14478 w 265938"/>
                <a:gd name="connsiteY93" fmla="*/ 25146 h 149352"/>
                <a:gd name="connsiteX94" fmla="*/ 12953 w 265938"/>
                <a:gd name="connsiteY94" fmla="*/ 24384 h 149352"/>
                <a:gd name="connsiteX95" fmla="*/ 12191 w 265938"/>
                <a:gd name="connsiteY95" fmla="*/ 24384 h 149352"/>
                <a:gd name="connsiteX96" fmla="*/ 10667 w 265938"/>
                <a:gd name="connsiteY96" fmla="*/ 23622 h 149352"/>
                <a:gd name="connsiteX97" fmla="*/ 8382 w 265938"/>
                <a:gd name="connsiteY97" fmla="*/ 23622 h 149352"/>
                <a:gd name="connsiteX98" fmla="*/ 7620 w 265938"/>
                <a:gd name="connsiteY98" fmla="*/ 22860 h 149352"/>
                <a:gd name="connsiteX99" fmla="*/ 6858 w 265938"/>
                <a:gd name="connsiteY99" fmla="*/ 22860 h 149352"/>
                <a:gd name="connsiteX100" fmla="*/ 19050 w 265938"/>
                <a:gd name="connsiteY100" fmla="*/ 3810 h 149352"/>
                <a:gd name="connsiteX101" fmla="*/ 19050 w 265938"/>
                <a:gd name="connsiteY101" fmla="*/ 4572 h 149352"/>
                <a:gd name="connsiteX102" fmla="*/ 19050 w 265938"/>
                <a:gd name="connsiteY102" fmla="*/ 3810 h 149352"/>
                <a:gd name="connsiteX103" fmla="*/ 19811 w 265938"/>
                <a:gd name="connsiteY103" fmla="*/ 5334 h 149352"/>
                <a:gd name="connsiteX104" fmla="*/ 21335 w 265938"/>
                <a:gd name="connsiteY104" fmla="*/ 7620 h 149352"/>
                <a:gd name="connsiteX105" fmla="*/ 22097 w 265938"/>
                <a:gd name="connsiteY105" fmla="*/ 7620 h 149352"/>
                <a:gd name="connsiteX106" fmla="*/ 43434 w 265938"/>
                <a:gd name="connsiteY106" fmla="*/ 43434 h 149352"/>
                <a:gd name="connsiteX107" fmla="*/ 44196 w 265938"/>
                <a:gd name="connsiteY107" fmla="*/ 43434 h 149352"/>
                <a:gd name="connsiteX108" fmla="*/ 38100 w 265938"/>
                <a:gd name="connsiteY108" fmla="*/ 118110 h 149352"/>
                <a:gd name="connsiteX109" fmla="*/ 37338 w 265938"/>
                <a:gd name="connsiteY109" fmla="*/ 118110 h 149352"/>
                <a:gd name="connsiteX110" fmla="*/ 35052 w 265938"/>
                <a:gd name="connsiteY110" fmla="*/ 123444 h 149352"/>
                <a:gd name="connsiteX111" fmla="*/ 32003 w 265938"/>
                <a:gd name="connsiteY111" fmla="*/ 128016 h 149352"/>
                <a:gd name="connsiteX112" fmla="*/ 31241 w 265938"/>
                <a:gd name="connsiteY112" fmla="*/ 128016 h 149352"/>
                <a:gd name="connsiteX113" fmla="*/ 23622 w 265938"/>
                <a:gd name="connsiteY113" fmla="*/ 138684 h 149352"/>
                <a:gd name="connsiteX114" fmla="*/ 23622 w 265938"/>
                <a:gd name="connsiteY114" fmla="*/ 139446 h 149352"/>
                <a:gd name="connsiteX115" fmla="*/ 19811 w 265938"/>
                <a:gd name="connsiteY115" fmla="*/ 143255 h 149352"/>
                <a:gd name="connsiteX116" fmla="*/ 19811 w 265938"/>
                <a:gd name="connsiteY116" fmla="*/ 144018 h 149352"/>
                <a:gd name="connsiteX117" fmla="*/ 16764 w 265938"/>
                <a:gd name="connsiteY117" fmla="*/ 147066 h 149352"/>
                <a:gd name="connsiteX118" fmla="*/ 6858 w 265938"/>
                <a:gd name="connsiteY118" fmla="*/ 125730 h 149352"/>
                <a:gd name="connsiteX119" fmla="*/ 6096 w 265938"/>
                <a:gd name="connsiteY119" fmla="*/ 125730 h 149352"/>
                <a:gd name="connsiteX120" fmla="*/ 8382 w 265938"/>
                <a:gd name="connsiteY120" fmla="*/ 125730 h 149352"/>
                <a:gd name="connsiteX121" fmla="*/ 9144 w 265938"/>
                <a:gd name="connsiteY121" fmla="*/ 124968 h 149352"/>
                <a:gd name="connsiteX122" fmla="*/ 9144 w 265938"/>
                <a:gd name="connsiteY122" fmla="*/ 125730 h 149352"/>
                <a:gd name="connsiteX123" fmla="*/ 12191 w 265938"/>
                <a:gd name="connsiteY123" fmla="*/ 124205 h 149352"/>
                <a:gd name="connsiteX124" fmla="*/ 14478 w 265938"/>
                <a:gd name="connsiteY124" fmla="*/ 124205 h 149352"/>
                <a:gd name="connsiteX125" fmla="*/ 16764 w 265938"/>
                <a:gd name="connsiteY125" fmla="*/ 123444 h 149352"/>
                <a:gd name="connsiteX126" fmla="*/ 22860 w 265938"/>
                <a:gd name="connsiteY126" fmla="*/ 121920 h 149352"/>
                <a:gd name="connsiteX127" fmla="*/ 28955 w 265938"/>
                <a:gd name="connsiteY127" fmla="*/ 120396 h 149352"/>
                <a:gd name="connsiteX128" fmla="*/ 36576 w 265938"/>
                <a:gd name="connsiteY128" fmla="*/ 118872 h 149352"/>
                <a:gd name="connsiteX129" fmla="*/ 128778 w 265938"/>
                <a:gd name="connsiteY129" fmla="*/ 95250 h 149352"/>
                <a:gd name="connsiteX130" fmla="*/ 220979 w 265938"/>
                <a:gd name="connsiteY130" fmla="*/ 72390 h 149352"/>
                <a:gd name="connsiteX131" fmla="*/ 249173 w 265938"/>
                <a:gd name="connsiteY131" fmla="*/ 64770 h 149352"/>
                <a:gd name="connsiteX132" fmla="*/ 248411 w 265938"/>
                <a:gd name="connsiteY132" fmla="*/ 65532 h 149352"/>
                <a:gd name="connsiteX133" fmla="*/ 249173 w 265938"/>
                <a:gd name="connsiteY133" fmla="*/ 64770 h 149352"/>
                <a:gd name="connsiteX134" fmla="*/ 251460 w 265938"/>
                <a:gd name="connsiteY134" fmla="*/ 64770 h 149352"/>
                <a:gd name="connsiteX135" fmla="*/ 265938 w 265938"/>
                <a:gd name="connsiteY135" fmla="*/ 73152 h 149352"/>
                <a:gd name="connsiteX136" fmla="*/ 256794 w 265938"/>
                <a:gd name="connsiteY136" fmla="*/ 87630 h 14935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 ang="116">
                  <a:pos x="connsiteX116" y="connsiteY116"/>
                </a:cxn>
                <a:cxn ang="117">
                  <a:pos x="connsiteX117" y="connsiteY117"/>
                </a:cxn>
                <a:cxn ang="118">
                  <a:pos x="connsiteX118" y="connsiteY118"/>
                </a:cxn>
                <a:cxn ang="119">
                  <a:pos x="connsiteX119" y="connsiteY119"/>
                </a:cxn>
                <a:cxn ang="120">
                  <a:pos x="connsiteX120" y="connsiteY120"/>
                </a:cxn>
                <a:cxn ang="121">
                  <a:pos x="connsiteX121" y="connsiteY121"/>
                </a:cxn>
                <a:cxn ang="122">
                  <a:pos x="connsiteX122" y="connsiteY122"/>
                </a:cxn>
                <a:cxn ang="123">
                  <a:pos x="connsiteX123" y="connsiteY123"/>
                </a:cxn>
                <a:cxn ang="124">
                  <a:pos x="connsiteX124" y="connsiteY124"/>
                </a:cxn>
                <a:cxn ang="125">
                  <a:pos x="connsiteX125" y="connsiteY125"/>
                </a:cxn>
                <a:cxn ang="126">
                  <a:pos x="connsiteX126" y="connsiteY126"/>
                </a:cxn>
                <a:cxn ang="127">
                  <a:pos x="connsiteX127" y="connsiteY127"/>
                </a:cxn>
                <a:cxn ang="128">
                  <a:pos x="connsiteX128" y="connsiteY128"/>
                </a:cxn>
                <a:cxn ang="129">
                  <a:pos x="connsiteX129" y="connsiteY129"/>
                </a:cxn>
                <a:cxn ang="130">
                  <a:pos x="connsiteX130" y="connsiteY130"/>
                </a:cxn>
                <a:cxn ang="131">
                  <a:pos x="connsiteX131" y="connsiteY131"/>
                </a:cxn>
                <a:cxn ang="132">
                  <a:pos x="connsiteX132" y="connsiteY132"/>
                </a:cxn>
                <a:cxn ang="133">
                  <a:pos x="connsiteX133" y="connsiteY133"/>
                </a:cxn>
                <a:cxn ang="134">
                  <a:pos x="connsiteX134" y="connsiteY134"/>
                </a:cxn>
                <a:cxn ang="135">
                  <a:pos x="connsiteX135" y="connsiteY135"/>
                </a:cxn>
                <a:cxn ang="136">
                  <a:pos x="connsiteX136" y="connsiteY136"/>
                </a:cxn>
              </a:cxnLst>
              <a:rect l="l" t="t" r="r" b="b"/>
              <a:pathLst>
                <a:path w="265938" h="149352">
                  <a:moveTo>
                    <a:pt x="256794" y="87630"/>
                  </a:moveTo>
                  <a:lnTo>
                    <a:pt x="255270" y="87630"/>
                  </a:lnTo>
                  <a:lnTo>
                    <a:pt x="256032" y="87630"/>
                  </a:lnTo>
                  <a:lnTo>
                    <a:pt x="254508" y="88392"/>
                  </a:lnTo>
                  <a:lnTo>
                    <a:pt x="252222" y="88392"/>
                  </a:lnTo>
                  <a:lnTo>
                    <a:pt x="252984" y="88392"/>
                  </a:lnTo>
                  <a:lnTo>
                    <a:pt x="251460" y="89154"/>
                  </a:lnTo>
                  <a:lnTo>
                    <a:pt x="249173" y="89154"/>
                  </a:lnTo>
                  <a:lnTo>
                    <a:pt x="246888" y="89916"/>
                  </a:lnTo>
                  <a:lnTo>
                    <a:pt x="240791" y="91440"/>
                  </a:lnTo>
                  <a:lnTo>
                    <a:pt x="234696" y="92964"/>
                  </a:lnTo>
                  <a:lnTo>
                    <a:pt x="227076" y="95250"/>
                  </a:lnTo>
                  <a:cubicBezTo>
                    <a:pt x="207505" y="98844"/>
                    <a:pt x="188036" y="105257"/>
                    <a:pt x="168402" y="109727"/>
                  </a:cubicBezTo>
                  <a:cubicBezTo>
                    <a:pt x="118707" y="122720"/>
                    <a:pt x="67907" y="134658"/>
                    <a:pt x="18288" y="147827"/>
                  </a:cubicBezTo>
                  <a:lnTo>
                    <a:pt x="18288" y="147066"/>
                  </a:lnTo>
                  <a:cubicBezTo>
                    <a:pt x="14020" y="149110"/>
                    <a:pt x="16586" y="148539"/>
                    <a:pt x="12191" y="148590"/>
                  </a:cubicBezTo>
                  <a:lnTo>
                    <a:pt x="12191" y="149352"/>
                  </a:lnTo>
                  <a:lnTo>
                    <a:pt x="2285" y="128016"/>
                  </a:lnTo>
                  <a:lnTo>
                    <a:pt x="3047" y="128016"/>
                  </a:lnTo>
                  <a:lnTo>
                    <a:pt x="761" y="129540"/>
                  </a:lnTo>
                  <a:lnTo>
                    <a:pt x="1523" y="128016"/>
                  </a:lnTo>
                  <a:lnTo>
                    <a:pt x="1523" y="128777"/>
                  </a:lnTo>
                  <a:lnTo>
                    <a:pt x="3047" y="126492"/>
                  </a:lnTo>
                  <a:lnTo>
                    <a:pt x="3047" y="127254"/>
                  </a:lnTo>
                  <a:lnTo>
                    <a:pt x="4572" y="124205"/>
                  </a:lnTo>
                  <a:lnTo>
                    <a:pt x="6858" y="121158"/>
                  </a:lnTo>
                  <a:lnTo>
                    <a:pt x="6858" y="121920"/>
                  </a:lnTo>
                  <a:lnTo>
                    <a:pt x="9905" y="118110"/>
                  </a:lnTo>
                  <a:lnTo>
                    <a:pt x="9144" y="118110"/>
                  </a:lnTo>
                  <a:lnTo>
                    <a:pt x="12191" y="114300"/>
                  </a:lnTo>
                  <a:lnTo>
                    <a:pt x="12191" y="115062"/>
                  </a:lnTo>
                  <a:lnTo>
                    <a:pt x="14478" y="110490"/>
                  </a:lnTo>
                  <a:lnTo>
                    <a:pt x="17526" y="105918"/>
                  </a:lnTo>
                  <a:lnTo>
                    <a:pt x="17526" y="106680"/>
                  </a:lnTo>
                  <a:lnTo>
                    <a:pt x="19811" y="101346"/>
                  </a:lnTo>
                  <a:lnTo>
                    <a:pt x="19811" y="102108"/>
                  </a:lnTo>
                  <a:lnTo>
                    <a:pt x="22097" y="96774"/>
                  </a:lnTo>
                  <a:lnTo>
                    <a:pt x="22097" y="97536"/>
                  </a:lnTo>
                  <a:lnTo>
                    <a:pt x="24384" y="92202"/>
                  </a:lnTo>
                  <a:lnTo>
                    <a:pt x="24384" y="92964"/>
                  </a:lnTo>
                  <a:lnTo>
                    <a:pt x="25908" y="87630"/>
                  </a:lnTo>
                  <a:lnTo>
                    <a:pt x="25908" y="88392"/>
                  </a:lnTo>
                  <a:lnTo>
                    <a:pt x="27432" y="83058"/>
                  </a:lnTo>
                  <a:lnTo>
                    <a:pt x="27432" y="83820"/>
                  </a:lnTo>
                  <a:lnTo>
                    <a:pt x="28194" y="78486"/>
                  </a:lnTo>
                  <a:lnTo>
                    <a:pt x="28194" y="80010"/>
                  </a:lnTo>
                  <a:lnTo>
                    <a:pt x="28194" y="75438"/>
                  </a:lnTo>
                  <a:lnTo>
                    <a:pt x="28194" y="76962"/>
                  </a:lnTo>
                  <a:lnTo>
                    <a:pt x="28194" y="71627"/>
                  </a:lnTo>
                  <a:lnTo>
                    <a:pt x="28194" y="72390"/>
                  </a:lnTo>
                  <a:lnTo>
                    <a:pt x="27432" y="67055"/>
                  </a:lnTo>
                  <a:lnTo>
                    <a:pt x="27432" y="67818"/>
                  </a:lnTo>
                  <a:lnTo>
                    <a:pt x="25908" y="62484"/>
                  </a:lnTo>
                  <a:lnTo>
                    <a:pt x="25908" y="63246"/>
                  </a:lnTo>
                  <a:lnTo>
                    <a:pt x="24384" y="57912"/>
                  </a:lnTo>
                  <a:lnTo>
                    <a:pt x="24384" y="58674"/>
                  </a:lnTo>
                  <a:lnTo>
                    <a:pt x="19811" y="48005"/>
                  </a:lnTo>
                  <a:lnTo>
                    <a:pt x="19811" y="48768"/>
                  </a:lnTo>
                  <a:lnTo>
                    <a:pt x="17526" y="43434"/>
                  </a:lnTo>
                  <a:lnTo>
                    <a:pt x="17526" y="44196"/>
                  </a:lnTo>
                  <a:lnTo>
                    <a:pt x="14478" y="38862"/>
                  </a:lnTo>
                  <a:lnTo>
                    <a:pt x="12191" y="34290"/>
                  </a:lnTo>
                  <a:lnTo>
                    <a:pt x="12191" y="35052"/>
                  </a:lnTo>
                  <a:cubicBezTo>
                    <a:pt x="8585" y="30784"/>
                    <a:pt x="4965" y="24625"/>
                    <a:pt x="1523" y="19812"/>
                  </a:cubicBezTo>
                  <a:lnTo>
                    <a:pt x="1523" y="20574"/>
                  </a:lnTo>
                  <a:lnTo>
                    <a:pt x="761" y="19050"/>
                  </a:lnTo>
                  <a:lnTo>
                    <a:pt x="0" y="18288"/>
                  </a:lnTo>
                  <a:lnTo>
                    <a:pt x="12191" y="0"/>
                  </a:lnTo>
                  <a:lnTo>
                    <a:pt x="14478" y="0"/>
                  </a:lnTo>
                  <a:lnTo>
                    <a:pt x="13716" y="0"/>
                  </a:lnTo>
                  <a:cubicBezTo>
                    <a:pt x="20497" y="2679"/>
                    <a:pt x="28156" y="2908"/>
                    <a:pt x="35052" y="6096"/>
                  </a:cubicBezTo>
                  <a:cubicBezTo>
                    <a:pt x="56591" y="10452"/>
                    <a:pt x="78727" y="18656"/>
                    <a:pt x="100584" y="22860"/>
                  </a:cubicBezTo>
                  <a:cubicBezTo>
                    <a:pt x="150799" y="36715"/>
                    <a:pt x="201409" y="49034"/>
                    <a:pt x="251460" y="63246"/>
                  </a:cubicBezTo>
                  <a:lnTo>
                    <a:pt x="250697" y="63246"/>
                  </a:lnTo>
                  <a:lnTo>
                    <a:pt x="252984" y="63246"/>
                  </a:lnTo>
                  <a:lnTo>
                    <a:pt x="254508" y="64008"/>
                  </a:lnTo>
                  <a:lnTo>
                    <a:pt x="256032" y="64008"/>
                  </a:lnTo>
                  <a:lnTo>
                    <a:pt x="256794" y="64770"/>
                  </a:lnTo>
                  <a:lnTo>
                    <a:pt x="257555" y="64770"/>
                  </a:lnTo>
                  <a:cubicBezTo>
                    <a:pt x="263652" y="67055"/>
                    <a:pt x="267461" y="73152"/>
                    <a:pt x="265176" y="80010"/>
                  </a:cubicBezTo>
                  <a:cubicBezTo>
                    <a:pt x="262890" y="86105"/>
                    <a:pt x="256794" y="89154"/>
                    <a:pt x="249935" y="86868"/>
                  </a:cubicBezTo>
                  <a:lnTo>
                    <a:pt x="250697" y="87630"/>
                  </a:lnTo>
                  <a:lnTo>
                    <a:pt x="249935" y="86868"/>
                  </a:lnTo>
                  <a:lnTo>
                    <a:pt x="250697" y="87630"/>
                  </a:lnTo>
                  <a:lnTo>
                    <a:pt x="249935" y="86868"/>
                  </a:lnTo>
                  <a:lnTo>
                    <a:pt x="248411" y="86868"/>
                  </a:lnTo>
                  <a:lnTo>
                    <a:pt x="246888" y="86105"/>
                  </a:lnTo>
                  <a:lnTo>
                    <a:pt x="244602" y="86105"/>
                  </a:lnTo>
                  <a:lnTo>
                    <a:pt x="244602" y="85344"/>
                  </a:lnTo>
                  <a:cubicBezTo>
                    <a:pt x="234696" y="83743"/>
                    <a:pt x="222402" y="79387"/>
                    <a:pt x="212597" y="76962"/>
                  </a:cubicBezTo>
                  <a:cubicBezTo>
                    <a:pt x="192278" y="71539"/>
                    <a:pt x="171894" y="66573"/>
                    <a:pt x="151638" y="60960"/>
                  </a:cubicBezTo>
                  <a:cubicBezTo>
                    <a:pt x="106756" y="48691"/>
                    <a:pt x="61366" y="37909"/>
                    <a:pt x="16764" y="25146"/>
                  </a:cubicBezTo>
                  <a:lnTo>
                    <a:pt x="16764" y="25908"/>
                  </a:lnTo>
                  <a:lnTo>
                    <a:pt x="14478" y="25146"/>
                  </a:lnTo>
                  <a:lnTo>
                    <a:pt x="12953" y="24384"/>
                  </a:lnTo>
                  <a:lnTo>
                    <a:pt x="12191" y="24384"/>
                  </a:lnTo>
                  <a:lnTo>
                    <a:pt x="10667" y="23622"/>
                  </a:lnTo>
                  <a:lnTo>
                    <a:pt x="8382" y="23622"/>
                  </a:lnTo>
                  <a:lnTo>
                    <a:pt x="7620" y="22860"/>
                  </a:lnTo>
                  <a:lnTo>
                    <a:pt x="6858" y="22860"/>
                  </a:lnTo>
                  <a:lnTo>
                    <a:pt x="19050" y="3810"/>
                  </a:lnTo>
                  <a:lnTo>
                    <a:pt x="19050" y="4572"/>
                  </a:lnTo>
                  <a:lnTo>
                    <a:pt x="19050" y="3810"/>
                  </a:lnTo>
                  <a:lnTo>
                    <a:pt x="19811" y="5334"/>
                  </a:lnTo>
                  <a:lnTo>
                    <a:pt x="21335" y="7620"/>
                  </a:lnTo>
                  <a:lnTo>
                    <a:pt x="22097" y="7620"/>
                  </a:lnTo>
                  <a:cubicBezTo>
                    <a:pt x="29336" y="19558"/>
                    <a:pt x="38544" y="29095"/>
                    <a:pt x="43434" y="43434"/>
                  </a:cubicBezTo>
                  <a:lnTo>
                    <a:pt x="44196" y="43434"/>
                  </a:lnTo>
                  <a:cubicBezTo>
                    <a:pt x="56565" y="73304"/>
                    <a:pt x="53263" y="90576"/>
                    <a:pt x="38100" y="118110"/>
                  </a:cubicBezTo>
                  <a:lnTo>
                    <a:pt x="37338" y="118110"/>
                  </a:lnTo>
                  <a:lnTo>
                    <a:pt x="35052" y="123444"/>
                  </a:lnTo>
                  <a:lnTo>
                    <a:pt x="32003" y="128016"/>
                  </a:lnTo>
                  <a:lnTo>
                    <a:pt x="31241" y="128016"/>
                  </a:lnTo>
                  <a:cubicBezTo>
                    <a:pt x="29146" y="132727"/>
                    <a:pt x="26797" y="134924"/>
                    <a:pt x="23622" y="138684"/>
                  </a:cubicBezTo>
                  <a:lnTo>
                    <a:pt x="23622" y="139446"/>
                  </a:lnTo>
                  <a:lnTo>
                    <a:pt x="19811" y="143255"/>
                  </a:lnTo>
                  <a:lnTo>
                    <a:pt x="19811" y="144018"/>
                  </a:lnTo>
                  <a:lnTo>
                    <a:pt x="16764" y="147066"/>
                  </a:lnTo>
                  <a:lnTo>
                    <a:pt x="6858" y="125730"/>
                  </a:lnTo>
                  <a:lnTo>
                    <a:pt x="6096" y="125730"/>
                  </a:lnTo>
                  <a:lnTo>
                    <a:pt x="8382" y="125730"/>
                  </a:lnTo>
                  <a:lnTo>
                    <a:pt x="9144" y="124968"/>
                  </a:lnTo>
                  <a:lnTo>
                    <a:pt x="9144" y="125730"/>
                  </a:lnTo>
                  <a:lnTo>
                    <a:pt x="12191" y="124205"/>
                  </a:lnTo>
                  <a:lnTo>
                    <a:pt x="14478" y="124205"/>
                  </a:lnTo>
                  <a:lnTo>
                    <a:pt x="16764" y="123444"/>
                  </a:lnTo>
                  <a:lnTo>
                    <a:pt x="22860" y="121920"/>
                  </a:lnTo>
                  <a:lnTo>
                    <a:pt x="28955" y="120396"/>
                  </a:lnTo>
                  <a:lnTo>
                    <a:pt x="36576" y="118872"/>
                  </a:lnTo>
                  <a:cubicBezTo>
                    <a:pt x="67322" y="110388"/>
                    <a:pt x="97993" y="103352"/>
                    <a:pt x="128778" y="95250"/>
                  </a:cubicBezTo>
                  <a:cubicBezTo>
                    <a:pt x="159499" y="88734"/>
                    <a:pt x="190207" y="78689"/>
                    <a:pt x="220979" y="72390"/>
                  </a:cubicBezTo>
                  <a:cubicBezTo>
                    <a:pt x="229895" y="69202"/>
                    <a:pt x="240461" y="67818"/>
                    <a:pt x="249173" y="64770"/>
                  </a:cubicBezTo>
                  <a:lnTo>
                    <a:pt x="248411" y="65532"/>
                  </a:lnTo>
                  <a:lnTo>
                    <a:pt x="249173" y="64770"/>
                  </a:lnTo>
                  <a:lnTo>
                    <a:pt x="251460" y="64770"/>
                  </a:lnTo>
                  <a:cubicBezTo>
                    <a:pt x="257555" y="62484"/>
                    <a:pt x="264414" y="67055"/>
                    <a:pt x="265938" y="73152"/>
                  </a:cubicBezTo>
                  <a:cubicBezTo>
                    <a:pt x="267461" y="79248"/>
                    <a:pt x="263652" y="86105"/>
                    <a:pt x="256794" y="87630"/>
                  </a:cubicBezTo>
                </a:path>
              </a:pathLst>
            </a:custGeom>
            <a:grp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0" name="Freeform 3"/>
            <p:cNvSpPr/>
            <p:nvPr/>
          </p:nvSpPr>
          <p:spPr>
            <a:xfrm>
              <a:off x="6639191" y="2564892"/>
              <a:ext cx="217919" cy="240029"/>
            </a:xfrm>
            <a:custGeom>
              <a:avLst/>
              <a:gdLst>
                <a:gd name="connsiteX0" fmla="*/ 217919 w 217919"/>
                <a:gd name="connsiteY0" fmla="*/ 0 h 240029"/>
                <a:gd name="connsiteX1" fmla="*/ 217919 w 217919"/>
                <a:gd name="connsiteY1" fmla="*/ 79247 h 240029"/>
                <a:gd name="connsiteX2" fmla="*/ 211835 w 217919"/>
                <a:gd name="connsiteY2" fmla="*/ 79247 h 240029"/>
                <a:gd name="connsiteX3" fmla="*/ 183629 w 217919"/>
                <a:gd name="connsiteY3" fmla="*/ 32003 h 240029"/>
                <a:gd name="connsiteX4" fmla="*/ 137909 w 217919"/>
                <a:gd name="connsiteY4" fmla="*/ 15239 h 240029"/>
                <a:gd name="connsiteX5" fmla="*/ 98285 w 217919"/>
                <a:gd name="connsiteY5" fmla="*/ 27431 h 240029"/>
                <a:gd name="connsiteX6" fmla="*/ 71628 w 217919"/>
                <a:gd name="connsiteY6" fmla="*/ 59435 h 240029"/>
                <a:gd name="connsiteX7" fmla="*/ 60947 w 217919"/>
                <a:gd name="connsiteY7" fmla="*/ 116585 h 240029"/>
                <a:gd name="connsiteX8" fmla="*/ 69329 w 217919"/>
                <a:gd name="connsiteY8" fmla="*/ 172973 h 240029"/>
                <a:gd name="connsiteX9" fmla="*/ 93726 w 217919"/>
                <a:gd name="connsiteY9" fmla="*/ 211073 h 240029"/>
                <a:gd name="connsiteX10" fmla="*/ 136385 w 217919"/>
                <a:gd name="connsiteY10" fmla="*/ 224027 h 240029"/>
                <a:gd name="connsiteX11" fmla="*/ 176009 w 217919"/>
                <a:gd name="connsiteY11" fmla="*/ 214883 h 240029"/>
                <a:gd name="connsiteX12" fmla="*/ 214109 w 217919"/>
                <a:gd name="connsiteY12" fmla="*/ 182117 h 240029"/>
                <a:gd name="connsiteX13" fmla="*/ 214109 w 217919"/>
                <a:gd name="connsiteY13" fmla="*/ 201929 h 240029"/>
                <a:gd name="connsiteX14" fmla="*/ 174485 w 217919"/>
                <a:gd name="connsiteY14" fmla="*/ 230885 h 240029"/>
                <a:gd name="connsiteX15" fmla="*/ 124955 w 217919"/>
                <a:gd name="connsiteY15" fmla="*/ 240029 h 240029"/>
                <a:gd name="connsiteX16" fmla="*/ 60185 w 217919"/>
                <a:gd name="connsiteY16" fmla="*/ 225551 h 240029"/>
                <a:gd name="connsiteX17" fmla="*/ 16002 w 217919"/>
                <a:gd name="connsiteY17" fmla="*/ 182879 h 240029"/>
                <a:gd name="connsiteX18" fmla="*/ 0 w 217919"/>
                <a:gd name="connsiteY18" fmla="*/ 124205 h 240029"/>
                <a:gd name="connsiteX19" fmla="*/ 17526 w 217919"/>
                <a:gd name="connsiteY19" fmla="*/ 61722 h 240029"/>
                <a:gd name="connsiteX20" fmla="*/ 63995 w 217919"/>
                <a:gd name="connsiteY20" fmla="*/ 16001 h 240029"/>
                <a:gd name="connsiteX21" fmla="*/ 125730 w 217919"/>
                <a:gd name="connsiteY21" fmla="*/ 0 h 240029"/>
                <a:gd name="connsiteX22" fmla="*/ 177533 w 217919"/>
                <a:gd name="connsiteY22" fmla="*/ 10667 h 240029"/>
                <a:gd name="connsiteX23" fmla="*/ 197345 w 217919"/>
                <a:gd name="connsiteY23" fmla="*/ 16763 h 240029"/>
                <a:gd name="connsiteX24" fmla="*/ 206502 w 217919"/>
                <a:gd name="connsiteY24" fmla="*/ 12191 h 240029"/>
                <a:gd name="connsiteX25" fmla="*/ 211835 w 217919"/>
                <a:gd name="connsiteY25" fmla="*/ 0 h 240029"/>
                <a:gd name="connsiteX26" fmla="*/ 217919 w 217919"/>
                <a:gd name="connsiteY26" fmla="*/ 0 h 24002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Lst>
              <a:rect l="l" t="t" r="r" b="b"/>
              <a:pathLst>
                <a:path w="217919" h="240029">
                  <a:moveTo>
                    <a:pt x="217919" y="0"/>
                  </a:moveTo>
                  <a:lnTo>
                    <a:pt x="217919" y="79247"/>
                  </a:lnTo>
                  <a:lnTo>
                    <a:pt x="211835" y="79247"/>
                  </a:lnTo>
                  <a:cubicBezTo>
                    <a:pt x="206502" y="58673"/>
                    <a:pt x="197345" y="42672"/>
                    <a:pt x="183629" y="32003"/>
                  </a:cubicBezTo>
                  <a:cubicBezTo>
                    <a:pt x="170688" y="20573"/>
                    <a:pt x="154685" y="15239"/>
                    <a:pt x="137909" y="15239"/>
                  </a:cubicBezTo>
                  <a:cubicBezTo>
                    <a:pt x="123431" y="15239"/>
                    <a:pt x="110490" y="19050"/>
                    <a:pt x="98285" y="27431"/>
                  </a:cubicBezTo>
                  <a:cubicBezTo>
                    <a:pt x="86093" y="35813"/>
                    <a:pt x="77723" y="46481"/>
                    <a:pt x="71628" y="59435"/>
                  </a:cubicBezTo>
                  <a:cubicBezTo>
                    <a:pt x="64757" y="76961"/>
                    <a:pt x="60947" y="96011"/>
                    <a:pt x="60947" y="116585"/>
                  </a:cubicBezTo>
                  <a:cubicBezTo>
                    <a:pt x="60947" y="137159"/>
                    <a:pt x="63995" y="156209"/>
                    <a:pt x="69329" y="172973"/>
                  </a:cubicBezTo>
                  <a:cubicBezTo>
                    <a:pt x="73914" y="189737"/>
                    <a:pt x="82283" y="202691"/>
                    <a:pt x="93726" y="211073"/>
                  </a:cubicBezTo>
                  <a:cubicBezTo>
                    <a:pt x="104381" y="220217"/>
                    <a:pt x="118859" y="224027"/>
                    <a:pt x="136385" y="224027"/>
                  </a:cubicBezTo>
                  <a:cubicBezTo>
                    <a:pt x="150876" y="224027"/>
                    <a:pt x="164579" y="220979"/>
                    <a:pt x="176009" y="214883"/>
                  </a:cubicBezTo>
                  <a:cubicBezTo>
                    <a:pt x="188214" y="208787"/>
                    <a:pt x="201155" y="197357"/>
                    <a:pt x="214109" y="182117"/>
                  </a:cubicBezTo>
                  <a:lnTo>
                    <a:pt x="214109" y="201929"/>
                  </a:lnTo>
                  <a:cubicBezTo>
                    <a:pt x="201155" y="215645"/>
                    <a:pt x="188214" y="224789"/>
                    <a:pt x="174485" y="230885"/>
                  </a:cubicBezTo>
                  <a:cubicBezTo>
                    <a:pt x="160007" y="236981"/>
                    <a:pt x="144005" y="240029"/>
                    <a:pt x="124955" y="240029"/>
                  </a:cubicBezTo>
                  <a:cubicBezTo>
                    <a:pt x="100571" y="240029"/>
                    <a:pt x="79235" y="235457"/>
                    <a:pt x="60185" y="225551"/>
                  </a:cubicBezTo>
                  <a:cubicBezTo>
                    <a:pt x="41135" y="215645"/>
                    <a:pt x="25895" y="201167"/>
                    <a:pt x="16002" y="182879"/>
                  </a:cubicBezTo>
                  <a:cubicBezTo>
                    <a:pt x="5321" y="164591"/>
                    <a:pt x="0" y="144779"/>
                    <a:pt x="0" y="124205"/>
                  </a:cubicBezTo>
                  <a:cubicBezTo>
                    <a:pt x="0" y="102107"/>
                    <a:pt x="6083" y="81533"/>
                    <a:pt x="17526" y="61722"/>
                  </a:cubicBezTo>
                  <a:cubicBezTo>
                    <a:pt x="28943" y="41909"/>
                    <a:pt x="44183" y="26669"/>
                    <a:pt x="63995" y="16001"/>
                  </a:cubicBezTo>
                  <a:cubicBezTo>
                    <a:pt x="83045" y="5333"/>
                    <a:pt x="104381" y="0"/>
                    <a:pt x="125730" y="0"/>
                  </a:cubicBezTo>
                  <a:cubicBezTo>
                    <a:pt x="142481" y="0"/>
                    <a:pt x="159245" y="3047"/>
                    <a:pt x="177533" y="10667"/>
                  </a:cubicBezTo>
                  <a:cubicBezTo>
                    <a:pt x="187452" y="14477"/>
                    <a:pt x="194297" y="16763"/>
                    <a:pt x="197345" y="16763"/>
                  </a:cubicBezTo>
                  <a:cubicBezTo>
                    <a:pt x="200393" y="16763"/>
                    <a:pt x="204216" y="15239"/>
                    <a:pt x="206502" y="12191"/>
                  </a:cubicBezTo>
                  <a:cubicBezTo>
                    <a:pt x="209550" y="9905"/>
                    <a:pt x="211073" y="5333"/>
                    <a:pt x="211835" y="0"/>
                  </a:cubicBezTo>
                  <a:lnTo>
                    <a:pt x="217919" y="0"/>
                  </a:lnTo>
                </a:path>
              </a:pathLst>
            </a:custGeom>
            <a:grp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1" name="Freeform 3"/>
            <p:cNvSpPr/>
            <p:nvPr/>
          </p:nvSpPr>
          <p:spPr>
            <a:xfrm>
              <a:off x="6882269" y="2570226"/>
              <a:ext cx="256781" cy="229361"/>
            </a:xfrm>
            <a:custGeom>
              <a:avLst/>
              <a:gdLst>
                <a:gd name="connsiteX0" fmla="*/ 87617 w 256781"/>
                <a:gd name="connsiteY0" fmla="*/ 118872 h 229361"/>
                <a:gd name="connsiteX1" fmla="*/ 87617 w 256781"/>
                <a:gd name="connsiteY1" fmla="*/ 190500 h 229361"/>
                <a:gd name="connsiteX2" fmla="*/ 89141 w 256781"/>
                <a:gd name="connsiteY2" fmla="*/ 212597 h 229361"/>
                <a:gd name="connsiteX3" fmla="*/ 96773 w 256781"/>
                <a:gd name="connsiteY3" fmla="*/ 220217 h 229361"/>
                <a:gd name="connsiteX4" fmla="*/ 112776 w 256781"/>
                <a:gd name="connsiteY4" fmla="*/ 223266 h 229361"/>
                <a:gd name="connsiteX5" fmla="*/ 120395 w 256781"/>
                <a:gd name="connsiteY5" fmla="*/ 223266 h 229361"/>
                <a:gd name="connsiteX6" fmla="*/ 120395 w 256781"/>
                <a:gd name="connsiteY6" fmla="*/ 229361 h 229361"/>
                <a:gd name="connsiteX7" fmla="*/ 0 w 256781"/>
                <a:gd name="connsiteY7" fmla="*/ 229361 h 229361"/>
                <a:gd name="connsiteX8" fmla="*/ 0 w 256781"/>
                <a:gd name="connsiteY8" fmla="*/ 223266 h 229361"/>
                <a:gd name="connsiteX9" fmla="*/ 7607 w 256781"/>
                <a:gd name="connsiteY9" fmla="*/ 223266 h 229361"/>
                <a:gd name="connsiteX10" fmla="*/ 23621 w 256781"/>
                <a:gd name="connsiteY10" fmla="*/ 219455 h 229361"/>
                <a:gd name="connsiteX11" fmla="*/ 30467 w 256781"/>
                <a:gd name="connsiteY11" fmla="*/ 211835 h 229361"/>
                <a:gd name="connsiteX12" fmla="*/ 31991 w 256781"/>
                <a:gd name="connsiteY12" fmla="*/ 190500 h 229361"/>
                <a:gd name="connsiteX13" fmla="*/ 31991 w 256781"/>
                <a:gd name="connsiteY13" fmla="*/ 38861 h 229361"/>
                <a:gd name="connsiteX14" fmla="*/ 30467 w 256781"/>
                <a:gd name="connsiteY14" fmla="*/ 16763 h 229361"/>
                <a:gd name="connsiteX15" fmla="*/ 22859 w 256781"/>
                <a:gd name="connsiteY15" fmla="*/ 9144 h 229361"/>
                <a:gd name="connsiteX16" fmla="*/ 7607 w 256781"/>
                <a:gd name="connsiteY16" fmla="*/ 6095 h 229361"/>
                <a:gd name="connsiteX17" fmla="*/ 0 w 256781"/>
                <a:gd name="connsiteY17" fmla="*/ 6095 h 229361"/>
                <a:gd name="connsiteX18" fmla="*/ 0 w 256781"/>
                <a:gd name="connsiteY18" fmla="*/ 0 h 229361"/>
                <a:gd name="connsiteX19" fmla="*/ 120395 w 256781"/>
                <a:gd name="connsiteY19" fmla="*/ 0 h 229361"/>
                <a:gd name="connsiteX20" fmla="*/ 120395 w 256781"/>
                <a:gd name="connsiteY20" fmla="*/ 6095 h 229361"/>
                <a:gd name="connsiteX21" fmla="*/ 112776 w 256781"/>
                <a:gd name="connsiteY21" fmla="*/ 6095 h 229361"/>
                <a:gd name="connsiteX22" fmla="*/ 96011 w 256781"/>
                <a:gd name="connsiteY22" fmla="*/ 9905 h 229361"/>
                <a:gd name="connsiteX23" fmla="*/ 89141 w 256781"/>
                <a:gd name="connsiteY23" fmla="*/ 17525 h 229361"/>
                <a:gd name="connsiteX24" fmla="*/ 87617 w 256781"/>
                <a:gd name="connsiteY24" fmla="*/ 38861 h 229361"/>
                <a:gd name="connsiteX25" fmla="*/ 87617 w 256781"/>
                <a:gd name="connsiteY25" fmla="*/ 104394 h 229361"/>
                <a:gd name="connsiteX26" fmla="*/ 168402 w 256781"/>
                <a:gd name="connsiteY26" fmla="*/ 104394 h 229361"/>
                <a:gd name="connsiteX27" fmla="*/ 168402 w 256781"/>
                <a:gd name="connsiteY27" fmla="*/ 38861 h 229361"/>
                <a:gd name="connsiteX28" fmla="*/ 166878 w 256781"/>
                <a:gd name="connsiteY28" fmla="*/ 16763 h 229361"/>
                <a:gd name="connsiteX29" fmla="*/ 159257 w 256781"/>
                <a:gd name="connsiteY29" fmla="*/ 9144 h 229361"/>
                <a:gd name="connsiteX30" fmla="*/ 144005 w 256781"/>
                <a:gd name="connsiteY30" fmla="*/ 6095 h 229361"/>
                <a:gd name="connsiteX31" fmla="*/ 136397 w 256781"/>
                <a:gd name="connsiteY31" fmla="*/ 6095 h 229361"/>
                <a:gd name="connsiteX32" fmla="*/ 136397 w 256781"/>
                <a:gd name="connsiteY32" fmla="*/ 0 h 229361"/>
                <a:gd name="connsiteX33" fmla="*/ 256781 w 256781"/>
                <a:gd name="connsiteY33" fmla="*/ 0 h 229361"/>
                <a:gd name="connsiteX34" fmla="*/ 256781 w 256781"/>
                <a:gd name="connsiteY34" fmla="*/ 6095 h 229361"/>
                <a:gd name="connsiteX35" fmla="*/ 249173 w 256781"/>
                <a:gd name="connsiteY35" fmla="*/ 6095 h 229361"/>
                <a:gd name="connsiteX36" fmla="*/ 233171 w 256781"/>
                <a:gd name="connsiteY36" fmla="*/ 9905 h 229361"/>
                <a:gd name="connsiteX37" fmla="*/ 225552 w 256781"/>
                <a:gd name="connsiteY37" fmla="*/ 17525 h 229361"/>
                <a:gd name="connsiteX38" fmla="*/ 224028 w 256781"/>
                <a:gd name="connsiteY38" fmla="*/ 38861 h 229361"/>
                <a:gd name="connsiteX39" fmla="*/ 224028 w 256781"/>
                <a:gd name="connsiteY39" fmla="*/ 190500 h 229361"/>
                <a:gd name="connsiteX40" fmla="*/ 225552 w 256781"/>
                <a:gd name="connsiteY40" fmla="*/ 212597 h 229361"/>
                <a:gd name="connsiteX41" fmla="*/ 233171 w 256781"/>
                <a:gd name="connsiteY41" fmla="*/ 220217 h 229361"/>
                <a:gd name="connsiteX42" fmla="*/ 249173 w 256781"/>
                <a:gd name="connsiteY42" fmla="*/ 223266 h 229361"/>
                <a:gd name="connsiteX43" fmla="*/ 256781 w 256781"/>
                <a:gd name="connsiteY43" fmla="*/ 223266 h 229361"/>
                <a:gd name="connsiteX44" fmla="*/ 256781 w 256781"/>
                <a:gd name="connsiteY44" fmla="*/ 229361 h 229361"/>
                <a:gd name="connsiteX45" fmla="*/ 136397 w 256781"/>
                <a:gd name="connsiteY45" fmla="*/ 229361 h 229361"/>
                <a:gd name="connsiteX46" fmla="*/ 136397 w 256781"/>
                <a:gd name="connsiteY46" fmla="*/ 223266 h 229361"/>
                <a:gd name="connsiteX47" fmla="*/ 144005 w 256781"/>
                <a:gd name="connsiteY47" fmla="*/ 223266 h 229361"/>
                <a:gd name="connsiteX48" fmla="*/ 160007 w 256781"/>
                <a:gd name="connsiteY48" fmla="*/ 219455 h 229361"/>
                <a:gd name="connsiteX49" fmla="*/ 166878 w 256781"/>
                <a:gd name="connsiteY49" fmla="*/ 211835 h 229361"/>
                <a:gd name="connsiteX50" fmla="*/ 168402 w 256781"/>
                <a:gd name="connsiteY50" fmla="*/ 190500 h 229361"/>
                <a:gd name="connsiteX51" fmla="*/ 168402 w 256781"/>
                <a:gd name="connsiteY51" fmla="*/ 118872 h 229361"/>
                <a:gd name="connsiteX52" fmla="*/ 87617 w 256781"/>
                <a:gd name="connsiteY52" fmla="*/ 118872 h 22936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Lst>
              <a:rect l="l" t="t" r="r" b="b"/>
              <a:pathLst>
                <a:path w="256781" h="229361">
                  <a:moveTo>
                    <a:pt x="87617" y="118872"/>
                  </a:moveTo>
                  <a:lnTo>
                    <a:pt x="87617" y="190500"/>
                  </a:lnTo>
                  <a:cubicBezTo>
                    <a:pt x="87617" y="201929"/>
                    <a:pt x="88379" y="209550"/>
                    <a:pt x="89141" y="212597"/>
                  </a:cubicBezTo>
                  <a:cubicBezTo>
                    <a:pt x="90678" y="215645"/>
                    <a:pt x="92950" y="217931"/>
                    <a:pt x="96773" y="220217"/>
                  </a:cubicBezTo>
                  <a:cubicBezTo>
                    <a:pt x="100583" y="222503"/>
                    <a:pt x="105905" y="223266"/>
                    <a:pt x="112776" y="223266"/>
                  </a:cubicBezTo>
                  <a:lnTo>
                    <a:pt x="120395" y="223266"/>
                  </a:lnTo>
                  <a:lnTo>
                    <a:pt x="120395" y="229361"/>
                  </a:lnTo>
                  <a:lnTo>
                    <a:pt x="0" y="229361"/>
                  </a:lnTo>
                  <a:lnTo>
                    <a:pt x="0" y="223266"/>
                  </a:lnTo>
                  <a:lnTo>
                    <a:pt x="7607" y="223266"/>
                  </a:lnTo>
                  <a:cubicBezTo>
                    <a:pt x="14478" y="223266"/>
                    <a:pt x="19811" y="222503"/>
                    <a:pt x="23621" y="219455"/>
                  </a:cubicBezTo>
                  <a:cubicBezTo>
                    <a:pt x="26657" y="217931"/>
                    <a:pt x="28943" y="215645"/>
                    <a:pt x="30467" y="211835"/>
                  </a:cubicBezTo>
                  <a:cubicBezTo>
                    <a:pt x="31229" y="208788"/>
                    <a:pt x="31991" y="201929"/>
                    <a:pt x="31991" y="190500"/>
                  </a:cubicBezTo>
                  <a:lnTo>
                    <a:pt x="31991" y="38861"/>
                  </a:lnTo>
                  <a:cubicBezTo>
                    <a:pt x="31991" y="27431"/>
                    <a:pt x="31229" y="19811"/>
                    <a:pt x="30467" y="16763"/>
                  </a:cubicBezTo>
                  <a:cubicBezTo>
                    <a:pt x="28943" y="13716"/>
                    <a:pt x="26657" y="11429"/>
                    <a:pt x="22859" y="9144"/>
                  </a:cubicBezTo>
                  <a:cubicBezTo>
                    <a:pt x="19050" y="6857"/>
                    <a:pt x="13703" y="6095"/>
                    <a:pt x="7607" y="6095"/>
                  </a:cubicBezTo>
                  <a:lnTo>
                    <a:pt x="0" y="6095"/>
                  </a:lnTo>
                  <a:lnTo>
                    <a:pt x="0" y="0"/>
                  </a:lnTo>
                  <a:lnTo>
                    <a:pt x="120395" y="0"/>
                  </a:lnTo>
                  <a:lnTo>
                    <a:pt x="120395" y="6095"/>
                  </a:lnTo>
                  <a:lnTo>
                    <a:pt x="112776" y="6095"/>
                  </a:lnTo>
                  <a:cubicBezTo>
                    <a:pt x="105905" y="6095"/>
                    <a:pt x="100583" y="6857"/>
                    <a:pt x="96011" y="9905"/>
                  </a:cubicBezTo>
                  <a:cubicBezTo>
                    <a:pt x="93726" y="11429"/>
                    <a:pt x="91426" y="13716"/>
                    <a:pt x="89141" y="17525"/>
                  </a:cubicBezTo>
                  <a:cubicBezTo>
                    <a:pt x="88379" y="20573"/>
                    <a:pt x="87617" y="27431"/>
                    <a:pt x="87617" y="38861"/>
                  </a:cubicBezTo>
                  <a:lnTo>
                    <a:pt x="87617" y="104394"/>
                  </a:lnTo>
                  <a:lnTo>
                    <a:pt x="168402" y="104394"/>
                  </a:lnTo>
                  <a:lnTo>
                    <a:pt x="168402" y="38861"/>
                  </a:lnTo>
                  <a:cubicBezTo>
                    <a:pt x="168402" y="27431"/>
                    <a:pt x="168402" y="19811"/>
                    <a:pt x="166878" y="16763"/>
                  </a:cubicBezTo>
                  <a:cubicBezTo>
                    <a:pt x="165341" y="13716"/>
                    <a:pt x="163055" y="11429"/>
                    <a:pt x="159257" y="9144"/>
                  </a:cubicBezTo>
                  <a:cubicBezTo>
                    <a:pt x="155447" y="6857"/>
                    <a:pt x="150100" y="6095"/>
                    <a:pt x="144005" y="6095"/>
                  </a:cubicBezTo>
                  <a:lnTo>
                    <a:pt x="136397" y="6095"/>
                  </a:lnTo>
                  <a:lnTo>
                    <a:pt x="136397" y="0"/>
                  </a:lnTo>
                  <a:lnTo>
                    <a:pt x="256781" y="0"/>
                  </a:lnTo>
                  <a:lnTo>
                    <a:pt x="256781" y="6095"/>
                  </a:lnTo>
                  <a:lnTo>
                    <a:pt x="249173" y="6095"/>
                  </a:lnTo>
                  <a:cubicBezTo>
                    <a:pt x="242303" y="6095"/>
                    <a:pt x="236969" y="6857"/>
                    <a:pt x="233171" y="9905"/>
                  </a:cubicBezTo>
                  <a:cubicBezTo>
                    <a:pt x="230123" y="11429"/>
                    <a:pt x="227838" y="13716"/>
                    <a:pt x="225552" y="17525"/>
                  </a:cubicBezTo>
                  <a:cubicBezTo>
                    <a:pt x="224776" y="20573"/>
                    <a:pt x="224028" y="27431"/>
                    <a:pt x="224028" y="38861"/>
                  </a:cubicBezTo>
                  <a:lnTo>
                    <a:pt x="224028" y="190500"/>
                  </a:lnTo>
                  <a:cubicBezTo>
                    <a:pt x="224028" y="201929"/>
                    <a:pt x="224776" y="209550"/>
                    <a:pt x="225552" y="212597"/>
                  </a:cubicBezTo>
                  <a:cubicBezTo>
                    <a:pt x="227076" y="215645"/>
                    <a:pt x="229361" y="217931"/>
                    <a:pt x="233171" y="220217"/>
                  </a:cubicBezTo>
                  <a:cubicBezTo>
                    <a:pt x="237731" y="222503"/>
                    <a:pt x="242303" y="223266"/>
                    <a:pt x="249173" y="223266"/>
                  </a:cubicBezTo>
                  <a:lnTo>
                    <a:pt x="256781" y="223266"/>
                  </a:lnTo>
                  <a:lnTo>
                    <a:pt x="256781" y="229361"/>
                  </a:lnTo>
                  <a:lnTo>
                    <a:pt x="136397" y="229361"/>
                  </a:lnTo>
                  <a:lnTo>
                    <a:pt x="136397" y="223266"/>
                  </a:lnTo>
                  <a:lnTo>
                    <a:pt x="144005" y="223266"/>
                  </a:lnTo>
                  <a:cubicBezTo>
                    <a:pt x="150876" y="223266"/>
                    <a:pt x="156209" y="222503"/>
                    <a:pt x="160007" y="219455"/>
                  </a:cubicBezTo>
                  <a:cubicBezTo>
                    <a:pt x="163055" y="217931"/>
                    <a:pt x="165341" y="215645"/>
                    <a:pt x="166878" y="211835"/>
                  </a:cubicBezTo>
                  <a:cubicBezTo>
                    <a:pt x="168402" y="208788"/>
                    <a:pt x="168402" y="201929"/>
                    <a:pt x="168402" y="190500"/>
                  </a:cubicBezTo>
                  <a:lnTo>
                    <a:pt x="168402" y="118872"/>
                  </a:lnTo>
                  <a:lnTo>
                    <a:pt x="87617" y="118872"/>
                  </a:lnTo>
                </a:path>
              </a:pathLst>
            </a:custGeom>
            <a:grp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2" name="Freeform 3"/>
            <p:cNvSpPr/>
            <p:nvPr/>
          </p:nvSpPr>
          <p:spPr>
            <a:xfrm>
              <a:off x="7148969" y="2701289"/>
              <a:ext cx="111252" cy="176022"/>
            </a:xfrm>
            <a:custGeom>
              <a:avLst/>
              <a:gdLst>
                <a:gd name="connsiteX0" fmla="*/ 101345 w 111252"/>
                <a:gd name="connsiteY0" fmla="*/ 176022 h 176022"/>
                <a:gd name="connsiteX1" fmla="*/ 0 w 111252"/>
                <a:gd name="connsiteY1" fmla="*/ 176022 h 176022"/>
                <a:gd name="connsiteX2" fmla="*/ 0 w 111252"/>
                <a:gd name="connsiteY2" fmla="*/ 173736 h 176022"/>
                <a:gd name="connsiteX3" fmla="*/ 56388 w 111252"/>
                <a:gd name="connsiteY3" fmla="*/ 99060 h 176022"/>
                <a:gd name="connsiteX4" fmla="*/ 66281 w 111252"/>
                <a:gd name="connsiteY4" fmla="*/ 60960 h 176022"/>
                <a:gd name="connsiteX5" fmla="*/ 57911 w 111252"/>
                <a:gd name="connsiteY5" fmla="*/ 38861 h 176022"/>
                <a:gd name="connsiteX6" fmla="*/ 38100 w 111252"/>
                <a:gd name="connsiteY6" fmla="*/ 30480 h 176022"/>
                <a:gd name="connsiteX7" fmla="*/ 7607 w 111252"/>
                <a:gd name="connsiteY7" fmla="*/ 49530 h 176022"/>
                <a:gd name="connsiteX8" fmla="*/ 3047 w 111252"/>
                <a:gd name="connsiteY8" fmla="*/ 48005 h 176022"/>
                <a:gd name="connsiteX9" fmla="*/ 23621 w 111252"/>
                <a:gd name="connsiteY9" fmla="*/ 12192 h 176022"/>
                <a:gd name="connsiteX10" fmla="*/ 56388 w 111252"/>
                <a:gd name="connsiteY10" fmla="*/ 0 h 176022"/>
                <a:gd name="connsiteX11" fmla="*/ 80009 w 111252"/>
                <a:gd name="connsiteY11" fmla="*/ 6095 h 176022"/>
                <a:gd name="connsiteX12" fmla="*/ 96773 w 111252"/>
                <a:gd name="connsiteY12" fmla="*/ 22860 h 176022"/>
                <a:gd name="connsiteX13" fmla="*/ 102857 w 111252"/>
                <a:gd name="connsiteY13" fmla="*/ 43433 h 176022"/>
                <a:gd name="connsiteX14" fmla="*/ 93726 w 111252"/>
                <a:gd name="connsiteY14" fmla="*/ 77724 h 176022"/>
                <a:gd name="connsiteX15" fmla="*/ 37338 w 111252"/>
                <a:gd name="connsiteY15" fmla="*/ 143255 h 176022"/>
                <a:gd name="connsiteX16" fmla="*/ 74676 w 111252"/>
                <a:gd name="connsiteY16" fmla="*/ 143255 h 176022"/>
                <a:gd name="connsiteX17" fmla="*/ 92950 w 111252"/>
                <a:gd name="connsiteY17" fmla="*/ 141732 h 176022"/>
                <a:gd name="connsiteX18" fmla="*/ 99059 w 111252"/>
                <a:gd name="connsiteY18" fmla="*/ 137922 h 176022"/>
                <a:gd name="connsiteX19" fmla="*/ 106667 w 111252"/>
                <a:gd name="connsiteY19" fmla="*/ 126492 h 176022"/>
                <a:gd name="connsiteX20" fmla="*/ 111252 w 111252"/>
                <a:gd name="connsiteY20" fmla="*/ 126492 h 176022"/>
                <a:gd name="connsiteX21" fmla="*/ 101345 w 111252"/>
                <a:gd name="connsiteY21" fmla="*/ 176022 h 1760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111252" h="176022">
                  <a:moveTo>
                    <a:pt x="101345" y="176022"/>
                  </a:moveTo>
                  <a:lnTo>
                    <a:pt x="0" y="176022"/>
                  </a:lnTo>
                  <a:lnTo>
                    <a:pt x="0" y="173736"/>
                  </a:lnTo>
                  <a:cubicBezTo>
                    <a:pt x="31229" y="136398"/>
                    <a:pt x="49517" y="111252"/>
                    <a:pt x="56388" y="99060"/>
                  </a:cubicBezTo>
                  <a:cubicBezTo>
                    <a:pt x="63245" y="86105"/>
                    <a:pt x="66281" y="73152"/>
                    <a:pt x="66281" y="60960"/>
                  </a:cubicBezTo>
                  <a:cubicBezTo>
                    <a:pt x="66281" y="52577"/>
                    <a:pt x="64007" y="44958"/>
                    <a:pt x="57911" y="38861"/>
                  </a:cubicBezTo>
                  <a:cubicBezTo>
                    <a:pt x="52578" y="33527"/>
                    <a:pt x="45707" y="30480"/>
                    <a:pt x="38100" y="30480"/>
                  </a:cubicBezTo>
                  <a:cubicBezTo>
                    <a:pt x="25145" y="30480"/>
                    <a:pt x="14478" y="36576"/>
                    <a:pt x="7607" y="49530"/>
                  </a:cubicBezTo>
                  <a:lnTo>
                    <a:pt x="3047" y="48005"/>
                  </a:lnTo>
                  <a:cubicBezTo>
                    <a:pt x="7607" y="32004"/>
                    <a:pt x="14478" y="19811"/>
                    <a:pt x="23621" y="12192"/>
                  </a:cubicBezTo>
                  <a:cubicBezTo>
                    <a:pt x="32753" y="4572"/>
                    <a:pt x="44195" y="0"/>
                    <a:pt x="56388" y="0"/>
                  </a:cubicBezTo>
                  <a:cubicBezTo>
                    <a:pt x="64757" y="0"/>
                    <a:pt x="72376" y="2286"/>
                    <a:pt x="80009" y="6095"/>
                  </a:cubicBezTo>
                  <a:cubicBezTo>
                    <a:pt x="86855" y="10667"/>
                    <a:pt x="92950" y="16002"/>
                    <a:pt x="96773" y="22860"/>
                  </a:cubicBezTo>
                  <a:cubicBezTo>
                    <a:pt x="100583" y="30480"/>
                    <a:pt x="102857" y="36576"/>
                    <a:pt x="102857" y="43433"/>
                  </a:cubicBezTo>
                  <a:cubicBezTo>
                    <a:pt x="102857" y="54102"/>
                    <a:pt x="99821" y="65532"/>
                    <a:pt x="93726" y="77724"/>
                  </a:cubicBezTo>
                  <a:cubicBezTo>
                    <a:pt x="85331" y="92964"/>
                    <a:pt x="66281" y="115061"/>
                    <a:pt x="37338" y="143255"/>
                  </a:cubicBezTo>
                  <a:lnTo>
                    <a:pt x="74676" y="143255"/>
                  </a:lnTo>
                  <a:cubicBezTo>
                    <a:pt x="83807" y="143255"/>
                    <a:pt x="89903" y="142494"/>
                    <a:pt x="92950" y="141732"/>
                  </a:cubicBezTo>
                  <a:cubicBezTo>
                    <a:pt x="95250" y="140970"/>
                    <a:pt x="97535" y="139445"/>
                    <a:pt x="99059" y="137922"/>
                  </a:cubicBezTo>
                  <a:cubicBezTo>
                    <a:pt x="101345" y="136398"/>
                    <a:pt x="103619" y="132588"/>
                    <a:pt x="106667" y="126492"/>
                  </a:cubicBezTo>
                  <a:lnTo>
                    <a:pt x="111252" y="126492"/>
                  </a:lnTo>
                  <a:lnTo>
                    <a:pt x="101345" y="176022"/>
                  </a:lnTo>
                </a:path>
              </a:pathLst>
            </a:custGeom>
            <a:grp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3" name="Freeform 3"/>
            <p:cNvSpPr/>
            <p:nvPr/>
          </p:nvSpPr>
          <p:spPr>
            <a:xfrm>
              <a:off x="7285367" y="2564892"/>
              <a:ext cx="218681" cy="240029"/>
            </a:xfrm>
            <a:custGeom>
              <a:avLst/>
              <a:gdLst>
                <a:gd name="connsiteX0" fmla="*/ 218681 w 218681"/>
                <a:gd name="connsiteY0" fmla="*/ 0 h 240029"/>
                <a:gd name="connsiteX1" fmla="*/ 218681 w 218681"/>
                <a:gd name="connsiteY1" fmla="*/ 79247 h 240029"/>
                <a:gd name="connsiteX2" fmla="*/ 211835 w 218681"/>
                <a:gd name="connsiteY2" fmla="*/ 79247 h 240029"/>
                <a:gd name="connsiteX3" fmla="*/ 183629 w 218681"/>
                <a:gd name="connsiteY3" fmla="*/ 32003 h 240029"/>
                <a:gd name="connsiteX4" fmla="*/ 137909 w 218681"/>
                <a:gd name="connsiteY4" fmla="*/ 15239 h 240029"/>
                <a:gd name="connsiteX5" fmla="*/ 98297 w 218681"/>
                <a:gd name="connsiteY5" fmla="*/ 27431 h 240029"/>
                <a:gd name="connsiteX6" fmla="*/ 72390 w 218681"/>
                <a:gd name="connsiteY6" fmla="*/ 59435 h 240029"/>
                <a:gd name="connsiteX7" fmla="*/ 61709 w 218681"/>
                <a:gd name="connsiteY7" fmla="*/ 116585 h 240029"/>
                <a:gd name="connsiteX8" fmla="*/ 69329 w 218681"/>
                <a:gd name="connsiteY8" fmla="*/ 172973 h 240029"/>
                <a:gd name="connsiteX9" fmla="*/ 93726 w 218681"/>
                <a:gd name="connsiteY9" fmla="*/ 211073 h 240029"/>
                <a:gd name="connsiteX10" fmla="*/ 136397 w 218681"/>
                <a:gd name="connsiteY10" fmla="*/ 224027 h 240029"/>
                <a:gd name="connsiteX11" fmla="*/ 176771 w 218681"/>
                <a:gd name="connsiteY11" fmla="*/ 214883 h 240029"/>
                <a:gd name="connsiteX12" fmla="*/ 214871 w 218681"/>
                <a:gd name="connsiteY12" fmla="*/ 182117 h 240029"/>
                <a:gd name="connsiteX13" fmla="*/ 214871 w 218681"/>
                <a:gd name="connsiteY13" fmla="*/ 201929 h 240029"/>
                <a:gd name="connsiteX14" fmla="*/ 174497 w 218681"/>
                <a:gd name="connsiteY14" fmla="*/ 230885 h 240029"/>
                <a:gd name="connsiteX15" fmla="*/ 124955 w 218681"/>
                <a:gd name="connsiteY15" fmla="*/ 240029 h 240029"/>
                <a:gd name="connsiteX16" fmla="*/ 60197 w 218681"/>
                <a:gd name="connsiteY16" fmla="*/ 225551 h 240029"/>
                <a:gd name="connsiteX17" fmla="*/ 16002 w 218681"/>
                <a:gd name="connsiteY17" fmla="*/ 182879 h 240029"/>
                <a:gd name="connsiteX18" fmla="*/ 0 w 218681"/>
                <a:gd name="connsiteY18" fmla="*/ 124205 h 240029"/>
                <a:gd name="connsiteX19" fmla="*/ 17526 w 218681"/>
                <a:gd name="connsiteY19" fmla="*/ 61722 h 240029"/>
                <a:gd name="connsiteX20" fmla="*/ 63995 w 218681"/>
                <a:gd name="connsiteY20" fmla="*/ 16001 h 240029"/>
                <a:gd name="connsiteX21" fmla="*/ 126479 w 218681"/>
                <a:gd name="connsiteY21" fmla="*/ 0 h 240029"/>
                <a:gd name="connsiteX22" fmla="*/ 177533 w 218681"/>
                <a:gd name="connsiteY22" fmla="*/ 10667 h 240029"/>
                <a:gd name="connsiteX23" fmla="*/ 197345 w 218681"/>
                <a:gd name="connsiteY23" fmla="*/ 16763 h 240029"/>
                <a:gd name="connsiteX24" fmla="*/ 206502 w 218681"/>
                <a:gd name="connsiteY24" fmla="*/ 12191 h 240029"/>
                <a:gd name="connsiteX25" fmla="*/ 211835 w 218681"/>
                <a:gd name="connsiteY25" fmla="*/ 0 h 240029"/>
                <a:gd name="connsiteX26" fmla="*/ 218681 w 218681"/>
                <a:gd name="connsiteY26" fmla="*/ 0 h 24002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Lst>
              <a:rect l="l" t="t" r="r" b="b"/>
              <a:pathLst>
                <a:path w="218681" h="240029">
                  <a:moveTo>
                    <a:pt x="218681" y="0"/>
                  </a:moveTo>
                  <a:lnTo>
                    <a:pt x="218681" y="79247"/>
                  </a:lnTo>
                  <a:lnTo>
                    <a:pt x="211835" y="79247"/>
                  </a:lnTo>
                  <a:cubicBezTo>
                    <a:pt x="206502" y="58673"/>
                    <a:pt x="197345" y="42672"/>
                    <a:pt x="183629" y="32003"/>
                  </a:cubicBezTo>
                  <a:cubicBezTo>
                    <a:pt x="170688" y="20573"/>
                    <a:pt x="154685" y="15239"/>
                    <a:pt x="137909" y="15239"/>
                  </a:cubicBezTo>
                  <a:cubicBezTo>
                    <a:pt x="123431" y="15239"/>
                    <a:pt x="110490" y="19050"/>
                    <a:pt x="98297" y="27431"/>
                  </a:cubicBezTo>
                  <a:cubicBezTo>
                    <a:pt x="86106" y="35813"/>
                    <a:pt x="77723" y="46481"/>
                    <a:pt x="72390" y="59435"/>
                  </a:cubicBezTo>
                  <a:cubicBezTo>
                    <a:pt x="64757" y="76961"/>
                    <a:pt x="61709" y="96011"/>
                    <a:pt x="61709" y="116585"/>
                  </a:cubicBezTo>
                  <a:cubicBezTo>
                    <a:pt x="61709" y="137159"/>
                    <a:pt x="63995" y="156209"/>
                    <a:pt x="69329" y="172973"/>
                  </a:cubicBezTo>
                  <a:cubicBezTo>
                    <a:pt x="74676" y="189737"/>
                    <a:pt x="82283" y="202691"/>
                    <a:pt x="93726" y="211073"/>
                  </a:cubicBezTo>
                  <a:cubicBezTo>
                    <a:pt x="104381" y="220217"/>
                    <a:pt x="118859" y="224027"/>
                    <a:pt x="136397" y="224027"/>
                  </a:cubicBezTo>
                  <a:cubicBezTo>
                    <a:pt x="150876" y="224027"/>
                    <a:pt x="164579" y="220979"/>
                    <a:pt x="176771" y="214883"/>
                  </a:cubicBezTo>
                  <a:cubicBezTo>
                    <a:pt x="188214" y="208787"/>
                    <a:pt x="201155" y="197357"/>
                    <a:pt x="214871" y="182117"/>
                  </a:cubicBezTo>
                  <a:lnTo>
                    <a:pt x="214871" y="201929"/>
                  </a:lnTo>
                  <a:cubicBezTo>
                    <a:pt x="201930" y="215645"/>
                    <a:pt x="188214" y="224789"/>
                    <a:pt x="174497" y="230885"/>
                  </a:cubicBezTo>
                  <a:cubicBezTo>
                    <a:pt x="160007" y="236981"/>
                    <a:pt x="144005" y="240029"/>
                    <a:pt x="124955" y="240029"/>
                  </a:cubicBezTo>
                  <a:cubicBezTo>
                    <a:pt x="100571" y="240029"/>
                    <a:pt x="79247" y="235457"/>
                    <a:pt x="60197" y="225551"/>
                  </a:cubicBezTo>
                  <a:cubicBezTo>
                    <a:pt x="41147" y="215645"/>
                    <a:pt x="25895" y="201167"/>
                    <a:pt x="16002" y="182879"/>
                  </a:cubicBezTo>
                  <a:cubicBezTo>
                    <a:pt x="5321" y="164591"/>
                    <a:pt x="0" y="144779"/>
                    <a:pt x="0" y="124205"/>
                  </a:cubicBezTo>
                  <a:cubicBezTo>
                    <a:pt x="0" y="102107"/>
                    <a:pt x="6083" y="81533"/>
                    <a:pt x="17526" y="61722"/>
                  </a:cubicBezTo>
                  <a:cubicBezTo>
                    <a:pt x="28956" y="41909"/>
                    <a:pt x="44183" y="26669"/>
                    <a:pt x="63995" y="16001"/>
                  </a:cubicBezTo>
                  <a:cubicBezTo>
                    <a:pt x="83807" y="5333"/>
                    <a:pt x="104381" y="0"/>
                    <a:pt x="126479" y="0"/>
                  </a:cubicBezTo>
                  <a:cubicBezTo>
                    <a:pt x="142481" y="0"/>
                    <a:pt x="159245" y="3047"/>
                    <a:pt x="177533" y="10667"/>
                  </a:cubicBezTo>
                  <a:cubicBezTo>
                    <a:pt x="187452" y="14477"/>
                    <a:pt x="194309" y="16763"/>
                    <a:pt x="197345" y="16763"/>
                  </a:cubicBezTo>
                  <a:cubicBezTo>
                    <a:pt x="201155" y="16763"/>
                    <a:pt x="204203" y="15239"/>
                    <a:pt x="206502" y="12191"/>
                  </a:cubicBezTo>
                  <a:cubicBezTo>
                    <a:pt x="209550" y="9905"/>
                    <a:pt x="211073" y="5333"/>
                    <a:pt x="211835" y="0"/>
                  </a:cubicBezTo>
                  <a:lnTo>
                    <a:pt x="218681" y="0"/>
                  </a:lnTo>
                </a:path>
              </a:pathLst>
            </a:custGeom>
            <a:grp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4" name="Freeform 3"/>
            <p:cNvSpPr/>
            <p:nvPr/>
          </p:nvSpPr>
          <p:spPr>
            <a:xfrm>
              <a:off x="7528445" y="2570226"/>
              <a:ext cx="256781" cy="229361"/>
            </a:xfrm>
            <a:custGeom>
              <a:avLst/>
              <a:gdLst>
                <a:gd name="connsiteX0" fmla="*/ 87617 w 256781"/>
                <a:gd name="connsiteY0" fmla="*/ 118872 h 229361"/>
                <a:gd name="connsiteX1" fmla="*/ 87617 w 256781"/>
                <a:gd name="connsiteY1" fmla="*/ 190500 h 229361"/>
                <a:gd name="connsiteX2" fmla="*/ 89903 w 256781"/>
                <a:gd name="connsiteY2" fmla="*/ 212597 h 229361"/>
                <a:gd name="connsiteX3" fmla="*/ 97535 w 256781"/>
                <a:gd name="connsiteY3" fmla="*/ 220217 h 229361"/>
                <a:gd name="connsiteX4" fmla="*/ 112776 w 256781"/>
                <a:gd name="connsiteY4" fmla="*/ 223266 h 229361"/>
                <a:gd name="connsiteX5" fmla="*/ 120395 w 256781"/>
                <a:gd name="connsiteY5" fmla="*/ 223266 h 229361"/>
                <a:gd name="connsiteX6" fmla="*/ 120395 w 256781"/>
                <a:gd name="connsiteY6" fmla="*/ 229361 h 229361"/>
                <a:gd name="connsiteX7" fmla="*/ 0 w 256781"/>
                <a:gd name="connsiteY7" fmla="*/ 229361 h 229361"/>
                <a:gd name="connsiteX8" fmla="*/ 0 w 256781"/>
                <a:gd name="connsiteY8" fmla="*/ 223266 h 229361"/>
                <a:gd name="connsiteX9" fmla="*/ 7619 w 256781"/>
                <a:gd name="connsiteY9" fmla="*/ 223266 h 229361"/>
                <a:gd name="connsiteX10" fmla="*/ 23621 w 256781"/>
                <a:gd name="connsiteY10" fmla="*/ 219455 h 229361"/>
                <a:gd name="connsiteX11" fmla="*/ 30467 w 256781"/>
                <a:gd name="connsiteY11" fmla="*/ 211835 h 229361"/>
                <a:gd name="connsiteX12" fmla="*/ 31991 w 256781"/>
                <a:gd name="connsiteY12" fmla="*/ 190500 h 229361"/>
                <a:gd name="connsiteX13" fmla="*/ 31991 w 256781"/>
                <a:gd name="connsiteY13" fmla="*/ 38861 h 229361"/>
                <a:gd name="connsiteX14" fmla="*/ 30467 w 256781"/>
                <a:gd name="connsiteY14" fmla="*/ 16763 h 229361"/>
                <a:gd name="connsiteX15" fmla="*/ 22859 w 256781"/>
                <a:gd name="connsiteY15" fmla="*/ 9144 h 229361"/>
                <a:gd name="connsiteX16" fmla="*/ 7619 w 256781"/>
                <a:gd name="connsiteY16" fmla="*/ 6095 h 229361"/>
                <a:gd name="connsiteX17" fmla="*/ 0 w 256781"/>
                <a:gd name="connsiteY17" fmla="*/ 6095 h 229361"/>
                <a:gd name="connsiteX18" fmla="*/ 0 w 256781"/>
                <a:gd name="connsiteY18" fmla="*/ 0 h 229361"/>
                <a:gd name="connsiteX19" fmla="*/ 120395 w 256781"/>
                <a:gd name="connsiteY19" fmla="*/ 0 h 229361"/>
                <a:gd name="connsiteX20" fmla="*/ 120395 w 256781"/>
                <a:gd name="connsiteY20" fmla="*/ 6095 h 229361"/>
                <a:gd name="connsiteX21" fmla="*/ 112776 w 256781"/>
                <a:gd name="connsiteY21" fmla="*/ 6095 h 229361"/>
                <a:gd name="connsiteX22" fmla="*/ 96773 w 256781"/>
                <a:gd name="connsiteY22" fmla="*/ 9905 h 229361"/>
                <a:gd name="connsiteX23" fmla="*/ 89141 w 256781"/>
                <a:gd name="connsiteY23" fmla="*/ 17525 h 229361"/>
                <a:gd name="connsiteX24" fmla="*/ 87617 w 256781"/>
                <a:gd name="connsiteY24" fmla="*/ 38861 h 229361"/>
                <a:gd name="connsiteX25" fmla="*/ 87617 w 256781"/>
                <a:gd name="connsiteY25" fmla="*/ 104394 h 229361"/>
                <a:gd name="connsiteX26" fmla="*/ 169150 w 256781"/>
                <a:gd name="connsiteY26" fmla="*/ 104394 h 229361"/>
                <a:gd name="connsiteX27" fmla="*/ 169150 w 256781"/>
                <a:gd name="connsiteY27" fmla="*/ 38861 h 229361"/>
                <a:gd name="connsiteX28" fmla="*/ 166878 w 256781"/>
                <a:gd name="connsiteY28" fmla="*/ 16763 h 229361"/>
                <a:gd name="connsiteX29" fmla="*/ 159257 w 256781"/>
                <a:gd name="connsiteY29" fmla="*/ 9144 h 229361"/>
                <a:gd name="connsiteX30" fmla="*/ 144005 w 256781"/>
                <a:gd name="connsiteY30" fmla="*/ 6095 h 229361"/>
                <a:gd name="connsiteX31" fmla="*/ 136397 w 256781"/>
                <a:gd name="connsiteY31" fmla="*/ 6095 h 229361"/>
                <a:gd name="connsiteX32" fmla="*/ 136397 w 256781"/>
                <a:gd name="connsiteY32" fmla="*/ 0 h 229361"/>
                <a:gd name="connsiteX33" fmla="*/ 256781 w 256781"/>
                <a:gd name="connsiteY33" fmla="*/ 0 h 229361"/>
                <a:gd name="connsiteX34" fmla="*/ 256781 w 256781"/>
                <a:gd name="connsiteY34" fmla="*/ 6095 h 229361"/>
                <a:gd name="connsiteX35" fmla="*/ 249173 w 256781"/>
                <a:gd name="connsiteY35" fmla="*/ 6095 h 229361"/>
                <a:gd name="connsiteX36" fmla="*/ 233171 w 256781"/>
                <a:gd name="connsiteY36" fmla="*/ 9905 h 229361"/>
                <a:gd name="connsiteX37" fmla="*/ 226300 w 256781"/>
                <a:gd name="connsiteY37" fmla="*/ 17525 h 229361"/>
                <a:gd name="connsiteX38" fmla="*/ 224028 w 256781"/>
                <a:gd name="connsiteY38" fmla="*/ 38861 h 229361"/>
                <a:gd name="connsiteX39" fmla="*/ 224028 w 256781"/>
                <a:gd name="connsiteY39" fmla="*/ 190500 h 229361"/>
                <a:gd name="connsiteX40" fmla="*/ 226300 w 256781"/>
                <a:gd name="connsiteY40" fmla="*/ 212597 h 229361"/>
                <a:gd name="connsiteX41" fmla="*/ 233933 w 256781"/>
                <a:gd name="connsiteY41" fmla="*/ 220217 h 229361"/>
                <a:gd name="connsiteX42" fmla="*/ 249173 w 256781"/>
                <a:gd name="connsiteY42" fmla="*/ 223266 h 229361"/>
                <a:gd name="connsiteX43" fmla="*/ 256781 w 256781"/>
                <a:gd name="connsiteY43" fmla="*/ 223266 h 229361"/>
                <a:gd name="connsiteX44" fmla="*/ 256781 w 256781"/>
                <a:gd name="connsiteY44" fmla="*/ 229361 h 229361"/>
                <a:gd name="connsiteX45" fmla="*/ 136397 w 256781"/>
                <a:gd name="connsiteY45" fmla="*/ 229361 h 229361"/>
                <a:gd name="connsiteX46" fmla="*/ 136397 w 256781"/>
                <a:gd name="connsiteY46" fmla="*/ 223266 h 229361"/>
                <a:gd name="connsiteX47" fmla="*/ 144005 w 256781"/>
                <a:gd name="connsiteY47" fmla="*/ 223266 h 229361"/>
                <a:gd name="connsiteX48" fmla="*/ 160019 w 256781"/>
                <a:gd name="connsiteY48" fmla="*/ 219455 h 229361"/>
                <a:gd name="connsiteX49" fmla="*/ 166878 w 256781"/>
                <a:gd name="connsiteY49" fmla="*/ 211835 h 229361"/>
                <a:gd name="connsiteX50" fmla="*/ 169150 w 256781"/>
                <a:gd name="connsiteY50" fmla="*/ 190500 h 229361"/>
                <a:gd name="connsiteX51" fmla="*/ 169150 w 256781"/>
                <a:gd name="connsiteY51" fmla="*/ 118872 h 229361"/>
                <a:gd name="connsiteX52" fmla="*/ 87617 w 256781"/>
                <a:gd name="connsiteY52" fmla="*/ 118872 h 22936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Lst>
              <a:rect l="l" t="t" r="r" b="b"/>
              <a:pathLst>
                <a:path w="256781" h="229361">
                  <a:moveTo>
                    <a:pt x="87617" y="118872"/>
                  </a:moveTo>
                  <a:lnTo>
                    <a:pt x="87617" y="190500"/>
                  </a:lnTo>
                  <a:cubicBezTo>
                    <a:pt x="87617" y="201929"/>
                    <a:pt x="88379" y="209550"/>
                    <a:pt x="89903" y="212597"/>
                  </a:cubicBezTo>
                  <a:cubicBezTo>
                    <a:pt x="90678" y="215645"/>
                    <a:pt x="93726" y="217931"/>
                    <a:pt x="97535" y="220217"/>
                  </a:cubicBezTo>
                  <a:cubicBezTo>
                    <a:pt x="101345" y="222503"/>
                    <a:pt x="105905" y="223266"/>
                    <a:pt x="112776" y="223266"/>
                  </a:cubicBezTo>
                  <a:lnTo>
                    <a:pt x="120395" y="223266"/>
                  </a:lnTo>
                  <a:lnTo>
                    <a:pt x="120395" y="229361"/>
                  </a:lnTo>
                  <a:lnTo>
                    <a:pt x="0" y="229361"/>
                  </a:lnTo>
                  <a:lnTo>
                    <a:pt x="0" y="223266"/>
                  </a:lnTo>
                  <a:lnTo>
                    <a:pt x="7619" y="223266"/>
                  </a:lnTo>
                  <a:cubicBezTo>
                    <a:pt x="14478" y="223266"/>
                    <a:pt x="19811" y="222503"/>
                    <a:pt x="23621" y="219455"/>
                  </a:cubicBezTo>
                  <a:cubicBezTo>
                    <a:pt x="26669" y="217931"/>
                    <a:pt x="28943" y="215645"/>
                    <a:pt x="30467" y="211835"/>
                  </a:cubicBezTo>
                  <a:cubicBezTo>
                    <a:pt x="31991" y="208788"/>
                    <a:pt x="31991" y="201929"/>
                    <a:pt x="31991" y="190500"/>
                  </a:cubicBezTo>
                  <a:lnTo>
                    <a:pt x="31991" y="38861"/>
                  </a:lnTo>
                  <a:cubicBezTo>
                    <a:pt x="31991" y="27431"/>
                    <a:pt x="31991" y="19811"/>
                    <a:pt x="30467" y="16763"/>
                  </a:cubicBezTo>
                  <a:cubicBezTo>
                    <a:pt x="28943" y="13716"/>
                    <a:pt x="26669" y="11429"/>
                    <a:pt x="22859" y="9144"/>
                  </a:cubicBezTo>
                  <a:cubicBezTo>
                    <a:pt x="19050" y="6857"/>
                    <a:pt x="13703" y="6095"/>
                    <a:pt x="7619" y="6095"/>
                  </a:cubicBezTo>
                  <a:lnTo>
                    <a:pt x="0" y="6095"/>
                  </a:lnTo>
                  <a:lnTo>
                    <a:pt x="0" y="0"/>
                  </a:lnTo>
                  <a:lnTo>
                    <a:pt x="120395" y="0"/>
                  </a:lnTo>
                  <a:lnTo>
                    <a:pt x="120395" y="6095"/>
                  </a:lnTo>
                  <a:lnTo>
                    <a:pt x="112776" y="6095"/>
                  </a:lnTo>
                  <a:cubicBezTo>
                    <a:pt x="105905" y="6095"/>
                    <a:pt x="100583" y="6857"/>
                    <a:pt x="96773" y="9905"/>
                  </a:cubicBezTo>
                  <a:cubicBezTo>
                    <a:pt x="93726" y="11429"/>
                    <a:pt x="91426" y="13716"/>
                    <a:pt x="89141" y="17525"/>
                  </a:cubicBezTo>
                  <a:cubicBezTo>
                    <a:pt x="88379" y="20573"/>
                    <a:pt x="87617" y="27431"/>
                    <a:pt x="87617" y="38861"/>
                  </a:cubicBezTo>
                  <a:lnTo>
                    <a:pt x="87617" y="104394"/>
                  </a:lnTo>
                  <a:lnTo>
                    <a:pt x="169150" y="104394"/>
                  </a:lnTo>
                  <a:lnTo>
                    <a:pt x="169150" y="38861"/>
                  </a:lnTo>
                  <a:cubicBezTo>
                    <a:pt x="169150" y="27431"/>
                    <a:pt x="168402" y="19811"/>
                    <a:pt x="166878" y="16763"/>
                  </a:cubicBezTo>
                  <a:cubicBezTo>
                    <a:pt x="165341" y="13716"/>
                    <a:pt x="163055" y="11429"/>
                    <a:pt x="159257" y="9144"/>
                  </a:cubicBezTo>
                  <a:cubicBezTo>
                    <a:pt x="155447" y="6857"/>
                    <a:pt x="150100" y="6095"/>
                    <a:pt x="144005" y="6095"/>
                  </a:cubicBezTo>
                  <a:lnTo>
                    <a:pt x="136397" y="6095"/>
                  </a:lnTo>
                  <a:lnTo>
                    <a:pt x="136397" y="0"/>
                  </a:lnTo>
                  <a:lnTo>
                    <a:pt x="256781" y="0"/>
                  </a:lnTo>
                  <a:lnTo>
                    <a:pt x="256781" y="6095"/>
                  </a:lnTo>
                  <a:lnTo>
                    <a:pt x="249173" y="6095"/>
                  </a:lnTo>
                  <a:cubicBezTo>
                    <a:pt x="242303" y="6095"/>
                    <a:pt x="236981" y="6857"/>
                    <a:pt x="233171" y="9905"/>
                  </a:cubicBezTo>
                  <a:cubicBezTo>
                    <a:pt x="230123" y="11429"/>
                    <a:pt x="227824" y="13716"/>
                    <a:pt x="226300" y="17525"/>
                  </a:cubicBezTo>
                  <a:cubicBezTo>
                    <a:pt x="224776" y="20573"/>
                    <a:pt x="224028" y="27431"/>
                    <a:pt x="224028" y="38861"/>
                  </a:cubicBezTo>
                  <a:lnTo>
                    <a:pt x="224028" y="190500"/>
                  </a:lnTo>
                  <a:cubicBezTo>
                    <a:pt x="224028" y="201929"/>
                    <a:pt x="224776" y="209550"/>
                    <a:pt x="226300" y="212597"/>
                  </a:cubicBezTo>
                  <a:cubicBezTo>
                    <a:pt x="227076" y="215645"/>
                    <a:pt x="230123" y="217931"/>
                    <a:pt x="233933" y="220217"/>
                  </a:cubicBezTo>
                  <a:cubicBezTo>
                    <a:pt x="237731" y="222503"/>
                    <a:pt x="242303" y="223266"/>
                    <a:pt x="249173" y="223266"/>
                  </a:cubicBezTo>
                  <a:lnTo>
                    <a:pt x="256781" y="223266"/>
                  </a:lnTo>
                  <a:lnTo>
                    <a:pt x="256781" y="229361"/>
                  </a:lnTo>
                  <a:lnTo>
                    <a:pt x="136397" y="229361"/>
                  </a:lnTo>
                  <a:lnTo>
                    <a:pt x="136397" y="223266"/>
                  </a:lnTo>
                  <a:lnTo>
                    <a:pt x="144005" y="223266"/>
                  </a:lnTo>
                  <a:cubicBezTo>
                    <a:pt x="150876" y="223266"/>
                    <a:pt x="156209" y="222503"/>
                    <a:pt x="160019" y="219455"/>
                  </a:cubicBezTo>
                  <a:cubicBezTo>
                    <a:pt x="163055" y="217931"/>
                    <a:pt x="165341" y="215645"/>
                    <a:pt x="166878" y="211835"/>
                  </a:cubicBezTo>
                  <a:cubicBezTo>
                    <a:pt x="168402" y="208788"/>
                    <a:pt x="169150" y="201929"/>
                    <a:pt x="169150" y="190500"/>
                  </a:cubicBezTo>
                  <a:lnTo>
                    <a:pt x="169150" y="118872"/>
                  </a:lnTo>
                  <a:lnTo>
                    <a:pt x="87617" y="118872"/>
                  </a:lnTo>
                </a:path>
              </a:pathLst>
            </a:custGeom>
            <a:grp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5" name="Freeform 3"/>
            <p:cNvSpPr/>
            <p:nvPr/>
          </p:nvSpPr>
          <p:spPr>
            <a:xfrm>
              <a:off x="7852295" y="2675382"/>
              <a:ext cx="41147" cy="41147"/>
            </a:xfrm>
            <a:custGeom>
              <a:avLst/>
              <a:gdLst>
                <a:gd name="connsiteX0" fmla="*/ 41147 w 41147"/>
                <a:gd name="connsiteY0" fmla="*/ 20573 h 41147"/>
                <a:gd name="connsiteX1" fmla="*/ 20573 w 41147"/>
                <a:gd name="connsiteY1" fmla="*/ 41147 h 41147"/>
                <a:gd name="connsiteX2" fmla="*/ 0 w 41147"/>
                <a:gd name="connsiteY2" fmla="*/ 20573 h 41147"/>
                <a:gd name="connsiteX3" fmla="*/ 20573 w 41147"/>
                <a:gd name="connsiteY3" fmla="*/ 0 h 41147"/>
                <a:gd name="connsiteX4" fmla="*/ 41147 w 41147"/>
                <a:gd name="connsiteY4" fmla="*/ 20573 h 411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1147" h="41147">
                  <a:moveTo>
                    <a:pt x="41147" y="20573"/>
                  </a:moveTo>
                  <a:cubicBezTo>
                    <a:pt x="41147" y="32003"/>
                    <a:pt x="31991" y="41147"/>
                    <a:pt x="20573" y="41147"/>
                  </a:cubicBezTo>
                  <a:cubicBezTo>
                    <a:pt x="9131" y="41147"/>
                    <a:pt x="0" y="32003"/>
                    <a:pt x="0" y="20573"/>
                  </a:cubicBezTo>
                  <a:cubicBezTo>
                    <a:pt x="0" y="9144"/>
                    <a:pt x="9131" y="0"/>
                    <a:pt x="20573" y="0"/>
                  </a:cubicBezTo>
                  <a:cubicBezTo>
                    <a:pt x="31991" y="0"/>
                    <a:pt x="41147" y="9144"/>
                    <a:pt x="41147" y="20573"/>
                  </a:cubicBezTo>
                </a:path>
              </a:pathLst>
            </a:custGeom>
            <a:grp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6" name="Freeform 3"/>
            <p:cNvSpPr/>
            <p:nvPr/>
          </p:nvSpPr>
          <p:spPr>
            <a:xfrm>
              <a:off x="7321181" y="3128772"/>
              <a:ext cx="246126" cy="230124"/>
            </a:xfrm>
            <a:custGeom>
              <a:avLst/>
              <a:gdLst>
                <a:gd name="connsiteX0" fmla="*/ 144767 w 246126"/>
                <a:gd name="connsiteY0" fmla="*/ 95250 h 230124"/>
                <a:gd name="connsiteX1" fmla="*/ 208026 w 246126"/>
                <a:gd name="connsiteY1" fmla="*/ 188975 h 230124"/>
                <a:gd name="connsiteX2" fmla="*/ 230123 w 246126"/>
                <a:gd name="connsiteY2" fmla="*/ 217931 h 230124"/>
                <a:gd name="connsiteX3" fmla="*/ 246126 w 246126"/>
                <a:gd name="connsiteY3" fmla="*/ 224027 h 230124"/>
                <a:gd name="connsiteX4" fmla="*/ 246126 w 246126"/>
                <a:gd name="connsiteY4" fmla="*/ 230124 h 230124"/>
                <a:gd name="connsiteX5" fmla="*/ 134111 w 246126"/>
                <a:gd name="connsiteY5" fmla="*/ 230124 h 230124"/>
                <a:gd name="connsiteX6" fmla="*/ 134111 w 246126"/>
                <a:gd name="connsiteY6" fmla="*/ 224027 h 230124"/>
                <a:gd name="connsiteX7" fmla="*/ 151638 w 246126"/>
                <a:gd name="connsiteY7" fmla="*/ 219456 h 230124"/>
                <a:gd name="connsiteX8" fmla="*/ 155447 w 246126"/>
                <a:gd name="connsiteY8" fmla="*/ 211836 h 230124"/>
                <a:gd name="connsiteX9" fmla="*/ 153923 w 246126"/>
                <a:gd name="connsiteY9" fmla="*/ 206501 h 230124"/>
                <a:gd name="connsiteX10" fmla="*/ 142481 w 246126"/>
                <a:gd name="connsiteY10" fmla="*/ 187451 h 230124"/>
                <a:gd name="connsiteX11" fmla="*/ 108966 w 246126"/>
                <a:gd name="connsiteY11" fmla="*/ 137922 h 230124"/>
                <a:gd name="connsiteX12" fmla="*/ 73914 w 246126"/>
                <a:gd name="connsiteY12" fmla="*/ 180593 h 230124"/>
                <a:gd name="connsiteX13" fmla="*/ 57911 w 246126"/>
                <a:gd name="connsiteY13" fmla="*/ 207263 h 230124"/>
                <a:gd name="connsiteX14" fmla="*/ 61721 w 246126"/>
                <a:gd name="connsiteY14" fmla="*/ 216407 h 230124"/>
                <a:gd name="connsiteX15" fmla="*/ 73914 w 246126"/>
                <a:gd name="connsiteY15" fmla="*/ 222504 h 230124"/>
                <a:gd name="connsiteX16" fmla="*/ 88392 w 246126"/>
                <a:gd name="connsiteY16" fmla="*/ 224027 h 230124"/>
                <a:gd name="connsiteX17" fmla="*/ 88392 w 246126"/>
                <a:gd name="connsiteY17" fmla="*/ 230124 h 230124"/>
                <a:gd name="connsiteX18" fmla="*/ 0 w 246126"/>
                <a:gd name="connsiteY18" fmla="*/ 230124 h 230124"/>
                <a:gd name="connsiteX19" fmla="*/ 0 w 246126"/>
                <a:gd name="connsiteY19" fmla="*/ 224027 h 230124"/>
                <a:gd name="connsiteX20" fmla="*/ 23621 w 246126"/>
                <a:gd name="connsiteY20" fmla="*/ 215645 h 230124"/>
                <a:gd name="connsiteX21" fmla="*/ 55626 w 246126"/>
                <a:gd name="connsiteY21" fmla="*/ 182880 h 230124"/>
                <a:gd name="connsiteX22" fmla="*/ 101345 w 246126"/>
                <a:gd name="connsiteY22" fmla="*/ 127254 h 230124"/>
                <a:gd name="connsiteX23" fmla="*/ 42671 w 246126"/>
                <a:gd name="connsiteY23" fmla="*/ 41148 h 230124"/>
                <a:gd name="connsiteX24" fmla="*/ 26657 w 246126"/>
                <a:gd name="connsiteY24" fmla="*/ 17526 h 230124"/>
                <a:gd name="connsiteX25" fmla="*/ 17526 w 246126"/>
                <a:gd name="connsiteY25" fmla="*/ 9905 h 230124"/>
                <a:gd name="connsiteX26" fmla="*/ 5333 w 246126"/>
                <a:gd name="connsiteY26" fmla="*/ 6095 h 230124"/>
                <a:gd name="connsiteX27" fmla="*/ 5333 w 246126"/>
                <a:gd name="connsiteY27" fmla="*/ 0 h 230124"/>
                <a:gd name="connsiteX28" fmla="*/ 119633 w 246126"/>
                <a:gd name="connsiteY28" fmla="*/ 0 h 230124"/>
                <a:gd name="connsiteX29" fmla="*/ 119633 w 246126"/>
                <a:gd name="connsiteY29" fmla="*/ 6095 h 230124"/>
                <a:gd name="connsiteX30" fmla="*/ 113538 w 246126"/>
                <a:gd name="connsiteY30" fmla="*/ 6095 h 230124"/>
                <a:gd name="connsiteX31" fmla="*/ 99821 w 246126"/>
                <a:gd name="connsiteY31" fmla="*/ 9144 h 230124"/>
                <a:gd name="connsiteX32" fmla="*/ 96011 w 246126"/>
                <a:gd name="connsiteY32" fmla="*/ 17526 h 230124"/>
                <a:gd name="connsiteX33" fmla="*/ 96773 w 246126"/>
                <a:gd name="connsiteY33" fmla="*/ 23622 h 230124"/>
                <a:gd name="connsiteX34" fmla="*/ 108966 w 246126"/>
                <a:gd name="connsiteY34" fmla="*/ 41148 h 230124"/>
                <a:gd name="connsiteX35" fmla="*/ 137159 w 246126"/>
                <a:gd name="connsiteY35" fmla="*/ 84582 h 230124"/>
                <a:gd name="connsiteX36" fmla="*/ 161531 w 246126"/>
                <a:gd name="connsiteY36" fmla="*/ 54863 h 230124"/>
                <a:gd name="connsiteX37" fmla="*/ 179819 w 246126"/>
                <a:gd name="connsiteY37" fmla="*/ 22860 h 230124"/>
                <a:gd name="connsiteX38" fmla="*/ 177545 w 246126"/>
                <a:gd name="connsiteY38" fmla="*/ 14477 h 230124"/>
                <a:gd name="connsiteX39" fmla="*/ 169926 w 246126"/>
                <a:gd name="connsiteY39" fmla="*/ 8382 h 230124"/>
                <a:gd name="connsiteX40" fmla="*/ 154685 w 246126"/>
                <a:gd name="connsiteY40" fmla="*/ 6095 h 230124"/>
                <a:gd name="connsiteX41" fmla="*/ 154685 w 246126"/>
                <a:gd name="connsiteY41" fmla="*/ 0 h 230124"/>
                <a:gd name="connsiteX42" fmla="*/ 239255 w 246126"/>
                <a:gd name="connsiteY42" fmla="*/ 0 h 230124"/>
                <a:gd name="connsiteX43" fmla="*/ 239255 w 246126"/>
                <a:gd name="connsiteY43" fmla="*/ 6095 h 230124"/>
                <a:gd name="connsiteX44" fmla="*/ 223266 w 246126"/>
                <a:gd name="connsiteY44" fmla="*/ 9144 h 230124"/>
                <a:gd name="connsiteX45" fmla="*/ 210311 w 246126"/>
                <a:gd name="connsiteY45" fmla="*/ 17526 h 230124"/>
                <a:gd name="connsiteX46" fmla="*/ 188214 w 246126"/>
                <a:gd name="connsiteY46" fmla="*/ 42672 h 230124"/>
                <a:gd name="connsiteX47" fmla="*/ 144767 w 246126"/>
                <a:gd name="connsiteY47" fmla="*/ 95250 h 2301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Lst>
              <a:rect l="l" t="t" r="r" b="b"/>
              <a:pathLst>
                <a:path w="246126" h="230124">
                  <a:moveTo>
                    <a:pt x="144767" y="95250"/>
                  </a:moveTo>
                  <a:lnTo>
                    <a:pt x="208026" y="188975"/>
                  </a:lnTo>
                  <a:cubicBezTo>
                    <a:pt x="218681" y="204977"/>
                    <a:pt x="226314" y="214122"/>
                    <a:pt x="230123" y="217931"/>
                  </a:cubicBezTo>
                  <a:cubicBezTo>
                    <a:pt x="234695" y="220980"/>
                    <a:pt x="240017" y="223266"/>
                    <a:pt x="246126" y="224027"/>
                  </a:cubicBezTo>
                  <a:lnTo>
                    <a:pt x="246126" y="230124"/>
                  </a:lnTo>
                  <a:lnTo>
                    <a:pt x="134111" y="230124"/>
                  </a:lnTo>
                  <a:lnTo>
                    <a:pt x="134111" y="224027"/>
                  </a:lnTo>
                  <a:cubicBezTo>
                    <a:pt x="143243" y="223266"/>
                    <a:pt x="148590" y="221742"/>
                    <a:pt x="151638" y="219456"/>
                  </a:cubicBezTo>
                  <a:cubicBezTo>
                    <a:pt x="153923" y="217931"/>
                    <a:pt x="155447" y="214883"/>
                    <a:pt x="155447" y="211836"/>
                  </a:cubicBezTo>
                  <a:cubicBezTo>
                    <a:pt x="155447" y="210312"/>
                    <a:pt x="154685" y="208025"/>
                    <a:pt x="153923" y="206501"/>
                  </a:cubicBezTo>
                  <a:cubicBezTo>
                    <a:pt x="152400" y="203454"/>
                    <a:pt x="148590" y="197357"/>
                    <a:pt x="142481" y="187451"/>
                  </a:cubicBezTo>
                  <a:lnTo>
                    <a:pt x="108966" y="137922"/>
                  </a:lnTo>
                  <a:lnTo>
                    <a:pt x="73914" y="180593"/>
                  </a:lnTo>
                  <a:cubicBezTo>
                    <a:pt x="63245" y="194310"/>
                    <a:pt x="57911" y="202692"/>
                    <a:pt x="57911" y="207263"/>
                  </a:cubicBezTo>
                  <a:cubicBezTo>
                    <a:pt x="57911" y="211074"/>
                    <a:pt x="59435" y="214122"/>
                    <a:pt x="61721" y="216407"/>
                  </a:cubicBezTo>
                  <a:cubicBezTo>
                    <a:pt x="64757" y="219456"/>
                    <a:pt x="68567" y="221742"/>
                    <a:pt x="73914" y="222504"/>
                  </a:cubicBezTo>
                  <a:cubicBezTo>
                    <a:pt x="76200" y="223266"/>
                    <a:pt x="81533" y="224027"/>
                    <a:pt x="88392" y="224027"/>
                  </a:cubicBezTo>
                  <a:lnTo>
                    <a:pt x="88392" y="230124"/>
                  </a:lnTo>
                  <a:lnTo>
                    <a:pt x="0" y="230124"/>
                  </a:lnTo>
                  <a:lnTo>
                    <a:pt x="0" y="224027"/>
                  </a:lnTo>
                  <a:cubicBezTo>
                    <a:pt x="9893" y="222504"/>
                    <a:pt x="18288" y="219456"/>
                    <a:pt x="23621" y="215645"/>
                  </a:cubicBezTo>
                  <a:cubicBezTo>
                    <a:pt x="31242" y="210312"/>
                    <a:pt x="41909" y="199643"/>
                    <a:pt x="55626" y="182880"/>
                  </a:cubicBezTo>
                  <a:lnTo>
                    <a:pt x="101345" y="127254"/>
                  </a:lnTo>
                  <a:lnTo>
                    <a:pt x="42671" y="41148"/>
                  </a:lnTo>
                  <a:cubicBezTo>
                    <a:pt x="33515" y="27432"/>
                    <a:pt x="27419" y="19811"/>
                    <a:pt x="26657" y="17526"/>
                  </a:cubicBezTo>
                  <a:cubicBezTo>
                    <a:pt x="23621" y="14477"/>
                    <a:pt x="20573" y="11429"/>
                    <a:pt x="17526" y="9905"/>
                  </a:cubicBezTo>
                  <a:cubicBezTo>
                    <a:pt x="14465" y="8382"/>
                    <a:pt x="10655" y="6857"/>
                    <a:pt x="5333" y="6095"/>
                  </a:cubicBezTo>
                  <a:lnTo>
                    <a:pt x="5333" y="0"/>
                  </a:lnTo>
                  <a:lnTo>
                    <a:pt x="119633" y="0"/>
                  </a:lnTo>
                  <a:lnTo>
                    <a:pt x="119633" y="6095"/>
                  </a:lnTo>
                  <a:lnTo>
                    <a:pt x="113538" y="6095"/>
                  </a:lnTo>
                  <a:cubicBezTo>
                    <a:pt x="106667" y="6095"/>
                    <a:pt x="102095" y="7620"/>
                    <a:pt x="99821" y="9144"/>
                  </a:cubicBezTo>
                  <a:cubicBezTo>
                    <a:pt x="97535" y="11429"/>
                    <a:pt x="96011" y="14477"/>
                    <a:pt x="96011" y="17526"/>
                  </a:cubicBezTo>
                  <a:cubicBezTo>
                    <a:pt x="96011" y="19811"/>
                    <a:pt x="96011" y="22098"/>
                    <a:pt x="96773" y="23622"/>
                  </a:cubicBezTo>
                  <a:lnTo>
                    <a:pt x="108966" y="41148"/>
                  </a:lnTo>
                  <a:lnTo>
                    <a:pt x="137159" y="84582"/>
                  </a:lnTo>
                  <a:lnTo>
                    <a:pt x="161531" y="54863"/>
                  </a:lnTo>
                  <a:cubicBezTo>
                    <a:pt x="173735" y="39623"/>
                    <a:pt x="179819" y="28955"/>
                    <a:pt x="179819" y="22860"/>
                  </a:cubicBezTo>
                  <a:cubicBezTo>
                    <a:pt x="179819" y="19811"/>
                    <a:pt x="179057" y="17526"/>
                    <a:pt x="177545" y="14477"/>
                  </a:cubicBezTo>
                  <a:cubicBezTo>
                    <a:pt x="176021" y="12192"/>
                    <a:pt x="172973" y="9905"/>
                    <a:pt x="169926" y="8382"/>
                  </a:cubicBezTo>
                  <a:cubicBezTo>
                    <a:pt x="166865" y="6857"/>
                    <a:pt x="161531" y="6095"/>
                    <a:pt x="154685" y="6095"/>
                  </a:cubicBezTo>
                  <a:lnTo>
                    <a:pt x="154685" y="0"/>
                  </a:lnTo>
                  <a:lnTo>
                    <a:pt x="239255" y="0"/>
                  </a:lnTo>
                  <a:lnTo>
                    <a:pt x="239255" y="6095"/>
                  </a:lnTo>
                  <a:cubicBezTo>
                    <a:pt x="232409" y="6095"/>
                    <a:pt x="227076" y="7620"/>
                    <a:pt x="223266" y="9144"/>
                  </a:cubicBezTo>
                  <a:cubicBezTo>
                    <a:pt x="219443" y="10667"/>
                    <a:pt x="214883" y="12954"/>
                    <a:pt x="210311" y="17526"/>
                  </a:cubicBezTo>
                  <a:cubicBezTo>
                    <a:pt x="207264" y="19811"/>
                    <a:pt x="199631" y="28194"/>
                    <a:pt x="188214" y="42672"/>
                  </a:cubicBezTo>
                  <a:lnTo>
                    <a:pt x="144767" y="95250"/>
                  </a:lnTo>
                </a:path>
              </a:pathLst>
            </a:custGeom>
            <a:grp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7" name="Freeform 3"/>
            <p:cNvSpPr/>
            <p:nvPr/>
          </p:nvSpPr>
          <p:spPr>
            <a:xfrm>
              <a:off x="7420241" y="2789682"/>
              <a:ext cx="35052" cy="315467"/>
            </a:xfrm>
            <a:custGeom>
              <a:avLst/>
              <a:gdLst>
                <a:gd name="connsiteX0" fmla="*/ 35052 w 35052"/>
                <a:gd name="connsiteY0" fmla="*/ 17525 h 315467"/>
                <a:gd name="connsiteX1" fmla="*/ 35052 w 35052"/>
                <a:gd name="connsiteY1" fmla="*/ 297941 h 315467"/>
                <a:gd name="connsiteX2" fmla="*/ 17526 w 35052"/>
                <a:gd name="connsiteY2" fmla="*/ 315467 h 315467"/>
                <a:gd name="connsiteX3" fmla="*/ 0 w 35052"/>
                <a:gd name="connsiteY3" fmla="*/ 297941 h 315467"/>
                <a:gd name="connsiteX4" fmla="*/ 0 w 35052"/>
                <a:gd name="connsiteY4" fmla="*/ 17525 h 315467"/>
                <a:gd name="connsiteX5" fmla="*/ 17526 w 35052"/>
                <a:gd name="connsiteY5" fmla="*/ 0 h 315467"/>
                <a:gd name="connsiteX6" fmla="*/ 35052 w 35052"/>
                <a:gd name="connsiteY6" fmla="*/ 17525 h 31546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5052" h="315467">
                  <a:moveTo>
                    <a:pt x="35052" y="17525"/>
                  </a:moveTo>
                  <a:lnTo>
                    <a:pt x="35052" y="297941"/>
                  </a:lnTo>
                  <a:cubicBezTo>
                    <a:pt x="35052" y="307085"/>
                    <a:pt x="27432" y="315467"/>
                    <a:pt x="17526" y="315467"/>
                  </a:cubicBezTo>
                  <a:cubicBezTo>
                    <a:pt x="7607" y="315467"/>
                    <a:pt x="0" y="307085"/>
                    <a:pt x="0" y="297941"/>
                  </a:cubicBezTo>
                  <a:lnTo>
                    <a:pt x="0" y="17525"/>
                  </a:lnTo>
                  <a:cubicBezTo>
                    <a:pt x="0" y="7619"/>
                    <a:pt x="7607" y="0"/>
                    <a:pt x="17526" y="0"/>
                  </a:cubicBezTo>
                  <a:cubicBezTo>
                    <a:pt x="27432" y="0"/>
                    <a:pt x="35052" y="7619"/>
                    <a:pt x="35052" y="17525"/>
                  </a:cubicBezTo>
                </a:path>
              </a:pathLst>
            </a:custGeom>
            <a:grp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40964" name="TextBox 1"/>
          <p:cNvSpPr txBox="1">
            <a:spLocks noChangeArrowheads="1"/>
          </p:cNvSpPr>
          <p:nvPr/>
        </p:nvSpPr>
        <p:spPr bwMode="auto">
          <a:xfrm>
            <a:off x="576698" y="2268017"/>
            <a:ext cx="7797006"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3200" dirty="0" err="1">
                <a:latin typeface="楷体_GB2312"/>
                <a:ea typeface="楷体_GB2312"/>
                <a:cs typeface="楷体_GB2312"/>
              </a:rPr>
              <a:t>单体自由基的形成：初级自由基与单体加成</a:t>
            </a:r>
            <a:endParaRPr lang="en-US" altLang="zh-CN" sz="3200" dirty="0">
              <a:latin typeface="楷体_GB2312"/>
              <a:ea typeface="楷体_GB2312"/>
              <a:cs typeface="楷体_GB2312"/>
            </a:endParaRPr>
          </a:p>
        </p:txBody>
      </p:sp>
      <p:sp>
        <p:nvSpPr>
          <p:cNvPr id="40965" name="TextBox 1"/>
          <p:cNvSpPr txBox="1">
            <a:spLocks noChangeArrowheads="1"/>
          </p:cNvSpPr>
          <p:nvPr/>
        </p:nvSpPr>
        <p:spPr bwMode="auto">
          <a:xfrm>
            <a:off x="1538287" y="4846637"/>
            <a:ext cx="1077218"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2800" dirty="0" err="1">
                <a:latin typeface="楷体_GB2312"/>
                <a:ea typeface="楷体_GB2312"/>
                <a:cs typeface="楷体_GB2312"/>
              </a:rPr>
              <a:t>特点</a:t>
            </a:r>
            <a:r>
              <a:rPr lang="en-US" altLang="zh-CN" sz="2800" dirty="0">
                <a:latin typeface="楷体_GB2312"/>
                <a:ea typeface="楷体_GB2312"/>
                <a:cs typeface="楷体_GB2312"/>
              </a:rPr>
              <a:t>：</a:t>
            </a:r>
          </a:p>
        </p:txBody>
      </p:sp>
      <p:sp>
        <p:nvSpPr>
          <p:cNvPr id="40966" name="TextBox 1"/>
          <p:cNvSpPr txBox="1">
            <a:spLocks noChangeArrowheads="1"/>
          </p:cNvSpPr>
          <p:nvPr/>
        </p:nvSpPr>
        <p:spPr bwMode="auto">
          <a:xfrm>
            <a:off x="2986085" y="5189536"/>
            <a:ext cx="6325450" cy="98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457200" indent="-4572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buFont typeface="Wingdings" panose="05000000000000000000" pitchFamily="2" charset="2"/>
              <a:buChar char="Ø"/>
            </a:pPr>
            <a:r>
              <a:rPr lang="en-US" altLang="zh-CN" sz="2800" dirty="0" err="1">
                <a:latin typeface="楷体_GB2312"/>
                <a:ea typeface="楷体_GB2312"/>
                <a:cs typeface="楷体_GB2312"/>
              </a:rPr>
              <a:t>放热反应</a:t>
            </a:r>
            <a:r>
              <a:rPr lang="en-US" altLang="zh-CN" sz="2800" dirty="0">
                <a:latin typeface="Times New Roman" panose="02020603050405020304" pitchFamily="18" charset="0"/>
                <a:cs typeface="Times New Roman" panose="02020603050405020304" pitchFamily="18" charset="0"/>
              </a:rPr>
              <a:t> </a:t>
            </a:r>
            <a:r>
              <a:rPr lang="en-US" altLang="zh-CN" sz="2800" dirty="0">
                <a:latin typeface="楷体_GB2312"/>
                <a:ea typeface="楷体_GB2312"/>
                <a:cs typeface="楷体_GB2312"/>
              </a:rPr>
              <a:t>（</a:t>
            </a:r>
            <a:r>
              <a:rPr lang="en-US" altLang="zh-CN" sz="2800" b="1" dirty="0">
                <a:latin typeface="Times New Roman" panose="02020603050405020304" pitchFamily="18" charset="0"/>
                <a:cs typeface="Times New Roman" panose="02020603050405020304" pitchFamily="18" charset="0"/>
              </a:rPr>
              <a:t>Exothermal</a:t>
            </a:r>
            <a:r>
              <a:rPr lang="en-US" altLang="zh-CN"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Reaction</a:t>
            </a:r>
            <a:r>
              <a:rPr lang="en-US" altLang="zh-CN" sz="2800" dirty="0">
                <a:latin typeface="楷体_GB2312"/>
                <a:ea typeface="楷体_GB2312"/>
                <a:cs typeface="楷体_GB2312"/>
              </a:rPr>
              <a:t>）；</a:t>
            </a:r>
          </a:p>
          <a:p>
            <a:pPr eaLnBrk="1" hangingPunct="1">
              <a:lnSpc>
                <a:spcPts val="1000"/>
              </a:lnSpc>
            </a:pPr>
            <a:endParaRPr lang="en-US" altLang="zh-CN" dirty="0"/>
          </a:p>
          <a:p>
            <a:pPr eaLnBrk="1" hangingPunct="1">
              <a:lnSpc>
                <a:spcPts val="3300"/>
              </a:lnSpc>
              <a:buFont typeface="Wingdings" panose="05000000000000000000" pitchFamily="2" charset="2"/>
              <a:buChar char="Ø"/>
            </a:pPr>
            <a:r>
              <a:rPr lang="en-US" altLang="zh-CN" sz="2800" dirty="0">
                <a:latin typeface="楷体_GB2312"/>
                <a:ea typeface="楷体_GB2312"/>
                <a:cs typeface="楷体_GB2312"/>
              </a:rPr>
              <a:t>活化能低，约</a:t>
            </a:r>
            <a:r>
              <a:rPr lang="en-US" altLang="zh-CN" sz="2800" b="1" dirty="0">
                <a:latin typeface="Times New Roman" panose="02020603050405020304" pitchFamily="18" charset="0"/>
                <a:cs typeface="Times New Roman" panose="02020603050405020304" pitchFamily="18" charset="0"/>
              </a:rPr>
              <a:t>20~34</a:t>
            </a:r>
            <a:r>
              <a:rPr lang="en-US" altLang="zh-CN"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kJ/</a:t>
            </a:r>
            <a:r>
              <a:rPr lang="en-US" altLang="zh-CN" sz="2800" b="1" dirty="0" err="1">
                <a:latin typeface="Times New Roman" panose="02020603050405020304" pitchFamily="18" charset="0"/>
                <a:cs typeface="Times New Roman" panose="02020603050405020304" pitchFamily="18" charset="0"/>
              </a:rPr>
              <a:t>mol</a:t>
            </a:r>
            <a:r>
              <a:rPr lang="en-US" altLang="zh-CN" sz="2800" dirty="0">
                <a:latin typeface="楷体_GB2312"/>
                <a:ea typeface="楷体_GB2312"/>
                <a:cs typeface="楷体_GB2312"/>
              </a:rPr>
              <a:t>；</a:t>
            </a:r>
          </a:p>
        </p:txBody>
      </p:sp>
      <p:sp>
        <p:nvSpPr>
          <p:cNvPr id="40967" name="TextBox 1"/>
          <p:cNvSpPr txBox="1">
            <a:spLocks noChangeArrowheads="1"/>
          </p:cNvSpPr>
          <p:nvPr/>
        </p:nvSpPr>
        <p:spPr bwMode="auto">
          <a:xfrm>
            <a:off x="2986087" y="6294437"/>
            <a:ext cx="7284045"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457200" indent="-4572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buFont typeface="Wingdings" panose="05000000000000000000" pitchFamily="2" charset="2"/>
              <a:buChar char="Ø"/>
            </a:pPr>
            <a:r>
              <a:rPr lang="en-US" altLang="zh-CN" sz="2800">
                <a:latin typeface="楷体_GB2312"/>
                <a:ea typeface="楷体_GB2312"/>
                <a:cs typeface="楷体_GB2312"/>
              </a:rPr>
              <a:t>反应速率大，与后继的链增长的反应相当。</a:t>
            </a:r>
          </a:p>
        </p:txBody>
      </p:sp>
      <p:sp>
        <p:nvSpPr>
          <p:cNvPr id="40968" name="TextBox 42"/>
          <p:cNvSpPr txBox="1">
            <a:spLocks noChangeArrowheads="1"/>
          </p:cNvSpPr>
          <p:nvPr/>
        </p:nvSpPr>
        <p:spPr bwMode="auto">
          <a:xfrm>
            <a:off x="3039576" y="3341685"/>
            <a:ext cx="4443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latin typeface="Times New Roman" panose="02020603050405020304" pitchFamily="18" charset="0"/>
                <a:cs typeface="Times New Roman" panose="02020603050405020304" pitchFamily="18" charset="0"/>
              </a:rPr>
              <a:t>R</a:t>
            </a:r>
            <a:endParaRPr lang="zh-CN" altLang="en-US" sz="2800" b="1">
              <a:latin typeface="Times New Roman" panose="02020603050405020304" pitchFamily="18" charset="0"/>
              <a:cs typeface="Times New Roman" panose="02020603050405020304" pitchFamily="18" charset="0"/>
            </a:endParaRPr>
          </a:p>
        </p:txBody>
      </p:sp>
      <p:sp>
        <p:nvSpPr>
          <p:cNvPr id="40969" name="TextBox 43"/>
          <p:cNvSpPr txBox="1">
            <a:spLocks noChangeArrowheads="1"/>
          </p:cNvSpPr>
          <p:nvPr/>
        </p:nvSpPr>
        <p:spPr bwMode="auto">
          <a:xfrm>
            <a:off x="6836876" y="3255960"/>
            <a:ext cx="4443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latin typeface="Times New Roman" panose="02020603050405020304" pitchFamily="18" charset="0"/>
                <a:cs typeface="Times New Roman" panose="02020603050405020304" pitchFamily="18" charset="0"/>
              </a:rPr>
              <a:t>R</a:t>
            </a:r>
            <a:endParaRPr lang="zh-CN" altLang="en-US" sz="2800" b="1">
              <a:latin typeface="Times New Roman" panose="02020603050405020304" pitchFamily="18" charset="0"/>
              <a:cs typeface="Times New Roman" panose="02020603050405020304" pitchFamily="18" charset="0"/>
            </a:endParaRPr>
          </a:p>
        </p:txBody>
      </p:sp>
      <p:sp>
        <p:nvSpPr>
          <p:cNvPr id="3" name="椭圆 2"/>
          <p:cNvSpPr/>
          <p:nvPr/>
        </p:nvSpPr>
        <p:spPr>
          <a:xfrm>
            <a:off x="2887178" y="3179760"/>
            <a:ext cx="860425" cy="7731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5" name="椭圆 44"/>
          <p:cNvSpPr/>
          <p:nvPr/>
        </p:nvSpPr>
        <p:spPr>
          <a:xfrm>
            <a:off x="6836877" y="3094037"/>
            <a:ext cx="1993900" cy="12969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a:spLocks noChangeArrowheads="1"/>
          </p:cNvSpPr>
          <p:nvPr/>
        </p:nvSpPr>
        <p:spPr bwMode="auto">
          <a:xfrm>
            <a:off x="1403665" y="3224433"/>
            <a:ext cx="1574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solidFill>
                  <a:srgbClr val="000099"/>
                </a:solidFill>
                <a:latin typeface="Times New Roman" panose="02020603050405020304" pitchFamily="18" charset="0"/>
                <a:cs typeface="Times New Roman" panose="02020603050405020304" pitchFamily="18" charset="0"/>
              </a:rPr>
              <a:t>Primary Radicals</a:t>
            </a:r>
            <a:endParaRPr lang="zh-CN" altLang="en-US" dirty="0">
              <a:solidFill>
                <a:srgbClr val="000099"/>
              </a:solidFill>
              <a:cs typeface="Times New Roman" panose="02020603050405020304" pitchFamily="18" charset="0"/>
            </a:endParaRPr>
          </a:p>
        </p:txBody>
      </p:sp>
      <p:sp>
        <p:nvSpPr>
          <p:cNvPr id="46" name="矩形 45"/>
          <p:cNvSpPr>
            <a:spLocks noChangeArrowheads="1"/>
          </p:cNvSpPr>
          <p:nvPr/>
        </p:nvSpPr>
        <p:spPr bwMode="auto">
          <a:xfrm>
            <a:off x="8913328" y="3270247"/>
            <a:ext cx="20478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FF0000"/>
                </a:solidFill>
                <a:latin typeface="Times New Roman" panose="02020603050405020304" pitchFamily="18" charset="0"/>
                <a:cs typeface="Times New Roman" panose="02020603050405020304" pitchFamily="18" charset="0"/>
              </a:rPr>
              <a:t>Monomer Free Radicals</a:t>
            </a:r>
            <a:endParaRPr lang="zh-CN" altLang="en-US">
              <a:solidFill>
                <a:srgbClr val="FF0000"/>
              </a:solidFill>
              <a:cs typeface="Times New Roman" panose="02020603050405020304" pitchFamily="18" charset="0"/>
            </a:endParaRPr>
          </a:p>
        </p:txBody>
      </p:sp>
      <p:sp>
        <p:nvSpPr>
          <p:cNvPr id="40" name="TextBox 1"/>
          <p:cNvSpPr txBox="1">
            <a:spLocks noChangeArrowheads="1"/>
          </p:cNvSpPr>
          <p:nvPr/>
        </p:nvSpPr>
        <p:spPr bwMode="auto">
          <a:xfrm>
            <a:off x="2389746" y="384530"/>
            <a:ext cx="8647880"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dirty="0">
                <a:latin typeface="Times New Roman" panose="02020603050405020304" pitchFamily="18" charset="0"/>
                <a:cs typeface="Times New Roman" panose="02020603050405020304" pitchFamily="18" charset="0"/>
              </a:rPr>
              <a:t>3.4</a:t>
            </a:r>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自由基聚合机理</a:t>
            </a:r>
            <a:endParaRPr lang="en-US" altLang="zh-CN" sz="3600" dirty="0">
              <a:latin typeface="Times New Roman" panose="02020603050405020304" pitchFamily="18" charset="0"/>
              <a:cs typeface="Times New Roman" panose="02020603050405020304" pitchFamily="18" charset="0"/>
            </a:endParaRPr>
          </a:p>
          <a:p>
            <a:pPr algn="ctr" eaLnBrk="1" hangingPunct="1"/>
            <a:r>
              <a:rPr lang="en-US" altLang="zh-CN" sz="3600" b="1" dirty="0">
                <a:latin typeface="Times New Roman" panose="02020603050405020304" pitchFamily="18" charset="0"/>
                <a:cs typeface="Times New Roman" panose="02020603050405020304" pitchFamily="18" charset="0"/>
              </a:rPr>
              <a:t>Mechanism</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of</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Free</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Radical</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Polymerization</a:t>
            </a:r>
            <a:r>
              <a:rPr lang="en-US" altLang="zh-CN" sz="3600" dirty="0">
                <a:latin typeface="Times New Roman" panose="02020603050405020304" pitchFamily="18" charset="0"/>
                <a:cs typeface="Times New Roman" panose="02020603050405020304" pitchFamily="18" charset="0"/>
              </a:rPr>
              <a:t> </a:t>
            </a:r>
            <a:endParaRPr lang="en-US" altLang="zh-CN" sz="3600" dirty="0">
              <a:latin typeface="楷体_GB2312"/>
              <a:ea typeface="楷体_GB2312"/>
              <a:cs typeface="楷体_GB2312"/>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circle(in)">
                                      <p:cBhvr>
                                        <p:cTn id="13" dur="2000"/>
                                        <p:tgtEl>
                                          <p:spTgt spid="4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circle(in)">
                                      <p:cBhvr>
                                        <p:cTn id="16"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5" grpId="0" animBg="1"/>
      <p:bldP spid="4" grpId="0"/>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9" name="矩形 2"/>
          <p:cNvSpPr>
            <a:spLocks noChangeArrowheads="1"/>
          </p:cNvSpPr>
          <p:nvPr/>
        </p:nvSpPr>
        <p:spPr bwMode="auto">
          <a:xfrm>
            <a:off x="2228851" y="503239"/>
            <a:ext cx="4134465" cy="524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tabLst>
                <a:tab pos="1828800" algn="l"/>
                <a:tab pos="53086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1828800" algn="l"/>
                <a:tab pos="53086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1828800" algn="l"/>
                <a:tab pos="53086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1828800" algn="l"/>
                <a:tab pos="53086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1828800" algn="l"/>
                <a:tab pos="53086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1828800" algn="l"/>
                <a:tab pos="53086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1828800" algn="l"/>
                <a:tab pos="53086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1828800" algn="l"/>
                <a:tab pos="53086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1828800" algn="l"/>
                <a:tab pos="53086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3100"/>
              </a:lnSpc>
            </a:pPr>
            <a:r>
              <a:rPr lang="en-US" altLang="zh-CN" sz="4400" b="1" dirty="0" err="1">
                <a:solidFill>
                  <a:srgbClr val="000099"/>
                </a:solidFill>
                <a:latin typeface="Adobe 楷体 Std R" panose="02020400000000000000" pitchFamily="18" charset="-122"/>
                <a:ea typeface="Adobe 楷体 Std R" panose="02020400000000000000" pitchFamily="18" charset="-122"/>
                <a:cs typeface="Times New Roman" panose="02020603050405020304" pitchFamily="18" charset="0"/>
              </a:rPr>
              <a:t>聚合</a:t>
            </a:r>
            <a:r>
              <a:rPr lang="zh-CN" altLang="en-US" sz="4400" b="1" dirty="0">
                <a:solidFill>
                  <a:srgbClr val="000099"/>
                </a:solidFill>
                <a:latin typeface="Adobe 楷体 Std R" panose="02020400000000000000" pitchFamily="18" charset="-122"/>
                <a:ea typeface="Adobe 楷体 Std R" panose="02020400000000000000" pitchFamily="18" charset="-122"/>
                <a:cs typeface="Times New Roman" panose="02020603050405020304" pitchFamily="18" charset="0"/>
              </a:rPr>
              <a:t>物产量分布</a:t>
            </a:r>
            <a:endParaRPr lang="en-US" altLang="zh-CN" sz="4400" b="1" dirty="0">
              <a:solidFill>
                <a:srgbClr val="000099"/>
              </a:solidFill>
              <a:latin typeface="Adobe 楷体 Std R" panose="02020400000000000000" pitchFamily="18" charset="-122"/>
              <a:ea typeface="Adobe 楷体 Std R" panose="02020400000000000000" pitchFamily="18" charset="-122"/>
              <a:cs typeface="Times New Roman" panose="02020603050405020304" pitchFamily="18" charset="0"/>
            </a:endParaRPr>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287" y="960437"/>
            <a:ext cx="5410200" cy="3810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图片 1"/>
          <p:cNvPicPr>
            <a:picLocks noChangeAspect="1"/>
          </p:cNvPicPr>
          <p:nvPr/>
        </p:nvPicPr>
        <p:blipFill>
          <a:blip r:embed="rId3"/>
          <a:stretch>
            <a:fillRect/>
          </a:stretch>
        </p:blipFill>
        <p:spPr>
          <a:xfrm>
            <a:off x="6872288" y="960439"/>
            <a:ext cx="5194300" cy="3110599"/>
          </a:xfrm>
          <a:prstGeom prst="rect">
            <a:avLst/>
          </a:prstGeom>
        </p:spPr>
      </p:pic>
      <p:pic>
        <p:nvPicPr>
          <p:cNvPr id="3" name="图片 2"/>
          <p:cNvPicPr>
            <a:picLocks noChangeAspect="1"/>
          </p:cNvPicPr>
          <p:nvPr/>
        </p:nvPicPr>
        <p:blipFill>
          <a:blip r:embed="rId4"/>
          <a:stretch>
            <a:fillRect/>
          </a:stretch>
        </p:blipFill>
        <p:spPr>
          <a:xfrm>
            <a:off x="7345902" y="4049058"/>
            <a:ext cx="4720686" cy="3488639"/>
          </a:xfrm>
          <a:prstGeom prst="rect">
            <a:avLst/>
          </a:prstGeom>
        </p:spPr>
      </p:pic>
      <p:sp>
        <p:nvSpPr>
          <p:cNvPr id="4" name="矩形 3"/>
          <p:cNvSpPr/>
          <p:nvPr/>
        </p:nvSpPr>
        <p:spPr>
          <a:xfrm>
            <a:off x="1619517" y="5042970"/>
            <a:ext cx="4755020" cy="369332"/>
          </a:xfrm>
          <a:prstGeom prst="rect">
            <a:avLst/>
          </a:prstGeom>
        </p:spPr>
        <p:txBody>
          <a:bodyPr wrap="none">
            <a:spAutoFit/>
          </a:bodyPr>
          <a:lstStyle/>
          <a:p>
            <a:r>
              <a:rPr lang="en-US" altLang="zh-CN" dirty="0"/>
              <a:t>https://doi.org/10.1002/9781119953678.rad080</a:t>
            </a:r>
            <a:endParaRPr lang="zh-CN" altLang="en-US" dirty="0"/>
          </a:p>
        </p:txBody>
      </p:sp>
      <p:sp>
        <p:nvSpPr>
          <p:cNvPr id="5" name="矩形 4"/>
          <p:cNvSpPr/>
          <p:nvPr/>
        </p:nvSpPr>
        <p:spPr>
          <a:xfrm>
            <a:off x="623887" y="5684835"/>
            <a:ext cx="6413500" cy="1631216"/>
          </a:xfrm>
          <a:prstGeom prst="rect">
            <a:avLst/>
          </a:prstGeom>
        </p:spPr>
        <p:txBody>
          <a:bodyPr wrap="square">
            <a:spAutoFit/>
          </a:bodyPr>
          <a:lstStyle/>
          <a:p>
            <a:pPr marL="285761" indent="-285761">
              <a:buFont typeface="Arial" panose="020B0604020202020204" pitchFamily="34" charset="0"/>
              <a:buChar char="•"/>
            </a:pPr>
            <a:r>
              <a:rPr lang="zh-CN" altLang="en-US" sz="2000" b="1" dirty="0"/>
              <a:t>现代合成高分子材料70%是按连锁聚合反应合成的，如</a:t>
            </a:r>
            <a:r>
              <a:rPr lang="en-US" altLang="zh-CN" sz="2000" b="1" dirty="0"/>
              <a:t>PE、PP、PVC、PTFE、PMMA、PAN、PS</a:t>
            </a:r>
            <a:r>
              <a:rPr lang="zh-CN" altLang="en-US" sz="2000" b="1" dirty="0"/>
              <a:t>、</a:t>
            </a:r>
            <a:r>
              <a:rPr lang="en-US" altLang="zh-CN" sz="2000" b="1" dirty="0"/>
              <a:t>ABS、SBS、SBR、</a:t>
            </a:r>
            <a:r>
              <a:rPr lang="zh-CN" altLang="en-US" sz="2000" b="1" dirty="0"/>
              <a:t>丁腈橡胶和氯丁橡胶等；</a:t>
            </a:r>
            <a:endParaRPr lang="en-US" altLang="zh-CN" sz="2000" b="1" dirty="0"/>
          </a:p>
          <a:p>
            <a:pPr marL="285761" indent="-285761">
              <a:buFont typeface="Arial" panose="020B0604020202020204" pitchFamily="34" charset="0"/>
              <a:buChar char="•"/>
            </a:pPr>
            <a:r>
              <a:rPr lang="zh-CN" altLang="en-US" sz="2000" b="1" dirty="0"/>
              <a:t>自由基聚合制备的产品占所有聚合物产品的</a:t>
            </a:r>
            <a:r>
              <a:rPr lang="en-US" altLang="zh-CN" sz="2000" b="1" dirty="0"/>
              <a:t>40-45%</a:t>
            </a:r>
            <a:r>
              <a:rPr lang="zh-CN" altLang="en-US" sz="2000" b="1" dirty="0"/>
              <a:t>左右。</a:t>
            </a:r>
          </a:p>
        </p:txBody>
      </p:sp>
    </p:spTree>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Box 1"/>
          <p:cNvSpPr txBox="1">
            <a:spLocks noChangeArrowheads="1"/>
          </p:cNvSpPr>
          <p:nvPr/>
        </p:nvSpPr>
        <p:spPr bwMode="auto">
          <a:xfrm>
            <a:off x="471487" y="1761025"/>
            <a:ext cx="6475106" cy="48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400"/>
              </a:lnSpc>
            </a:pPr>
            <a:r>
              <a:rPr lang="en-US" altLang="zh-CN" sz="3200" b="1" dirty="0">
                <a:latin typeface="Times New Roman" panose="02020603050405020304" pitchFamily="18" charset="0"/>
                <a:cs typeface="Times New Roman" panose="02020603050405020304" pitchFamily="18" charset="0"/>
              </a:rPr>
              <a:t>(2)</a:t>
            </a:r>
            <a:r>
              <a:rPr lang="en-US" altLang="zh-CN" sz="3200" dirty="0">
                <a:latin typeface="Times New Roman" panose="02020603050405020304" pitchFamily="18" charset="0"/>
                <a:cs typeface="Times New Roman" panose="02020603050405020304" pitchFamily="18" charset="0"/>
              </a:rPr>
              <a:t>  </a:t>
            </a:r>
            <a:r>
              <a:rPr lang="en-US" altLang="zh-CN" sz="3200" dirty="0" err="1">
                <a:latin typeface="楷体_GB2312"/>
                <a:ea typeface="楷体_GB2312"/>
                <a:cs typeface="楷体_GB2312"/>
              </a:rPr>
              <a:t>链增长（</a:t>
            </a:r>
            <a:r>
              <a:rPr lang="en-US" altLang="zh-CN" sz="3200" b="1" dirty="0" err="1">
                <a:latin typeface="Times New Roman" panose="02020603050405020304" pitchFamily="18" charset="0"/>
                <a:cs typeface="Times New Roman" panose="02020603050405020304" pitchFamily="18" charset="0"/>
              </a:rPr>
              <a:t>Chain</a:t>
            </a:r>
            <a:r>
              <a:rPr lang="en-US" altLang="zh-CN" sz="3200"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Propagation</a:t>
            </a:r>
            <a:r>
              <a:rPr lang="en-US" altLang="zh-CN" sz="3200" dirty="0">
                <a:latin typeface="楷体_GB2312"/>
                <a:ea typeface="楷体_GB2312"/>
                <a:cs typeface="楷体_GB2312"/>
              </a:rPr>
              <a:t>）：</a:t>
            </a:r>
          </a:p>
        </p:txBody>
      </p:sp>
      <p:sp>
        <p:nvSpPr>
          <p:cNvPr id="41988" name="TextBox 1"/>
          <p:cNvSpPr txBox="1">
            <a:spLocks noChangeArrowheads="1"/>
          </p:cNvSpPr>
          <p:nvPr/>
        </p:nvSpPr>
        <p:spPr bwMode="auto">
          <a:xfrm>
            <a:off x="1157287" y="2212222"/>
            <a:ext cx="11353800"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6477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6477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6477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6477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6477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6477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6477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6477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647700" algn="l"/>
              </a:tabLs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2800" dirty="0" err="1">
                <a:latin typeface="楷体_GB2312"/>
                <a:ea typeface="楷体_GB2312"/>
                <a:cs typeface="楷体_GB2312"/>
              </a:rPr>
              <a:t>单体自由基打开烯类分子的</a:t>
            </a:r>
            <a:r>
              <a:rPr lang="en-US" altLang="zh-CN" sz="3200" dirty="0">
                <a:latin typeface="Times New Roman" panose="02020603050405020304" pitchFamily="18" charset="0"/>
                <a:cs typeface="Times New Roman" panose="02020603050405020304" pitchFamily="18" charset="0"/>
              </a:rPr>
              <a:t>π</a:t>
            </a:r>
            <a:r>
              <a:rPr lang="en-US" altLang="zh-CN" sz="2800" dirty="0">
                <a:latin typeface="楷体_GB2312"/>
                <a:ea typeface="楷体_GB2312"/>
                <a:cs typeface="楷体_GB2312"/>
              </a:rPr>
              <a:t>键，加成，形成新自由基。新自由基的活性并不衰减，继续加成，形成更多的链自由基。</a:t>
            </a:r>
          </a:p>
        </p:txBody>
      </p:sp>
      <p:sp>
        <p:nvSpPr>
          <p:cNvPr id="41989" name="TextBox 1"/>
          <p:cNvSpPr txBox="1">
            <a:spLocks noChangeArrowheads="1"/>
          </p:cNvSpPr>
          <p:nvPr/>
        </p:nvSpPr>
        <p:spPr bwMode="auto">
          <a:xfrm>
            <a:off x="1309687" y="5763632"/>
            <a:ext cx="1231106"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3200" dirty="0" err="1">
                <a:latin typeface="楷体_GB2312"/>
                <a:ea typeface="楷体_GB2312"/>
                <a:cs typeface="楷体_GB2312"/>
              </a:rPr>
              <a:t>特点</a:t>
            </a:r>
            <a:r>
              <a:rPr lang="en-US" altLang="zh-CN" sz="3200" dirty="0">
                <a:latin typeface="楷体_GB2312"/>
                <a:ea typeface="楷体_GB2312"/>
                <a:cs typeface="楷体_GB2312"/>
              </a:rPr>
              <a:t>：</a:t>
            </a:r>
          </a:p>
        </p:txBody>
      </p:sp>
      <p:sp>
        <p:nvSpPr>
          <p:cNvPr id="41990" name="TextBox 1"/>
          <p:cNvSpPr txBox="1">
            <a:spLocks noChangeArrowheads="1"/>
          </p:cNvSpPr>
          <p:nvPr/>
        </p:nvSpPr>
        <p:spPr bwMode="auto">
          <a:xfrm>
            <a:off x="2763887" y="5760188"/>
            <a:ext cx="7899598"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457200" indent="-4572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buFont typeface="Wingdings" panose="05000000000000000000" pitchFamily="2" charset="2"/>
              <a:buChar char="Ø"/>
            </a:pPr>
            <a:r>
              <a:rPr lang="en-US" altLang="zh-CN" sz="2800" dirty="0">
                <a:latin typeface="楷体_GB2312"/>
                <a:ea typeface="楷体_GB2312"/>
                <a:cs typeface="楷体_GB2312"/>
              </a:rPr>
              <a:t>强放热，一般烯类聚合物热为：</a:t>
            </a:r>
            <a:r>
              <a:rPr lang="en-US" altLang="zh-CN" sz="2800" b="1" dirty="0">
                <a:latin typeface="Times New Roman" panose="02020603050405020304" pitchFamily="18" charset="0"/>
                <a:cs typeface="Times New Roman" panose="02020603050405020304" pitchFamily="18" charset="0"/>
              </a:rPr>
              <a:t>55~95</a:t>
            </a:r>
            <a:r>
              <a:rPr lang="en-US" altLang="zh-CN"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kJ/</a:t>
            </a:r>
            <a:r>
              <a:rPr lang="en-US" altLang="zh-CN" sz="2800" b="1" dirty="0" err="1">
                <a:latin typeface="Times New Roman" panose="02020603050405020304" pitchFamily="18" charset="0"/>
                <a:cs typeface="Times New Roman" panose="02020603050405020304" pitchFamily="18" charset="0"/>
              </a:rPr>
              <a:t>mol</a:t>
            </a:r>
            <a:r>
              <a:rPr lang="en-US" altLang="zh-CN" sz="2800" dirty="0">
                <a:latin typeface="楷体_GB2312"/>
                <a:ea typeface="楷体_GB2312"/>
                <a:cs typeface="楷体_GB2312"/>
              </a:rPr>
              <a:t>；</a:t>
            </a:r>
          </a:p>
          <a:p>
            <a:pPr eaLnBrk="1" hangingPunct="1">
              <a:lnSpc>
                <a:spcPts val="1000"/>
              </a:lnSpc>
              <a:buFont typeface="Wingdings" panose="05000000000000000000" pitchFamily="2" charset="2"/>
              <a:buChar char="Ø"/>
            </a:pPr>
            <a:endParaRPr lang="en-US" altLang="zh-CN" dirty="0"/>
          </a:p>
          <a:p>
            <a:pPr eaLnBrk="1" hangingPunct="1">
              <a:lnSpc>
                <a:spcPts val="3000"/>
              </a:lnSpc>
              <a:buFont typeface="Wingdings" panose="05000000000000000000" pitchFamily="2" charset="2"/>
              <a:buChar char="Ø"/>
            </a:pPr>
            <a:r>
              <a:rPr lang="en-US" altLang="zh-CN" sz="2800" dirty="0">
                <a:latin typeface="楷体_GB2312"/>
                <a:ea typeface="楷体_GB2312"/>
                <a:cs typeface="楷体_GB2312"/>
              </a:rPr>
              <a:t>活化能低，约</a:t>
            </a:r>
            <a:r>
              <a:rPr lang="en-US" altLang="zh-CN" sz="2800" b="1" dirty="0">
                <a:latin typeface="Times New Roman" panose="02020603050405020304" pitchFamily="18" charset="0"/>
                <a:cs typeface="Times New Roman" panose="02020603050405020304" pitchFamily="18" charset="0"/>
              </a:rPr>
              <a:t>20~34</a:t>
            </a:r>
            <a:r>
              <a:rPr lang="en-US" altLang="zh-CN"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kJ/</a:t>
            </a:r>
            <a:r>
              <a:rPr lang="en-US" altLang="zh-CN" sz="2800" b="1" dirty="0" err="1">
                <a:latin typeface="Times New Roman" panose="02020603050405020304" pitchFamily="18" charset="0"/>
                <a:cs typeface="Times New Roman" panose="02020603050405020304" pitchFamily="18" charset="0"/>
              </a:rPr>
              <a:t>mol</a:t>
            </a:r>
            <a:r>
              <a:rPr lang="en-US" altLang="zh-CN" sz="2800" dirty="0">
                <a:latin typeface="楷体_GB2312"/>
                <a:ea typeface="楷体_GB2312"/>
                <a:cs typeface="楷体_GB2312"/>
              </a:rPr>
              <a:t>；</a:t>
            </a:r>
          </a:p>
          <a:p>
            <a:pPr eaLnBrk="1" hangingPunct="1">
              <a:lnSpc>
                <a:spcPts val="1000"/>
              </a:lnSpc>
              <a:buFont typeface="Wingdings" panose="05000000000000000000" pitchFamily="2" charset="2"/>
              <a:buChar char="Ø"/>
            </a:pPr>
            <a:endParaRPr lang="en-US" altLang="zh-CN" dirty="0"/>
          </a:p>
          <a:p>
            <a:pPr eaLnBrk="1" hangingPunct="1">
              <a:lnSpc>
                <a:spcPts val="2800"/>
              </a:lnSpc>
              <a:buFont typeface="Wingdings" panose="05000000000000000000" pitchFamily="2" charset="2"/>
              <a:buChar char="Ø"/>
            </a:pPr>
            <a:r>
              <a:rPr lang="en-US" altLang="zh-CN" sz="2800" dirty="0" err="1">
                <a:latin typeface="楷体_GB2312"/>
                <a:ea typeface="楷体_GB2312"/>
                <a:cs typeface="楷体_GB2312"/>
              </a:rPr>
              <a:t>增长极快，随机终止</a:t>
            </a:r>
            <a:r>
              <a:rPr lang="en-US" altLang="zh-CN" sz="2800" dirty="0">
                <a:latin typeface="楷体_GB2312"/>
                <a:ea typeface="楷体_GB2312"/>
                <a:cs typeface="楷体_GB2312"/>
              </a:rPr>
              <a:t>。</a:t>
            </a:r>
          </a:p>
        </p:txBody>
      </p:sp>
      <p:pic>
        <p:nvPicPr>
          <p:cNvPr id="419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7" y="3611232"/>
            <a:ext cx="706755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87" y="5011407"/>
            <a:ext cx="44767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1"/>
          <p:cNvSpPr txBox="1">
            <a:spLocks noChangeArrowheads="1"/>
          </p:cNvSpPr>
          <p:nvPr/>
        </p:nvSpPr>
        <p:spPr bwMode="auto">
          <a:xfrm>
            <a:off x="2389746" y="384530"/>
            <a:ext cx="8647880"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dirty="0">
                <a:latin typeface="Times New Roman" panose="02020603050405020304" pitchFamily="18" charset="0"/>
                <a:cs typeface="Times New Roman" panose="02020603050405020304" pitchFamily="18" charset="0"/>
              </a:rPr>
              <a:t>3.4</a:t>
            </a:r>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自由基聚合机理</a:t>
            </a:r>
            <a:endParaRPr lang="en-US" altLang="zh-CN" sz="3600" dirty="0">
              <a:latin typeface="Times New Roman" panose="02020603050405020304" pitchFamily="18" charset="0"/>
              <a:cs typeface="Times New Roman" panose="02020603050405020304" pitchFamily="18" charset="0"/>
            </a:endParaRPr>
          </a:p>
          <a:p>
            <a:pPr algn="ctr" eaLnBrk="1" hangingPunct="1"/>
            <a:r>
              <a:rPr lang="en-US" altLang="zh-CN" sz="3600" b="1" dirty="0">
                <a:latin typeface="Times New Roman" panose="02020603050405020304" pitchFamily="18" charset="0"/>
                <a:cs typeface="Times New Roman" panose="02020603050405020304" pitchFamily="18" charset="0"/>
              </a:rPr>
              <a:t>Mechanism</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of</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Free</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Radical</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Polymerization</a:t>
            </a:r>
            <a:r>
              <a:rPr lang="en-US" altLang="zh-CN" sz="3600" dirty="0">
                <a:latin typeface="Times New Roman" panose="02020603050405020304" pitchFamily="18" charset="0"/>
                <a:cs typeface="Times New Roman" panose="02020603050405020304" pitchFamily="18" charset="0"/>
              </a:rPr>
              <a:t> </a:t>
            </a:r>
            <a:endParaRPr lang="en-US" altLang="zh-CN" sz="3600" dirty="0">
              <a:latin typeface="楷体_GB2312"/>
              <a:ea typeface="楷体_GB2312"/>
              <a:cs typeface="楷体_GB2312"/>
            </a:endParaRPr>
          </a:p>
        </p:txBody>
      </p:sp>
    </p:spTree>
  </p:cSld>
  <p:clrMapOvr>
    <a:masterClrMapping/>
  </p:clrMapOvr>
  <p:transition spd="slow">
    <p:randomBar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1"/>
          <p:cNvSpPr txBox="1">
            <a:spLocks noChangeArrowheads="1"/>
          </p:cNvSpPr>
          <p:nvPr/>
        </p:nvSpPr>
        <p:spPr bwMode="auto">
          <a:xfrm>
            <a:off x="928687" y="1573826"/>
            <a:ext cx="12420600" cy="198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1143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1143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1143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1143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114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2800" dirty="0" err="1">
                <a:latin typeface="楷体_GB2312"/>
                <a:ea typeface="楷体_GB2312"/>
                <a:cs typeface="楷体_GB2312"/>
              </a:rPr>
              <a:t>自由基聚合反应中，结构单元间的连接存在</a:t>
            </a:r>
            <a:r>
              <a:rPr lang="en-US" altLang="zh-CN" sz="2800" b="1" dirty="0" err="1">
                <a:latin typeface="Times New Roman" panose="02020603050405020304" pitchFamily="18" charset="0"/>
                <a:cs typeface="Times New Roman" panose="02020603050405020304" pitchFamily="18" charset="0"/>
              </a:rPr>
              <a:t>“</a:t>
            </a:r>
            <a:r>
              <a:rPr lang="en-US" altLang="zh-CN" sz="2800" dirty="0" err="1">
                <a:latin typeface="楷体_GB2312"/>
                <a:ea typeface="楷体_GB2312"/>
                <a:cs typeface="楷体_GB2312"/>
              </a:rPr>
              <a:t>头</a:t>
            </a:r>
            <a:r>
              <a:rPr lang="en-US" altLang="zh-CN" sz="2800" b="1" dirty="0">
                <a:latin typeface="Times New Roman" panose="02020603050405020304" pitchFamily="18" charset="0"/>
                <a:cs typeface="Times New Roman" panose="02020603050405020304" pitchFamily="18" charset="0"/>
              </a:rPr>
              <a:t>—</a:t>
            </a:r>
            <a:r>
              <a:rPr lang="en-US" altLang="zh-CN" sz="2800" dirty="0">
                <a:latin typeface="楷体_GB2312"/>
                <a:ea typeface="楷体_GB2312"/>
                <a:cs typeface="楷体_GB2312"/>
              </a:rPr>
              <a:t>尾</a:t>
            </a:r>
            <a:r>
              <a:rPr lang="en-US" altLang="zh-CN" sz="2800" b="1"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  </a:t>
            </a:r>
            <a:r>
              <a:rPr lang="en-US" altLang="zh-CN" sz="2800" b="1" dirty="0" err="1">
                <a:latin typeface="Times New Roman" panose="02020603050405020304" pitchFamily="18" charset="0"/>
                <a:cs typeface="Times New Roman" panose="02020603050405020304" pitchFamily="18" charset="0"/>
              </a:rPr>
              <a:t>head-to-tail</a:t>
            </a:r>
            <a:r>
              <a:rPr lang="en-US" altLang="zh-CN" sz="2800" dirty="0" err="1">
                <a:latin typeface="楷体_GB2312"/>
                <a:ea typeface="楷体_GB2312"/>
                <a:cs typeface="楷体_GB2312"/>
              </a:rPr>
              <a:t>、</a:t>
            </a:r>
            <a:r>
              <a:rPr lang="en-US" altLang="zh-CN" sz="2800" b="1" dirty="0" err="1">
                <a:latin typeface="Times New Roman" panose="02020603050405020304" pitchFamily="18" charset="0"/>
                <a:cs typeface="Times New Roman" panose="02020603050405020304" pitchFamily="18" charset="0"/>
              </a:rPr>
              <a:t>“</a:t>
            </a:r>
            <a:r>
              <a:rPr lang="en-US" altLang="zh-CN" sz="2800" dirty="0" err="1">
                <a:latin typeface="楷体_GB2312"/>
                <a:ea typeface="楷体_GB2312"/>
                <a:cs typeface="楷体_GB2312"/>
              </a:rPr>
              <a:t>头</a:t>
            </a:r>
            <a:r>
              <a:rPr lang="en-US" altLang="zh-CN" sz="2800" b="1" dirty="0">
                <a:latin typeface="Times New Roman" panose="02020603050405020304" pitchFamily="18" charset="0"/>
                <a:cs typeface="Times New Roman" panose="02020603050405020304" pitchFamily="18" charset="0"/>
              </a:rPr>
              <a:t>—</a:t>
            </a:r>
            <a:r>
              <a:rPr lang="en-US" altLang="zh-CN" sz="2800" dirty="0">
                <a:latin typeface="楷体_GB2312"/>
                <a:ea typeface="楷体_GB2312"/>
                <a:cs typeface="楷体_GB2312"/>
              </a:rPr>
              <a:t>头</a:t>
            </a:r>
            <a:r>
              <a:rPr lang="en-US" altLang="zh-CN" sz="2800" b="1" dirty="0">
                <a:latin typeface="Times New Roman" panose="02020603050405020304" pitchFamily="18" charset="0"/>
                <a:cs typeface="Times New Roman" panose="02020603050405020304" pitchFamily="18" charset="0"/>
              </a:rPr>
              <a:t>”</a:t>
            </a:r>
            <a:r>
              <a:rPr lang="en-US" altLang="zh-CN" sz="2800" dirty="0">
                <a:latin typeface="楷体_GB2312"/>
                <a:ea typeface="楷体_GB2312"/>
                <a:cs typeface="楷体_GB2312"/>
              </a:rPr>
              <a:t>（</a:t>
            </a:r>
            <a:r>
              <a:rPr lang="en-US" altLang="zh-CN" sz="2800" dirty="0" err="1">
                <a:latin typeface="楷体_GB2312"/>
                <a:ea typeface="楷体_GB2312"/>
                <a:cs typeface="楷体_GB2312"/>
              </a:rPr>
              <a:t>或</a:t>
            </a:r>
            <a:r>
              <a:rPr lang="en-US" altLang="zh-CN" sz="2800" b="1" dirty="0" err="1">
                <a:latin typeface="Times New Roman" panose="02020603050405020304" pitchFamily="18" charset="0"/>
                <a:cs typeface="Times New Roman" panose="02020603050405020304" pitchFamily="18" charset="0"/>
              </a:rPr>
              <a:t>“</a:t>
            </a:r>
            <a:r>
              <a:rPr lang="en-US" altLang="zh-CN" sz="2800" dirty="0" err="1">
                <a:latin typeface="楷体_GB2312"/>
                <a:ea typeface="楷体_GB2312"/>
                <a:cs typeface="楷体_GB2312"/>
              </a:rPr>
              <a:t>尾</a:t>
            </a:r>
            <a:r>
              <a:rPr lang="en-US" altLang="zh-CN" sz="2800" b="1" dirty="0">
                <a:latin typeface="Times New Roman" panose="02020603050405020304" pitchFamily="18" charset="0"/>
                <a:cs typeface="Times New Roman" panose="02020603050405020304" pitchFamily="18" charset="0"/>
              </a:rPr>
              <a:t>—</a:t>
            </a:r>
            <a:r>
              <a:rPr lang="en-US" altLang="zh-CN" sz="2800" dirty="0" err="1">
                <a:latin typeface="楷体_GB2312"/>
                <a:ea typeface="楷体_GB2312"/>
                <a:cs typeface="楷体_GB2312"/>
              </a:rPr>
              <a:t>尾</a:t>
            </a:r>
            <a:r>
              <a:rPr lang="en-US" altLang="zh-CN" sz="2800" b="1" dirty="0" err="1">
                <a:latin typeface="Times New Roman" panose="02020603050405020304" pitchFamily="18" charset="0"/>
                <a:cs typeface="Times New Roman" panose="02020603050405020304" pitchFamily="18" charset="0"/>
              </a:rPr>
              <a:t>”</a:t>
            </a:r>
            <a:r>
              <a:rPr lang="en-US" altLang="zh-CN" sz="2800" dirty="0" err="1">
                <a:latin typeface="楷体_GB2312"/>
                <a:ea typeface="楷体_GB2312"/>
                <a:cs typeface="楷体_GB2312"/>
              </a:rPr>
              <a:t>）</a:t>
            </a:r>
            <a:r>
              <a:rPr lang="en-US" altLang="zh-CN" sz="2800" b="1" dirty="0" err="1">
                <a:latin typeface="Times New Roman" panose="02020603050405020304" pitchFamily="18" charset="0"/>
                <a:cs typeface="Times New Roman" panose="02020603050405020304" pitchFamily="18" charset="0"/>
              </a:rPr>
              <a:t>head-to-head</a:t>
            </a:r>
            <a:r>
              <a:rPr lang="en-US" altLang="zh-CN"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or</a:t>
            </a:r>
            <a:r>
              <a:rPr lang="en-US" altLang="zh-CN"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tail-to-tail</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楷体_GB2312"/>
                <a:ea typeface="楷体_GB2312"/>
                <a:cs typeface="楷体_GB2312"/>
              </a:rPr>
              <a:t>两种可能的形式，一般以头</a:t>
            </a:r>
            <a:r>
              <a:rPr lang="en-US" altLang="zh-CN" sz="2800" b="1" dirty="0">
                <a:latin typeface="Times New Roman" panose="02020603050405020304" pitchFamily="18" charset="0"/>
                <a:cs typeface="Times New Roman" panose="02020603050405020304" pitchFamily="18" charset="0"/>
              </a:rPr>
              <a:t>—</a:t>
            </a:r>
            <a:r>
              <a:rPr lang="en-US" altLang="zh-CN" sz="2800" dirty="0" err="1">
                <a:latin typeface="楷体_GB2312"/>
                <a:ea typeface="楷体_GB2312"/>
                <a:cs typeface="楷体_GB2312"/>
              </a:rPr>
              <a:t>尾结构为主</a:t>
            </a:r>
            <a:r>
              <a:rPr lang="en-US" altLang="zh-CN" sz="2800" dirty="0">
                <a:latin typeface="楷体_GB2312"/>
                <a:ea typeface="楷体_GB2312"/>
                <a:cs typeface="楷体_GB2312"/>
              </a:rPr>
              <a:t>。</a:t>
            </a:r>
          </a:p>
        </p:txBody>
      </p:sp>
      <p:pic>
        <p:nvPicPr>
          <p:cNvPr id="430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4113" y="2888361"/>
            <a:ext cx="706755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5395" y="4288536"/>
            <a:ext cx="44767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928687" y="4770437"/>
            <a:ext cx="11887200" cy="2308324"/>
          </a:xfrm>
          <a:prstGeom prst="rect">
            <a:avLst/>
          </a:prstGeom>
        </p:spPr>
        <p:txBody>
          <a:bodyPr wrap="square">
            <a:spAutoFit/>
          </a:bodyPr>
          <a:lstStyle/>
          <a:p>
            <a:pPr eaLnBrk="1" hangingPunct="1">
              <a:lnSpc>
                <a:spcPct val="150000"/>
              </a:lnSpc>
            </a:pPr>
            <a:r>
              <a:rPr lang="en-US" altLang="zh-CN" sz="2400" b="1"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head-to-tail</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楷体_GB2312"/>
                <a:ea typeface="楷体_GB2312"/>
                <a:cs typeface="楷体_GB2312"/>
              </a:rPr>
              <a:t>连接时，自由基上的独电子与取代基构成共轭体系，使自由基稳定。而</a:t>
            </a:r>
            <a:r>
              <a:rPr lang="en-US" altLang="zh-CN" sz="2400" b="1" dirty="0" err="1">
                <a:latin typeface="Times New Roman" panose="02020603050405020304" pitchFamily="18" charset="0"/>
                <a:cs typeface="Times New Roman" panose="02020603050405020304" pitchFamily="18" charset="0"/>
              </a:rPr>
              <a:t>head-to-head</a:t>
            </a:r>
            <a:r>
              <a:rPr lang="en-US" altLang="zh-CN" sz="2400" dirty="0" err="1">
                <a:latin typeface="楷体_GB2312"/>
                <a:ea typeface="楷体_GB2312"/>
                <a:cs typeface="楷体_GB2312"/>
              </a:rPr>
              <a:t>连接时无</a:t>
            </a:r>
            <a:r>
              <a:rPr lang="zh-CN" altLang="en-US" sz="2400" b="1" dirty="0">
                <a:solidFill>
                  <a:srgbClr val="FF0000"/>
                </a:solidFill>
                <a:latin typeface="楷体_GB2312"/>
                <a:ea typeface="楷体_GB2312"/>
                <a:cs typeface="楷体_GB2312"/>
              </a:rPr>
              <a:t>共</a:t>
            </a:r>
            <a:r>
              <a:rPr lang="en-US" altLang="zh-CN" sz="2400" b="1" dirty="0">
                <a:solidFill>
                  <a:srgbClr val="FF0000"/>
                </a:solidFill>
                <a:latin typeface="楷体_GB2312"/>
                <a:ea typeface="楷体_GB2312"/>
                <a:cs typeface="楷体_GB2312"/>
              </a:rPr>
              <a:t>轭效应</a:t>
            </a:r>
            <a:r>
              <a:rPr lang="en-US" altLang="zh-CN" sz="2400" dirty="0">
                <a:latin typeface="楷体_GB2312"/>
                <a:ea typeface="楷体_GB2312"/>
                <a:cs typeface="楷体_GB2312"/>
              </a:rPr>
              <a:t>，自由基不稳定。两者活化能相差</a:t>
            </a:r>
            <a:r>
              <a:rPr lang="en-US" altLang="zh-CN" sz="2400" b="1" dirty="0">
                <a:latin typeface="Times New Roman" panose="02020603050405020304" pitchFamily="18" charset="0"/>
                <a:cs typeface="Times New Roman" panose="02020603050405020304" pitchFamily="18" charset="0"/>
              </a:rPr>
              <a:t>34</a:t>
            </a:r>
            <a:r>
              <a:rPr lang="en-US" altLang="zh-CN" sz="2400" dirty="0">
                <a:latin typeface="楷体_GB2312"/>
                <a:ea typeface="楷体_GB2312"/>
                <a:cs typeface="楷体_GB2312"/>
              </a:rPr>
              <a:t>～</a:t>
            </a:r>
            <a:r>
              <a:rPr lang="en-US" altLang="zh-CN" sz="2400" b="1" dirty="0">
                <a:latin typeface="Times New Roman" panose="02020603050405020304" pitchFamily="18" charset="0"/>
                <a:cs typeface="Times New Roman" panose="02020603050405020304" pitchFamily="18" charset="0"/>
              </a:rPr>
              <a:t>42</a:t>
            </a:r>
            <a:r>
              <a:rPr lang="en-US" altLang="zh-CN"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kJ/</a:t>
            </a:r>
            <a:r>
              <a:rPr lang="en-US" altLang="zh-CN" sz="2400" b="1" dirty="0" err="1">
                <a:latin typeface="Times New Roman" panose="02020603050405020304" pitchFamily="18" charset="0"/>
                <a:cs typeface="Times New Roman" panose="02020603050405020304" pitchFamily="18" charset="0"/>
              </a:rPr>
              <a:t>mol</a:t>
            </a:r>
            <a:r>
              <a:rPr lang="en-US" altLang="zh-CN" sz="2400" dirty="0">
                <a:latin typeface="楷体_GB2312"/>
                <a:ea typeface="楷体_GB2312"/>
                <a:cs typeface="楷体_GB2312"/>
              </a:rPr>
              <a:t>。</a:t>
            </a:r>
          </a:p>
          <a:p>
            <a:pPr eaLnBrk="1" hangingPunct="1">
              <a:lnSpc>
                <a:spcPct val="150000"/>
              </a:lnSpc>
            </a:pPr>
            <a:r>
              <a:rPr lang="en-US" altLang="zh-CN" sz="2400" b="1"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楷体_GB2312"/>
                <a:ea typeface="楷体_GB2312"/>
                <a:cs typeface="楷体_GB2312"/>
              </a:rPr>
              <a:t>以</a:t>
            </a:r>
            <a:r>
              <a:rPr lang="en-US" altLang="zh-CN" sz="2400" b="1" dirty="0" err="1">
                <a:latin typeface="Times New Roman" panose="02020603050405020304" pitchFamily="18" charset="0"/>
                <a:cs typeface="Times New Roman" panose="02020603050405020304" pitchFamily="18" charset="0"/>
              </a:rPr>
              <a:t>head-to-tail</a:t>
            </a:r>
            <a:r>
              <a:rPr lang="en-US" altLang="zh-CN" sz="2400" dirty="0" err="1">
                <a:latin typeface="楷体_GB2312"/>
                <a:ea typeface="楷体_GB2312"/>
                <a:cs typeface="楷体_GB2312"/>
              </a:rPr>
              <a:t>方式结合时，空间</a:t>
            </a:r>
            <a:r>
              <a:rPr lang="en-US" altLang="zh-CN" sz="2400" b="1" dirty="0" err="1">
                <a:solidFill>
                  <a:srgbClr val="FF0000"/>
                </a:solidFill>
                <a:latin typeface="楷体_GB2312"/>
                <a:ea typeface="楷体_GB2312"/>
                <a:cs typeface="楷体_GB2312"/>
              </a:rPr>
              <a:t>位阻</a:t>
            </a:r>
            <a:r>
              <a:rPr lang="en-US" altLang="zh-CN" sz="2400" dirty="0" err="1">
                <a:latin typeface="楷体_GB2312"/>
                <a:ea typeface="楷体_GB2312"/>
                <a:cs typeface="楷体_GB2312"/>
              </a:rPr>
              <a:t>要比</a:t>
            </a:r>
            <a:r>
              <a:rPr lang="en-US" altLang="zh-CN" sz="2400" b="1" dirty="0" err="1">
                <a:latin typeface="Times New Roman" panose="02020603050405020304" pitchFamily="18" charset="0"/>
                <a:cs typeface="Times New Roman" panose="02020603050405020304" pitchFamily="18" charset="0"/>
              </a:rPr>
              <a:t>head-to-head</a:t>
            </a:r>
            <a:r>
              <a:rPr lang="en-US" altLang="zh-CN" sz="2400" dirty="0" err="1">
                <a:latin typeface="楷体_GB2312"/>
                <a:ea typeface="楷体_GB2312"/>
                <a:cs typeface="楷体_GB2312"/>
              </a:rPr>
              <a:t>方式结合时的小，故有利于头尾结合</a:t>
            </a:r>
            <a:r>
              <a:rPr lang="en-US" altLang="zh-CN" sz="2400" dirty="0">
                <a:latin typeface="楷体_GB2312"/>
                <a:ea typeface="楷体_GB2312"/>
                <a:cs typeface="楷体_GB2312"/>
              </a:rPr>
              <a:t>。</a:t>
            </a:r>
          </a:p>
        </p:txBody>
      </p:sp>
      <p:sp>
        <p:nvSpPr>
          <p:cNvPr id="6" name="TextBox 1"/>
          <p:cNvSpPr txBox="1">
            <a:spLocks noChangeArrowheads="1"/>
          </p:cNvSpPr>
          <p:nvPr/>
        </p:nvSpPr>
        <p:spPr bwMode="auto">
          <a:xfrm>
            <a:off x="2389746" y="384530"/>
            <a:ext cx="8647880"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dirty="0">
                <a:latin typeface="Times New Roman" panose="02020603050405020304" pitchFamily="18" charset="0"/>
                <a:cs typeface="Times New Roman" panose="02020603050405020304" pitchFamily="18" charset="0"/>
              </a:rPr>
              <a:t>3.4</a:t>
            </a:r>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自由基聚合机理</a:t>
            </a:r>
            <a:endParaRPr lang="en-US" altLang="zh-CN" sz="3600" dirty="0">
              <a:latin typeface="Times New Roman" panose="02020603050405020304" pitchFamily="18" charset="0"/>
              <a:cs typeface="Times New Roman" panose="02020603050405020304" pitchFamily="18" charset="0"/>
            </a:endParaRPr>
          </a:p>
          <a:p>
            <a:pPr algn="ctr" eaLnBrk="1" hangingPunct="1"/>
            <a:r>
              <a:rPr lang="en-US" altLang="zh-CN" sz="3600" b="1" dirty="0">
                <a:latin typeface="Times New Roman" panose="02020603050405020304" pitchFamily="18" charset="0"/>
                <a:cs typeface="Times New Roman" panose="02020603050405020304" pitchFamily="18" charset="0"/>
              </a:rPr>
              <a:t>Mechanism</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of</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Free</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Radical</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Polymerization</a:t>
            </a:r>
            <a:r>
              <a:rPr lang="en-US" altLang="zh-CN" sz="3600" dirty="0">
                <a:latin typeface="Times New Roman" panose="02020603050405020304" pitchFamily="18" charset="0"/>
                <a:cs typeface="Times New Roman" panose="02020603050405020304" pitchFamily="18" charset="0"/>
              </a:rPr>
              <a:t> </a:t>
            </a:r>
            <a:endParaRPr lang="en-US" altLang="zh-CN" sz="3600" dirty="0">
              <a:latin typeface="楷体_GB2312"/>
              <a:ea typeface="楷体_GB2312"/>
              <a:cs typeface="楷体_GB2312"/>
            </a:endParaRPr>
          </a:p>
        </p:txBody>
      </p:sp>
    </p:spTree>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1"/>
          <p:cNvSpPr txBox="1">
            <a:spLocks noChangeArrowheads="1"/>
          </p:cNvSpPr>
          <p:nvPr/>
        </p:nvSpPr>
        <p:spPr bwMode="auto">
          <a:xfrm>
            <a:off x="10567987" y="6832601"/>
            <a:ext cx="153888" cy="21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1300"/>
              </a:lnSpc>
            </a:pPr>
            <a:r>
              <a:rPr lang="en-US" altLang="zh-CN" sz="1200">
                <a:latin typeface="Times New Roman" panose="02020603050405020304" pitchFamily="18" charset="0"/>
                <a:cs typeface="Times New Roman" panose="02020603050405020304" pitchFamily="18" charset="0"/>
              </a:rPr>
              <a:t>42</a:t>
            </a:r>
          </a:p>
        </p:txBody>
      </p:sp>
      <p:sp>
        <p:nvSpPr>
          <p:cNvPr id="45059" name="TextBox 1"/>
          <p:cNvSpPr txBox="1">
            <a:spLocks noChangeArrowheads="1"/>
          </p:cNvSpPr>
          <p:nvPr/>
        </p:nvSpPr>
        <p:spPr bwMode="auto">
          <a:xfrm>
            <a:off x="623887" y="2057262"/>
            <a:ext cx="6388737" cy="48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400"/>
              </a:lnSpc>
            </a:pPr>
            <a:r>
              <a:rPr lang="en-US" altLang="zh-CN" sz="3200" b="1" dirty="0">
                <a:latin typeface="Times New Roman" panose="02020603050405020304" pitchFamily="18" charset="0"/>
                <a:cs typeface="Times New Roman" panose="02020603050405020304" pitchFamily="18" charset="0"/>
              </a:rPr>
              <a:t>(3)</a:t>
            </a:r>
            <a:r>
              <a:rPr lang="en-US" altLang="zh-CN" sz="3200" dirty="0">
                <a:latin typeface="Times New Roman" panose="02020603050405020304" pitchFamily="18" charset="0"/>
                <a:cs typeface="Times New Roman" panose="02020603050405020304" pitchFamily="18" charset="0"/>
              </a:rPr>
              <a:t> </a:t>
            </a:r>
            <a:r>
              <a:rPr lang="en-US" altLang="zh-CN" sz="3200" dirty="0" err="1">
                <a:latin typeface="楷体_GB2312"/>
                <a:ea typeface="楷体_GB2312"/>
                <a:cs typeface="楷体_GB2312"/>
              </a:rPr>
              <a:t>链终止（</a:t>
            </a:r>
            <a:r>
              <a:rPr lang="en-US" altLang="zh-CN" sz="3200" b="1" dirty="0" err="1">
                <a:latin typeface="Times New Roman" panose="02020603050405020304" pitchFamily="18" charset="0"/>
                <a:cs typeface="Times New Roman" panose="02020603050405020304" pitchFamily="18" charset="0"/>
              </a:rPr>
              <a:t>Chain</a:t>
            </a:r>
            <a:r>
              <a:rPr lang="en-US" altLang="zh-CN" sz="3200"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Termination</a:t>
            </a:r>
            <a:r>
              <a:rPr lang="en-US" altLang="zh-CN" sz="3200" dirty="0">
                <a:latin typeface="楷体_GB2312"/>
                <a:ea typeface="楷体_GB2312"/>
                <a:cs typeface="楷体_GB2312"/>
              </a:rPr>
              <a:t>）：</a:t>
            </a:r>
          </a:p>
        </p:txBody>
      </p:sp>
      <p:sp>
        <p:nvSpPr>
          <p:cNvPr id="45060" name="TextBox 1"/>
          <p:cNvSpPr txBox="1">
            <a:spLocks noChangeArrowheads="1"/>
          </p:cNvSpPr>
          <p:nvPr/>
        </p:nvSpPr>
        <p:spPr bwMode="auto">
          <a:xfrm>
            <a:off x="928687" y="2837334"/>
            <a:ext cx="12039600" cy="1328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7493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7493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7493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7493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749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749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749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749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7493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2900"/>
              </a:lnSpc>
            </a:pPr>
            <a:r>
              <a:rPr lang="en-US" altLang="zh-CN" sz="3000" dirty="0" err="1">
                <a:latin typeface="楷体_GB2312"/>
                <a:ea typeface="楷体_GB2312"/>
                <a:cs typeface="楷体_GB2312"/>
              </a:rPr>
              <a:t>自由基活性高，难孤立存在，易相互作用而终止。链自由基失去活性形成稳定聚合物的反应称为链终止反应，一般为双基终止</a:t>
            </a:r>
            <a:r>
              <a:rPr lang="en-US" altLang="zh-CN" sz="3000" dirty="0">
                <a:latin typeface="楷体_GB2312"/>
                <a:ea typeface="楷体_GB2312"/>
                <a:cs typeface="楷体_GB2312"/>
              </a:rPr>
              <a:t>。</a:t>
            </a:r>
          </a:p>
          <a:p>
            <a:pPr eaLnBrk="1" hangingPunct="1">
              <a:lnSpc>
                <a:spcPts val="1000"/>
              </a:lnSpc>
            </a:pPr>
            <a:endParaRPr lang="en-US" altLang="zh-CN" dirty="0"/>
          </a:p>
          <a:p>
            <a:pPr eaLnBrk="1" hangingPunct="1">
              <a:lnSpc>
                <a:spcPts val="3200"/>
              </a:lnSpc>
            </a:pPr>
            <a:r>
              <a:rPr lang="en-US" altLang="zh-CN" sz="2800" dirty="0" err="1">
                <a:latin typeface="楷体_GB2312"/>
                <a:ea typeface="楷体_GB2312"/>
                <a:cs typeface="楷体_GB2312"/>
              </a:rPr>
              <a:t>链终止的特点</a:t>
            </a:r>
            <a:r>
              <a:rPr lang="en-US" altLang="zh-CN" sz="2800" dirty="0">
                <a:latin typeface="楷体_GB2312"/>
                <a:ea typeface="楷体_GB2312"/>
                <a:cs typeface="楷体_GB2312"/>
              </a:rPr>
              <a:t>：</a:t>
            </a:r>
          </a:p>
        </p:txBody>
      </p:sp>
      <p:sp>
        <p:nvSpPr>
          <p:cNvPr id="45061" name="TextBox 1"/>
          <p:cNvSpPr txBox="1">
            <a:spLocks noChangeArrowheads="1"/>
          </p:cNvSpPr>
          <p:nvPr/>
        </p:nvSpPr>
        <p:spPr bwMode="auto">
          <a:xfrm>
            <a:off x="3062289" y="4387850"/>
            <a:ext cx="6912149" cy="943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457200" indent="-4572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buFont typeface="Wingdings" panose="05000000000000000000" pitchFamily="2" charset="2"/>
              <a:buChar char="Ø"/>
            </a:pPr>
            <a:r>
              <a:rPr lang="en-US" altLang="zh-CN" sz="2800">
                <a:latin typeface="楷体_GB2312"/>
                <a:ea typeface="楷体_GB2312"/>
                <a:cs typeface="楷体_GB2312"/>
              </a:rPr>
              <a:t>活化能很低，仅</a:t>
            </a:r>
            <a:r>
              <a:rPr lang="en-US" altLang="zh-CN" sz="2800" b="1">
                <a:latin typeface="Times New Roman" panose="02020603050405020304" pitchFamily="18" charset="0"/>
                <a:cs typeface="Times New Roman" panose="02020603050405020304" pitchFamily="18" charset="0"/>
              </a:rPr>
              <a:t>8~21kJ/mol</a:t>
            </a:r>
            <a:r>
              <a:rPr lang="en-US" altLang="zh-CN" sz="2800">
                <a:latin typeface="楷体_GB2312"/>
                <a:ea typeface="楷体_GB2312"/>
                <a:cs typeface="楷体_GB2312"/>
              </a:rPr>
              <a:t>，甚至为零；</a:t>
            </a:r>
          </a:p>
          <a:p>
            <a:pPr eaLnBrk="1" hangingPunct="1">
              <a:lnSpc>
                <a:spcPts val="1000"/>
              </a:lnSpc>
              <a:buFont typeface="Wingdings" panose="05000000000000000000" pitchFamily="2" charset="2"/>
              <a:buChar char="Ø"/>
            </a:pPr>
            <a:endParaRPr lang="en-US" altLang="zh-CN"/>
          </a:p>
          <a:p>
            <a:pPr eaLnBrk="1" hangingPunct="1">
              <a:lnSpc>
                <a:spcPts val="3000"/>
              </a:lnSpc>
              <a:buFont typeface="Wingdings" panose="05000000000000000000" pitchFamily="2" charset="2"/>
              <a:buChar char="Ø"/>
            </a:pPr>
            <a:r>
              <a:rPr lang="en-US" altLang="zh-CN" sz="2800">
                <a:latin typeface="楷体_GB2312"/>
                <a:ea typeface="楷体_GB2312"/>
                <a:cs typeface="楷体_GB2312"/>
              </a:rPr>
              <a:t>终止速率常数极高；</a:t>
            </a:r>
          </a:p>
        </p:txBody>
      </p:sp>
      <p:sp>
        <p:nvSpPr>
          <p:cNvPr id="45062" name="TextBox 1"/>
          <p:cNvSpPr txBox="1">
            <a:spLocks noChangeArrowheads="1"/>
          </p:cNvSpPr>
          <p:nvPr/>
        </p:nvSpPr>
        <p:spPr bwMode="auto">
          <a:xfrm>
            <a:off x="3062287" y="5441952"/>
            <a:ext cx="4411464"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457200" indent="-4572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buFont typeface="Wingdings" panose="05000000000000000000" pitchFamily="2" charset="2"/>
              <a:buChar char="Ø"/>
            </a:pPr>
            <a:r>
              <a:rPr lang="en-US" altLang="zh-CN" sz="2800" dirty="0" err="1">
                <a:latin typeface="楷体_GB2312"/>
                <a:ea typeface="楷体_GB2312"/>
                <a:cs typeface="楷体_GB2312"/>
              </a:rPr>
              <a:t>但双基终止易受扩散控制</a:t>
            </a:r>
            <a:endParaRPr lang="en-US" altLang="zh-CN" sz="2800" dirty="0">
              <a:latin typeface="楷体_GB2312"/>
              <a:ea typeface="楷体_GB2312"/>
              <a:cs typeface="楷体_GB2312"/>
            </a:endParaRPr>
          </a:p>
        </p:txBody>
      </p:sp>
      <p:sp>
        <p:nvSpPr>
          <p:cNvPr id="18" name="TextBox 1"/>
          <p:cNvSpPr txBox="1"/>
          <p:nvPr/>
        </p:nvSpPr>
        <p:spPr>
          <a:xfrm>
            <a:off x="905205" y="6211401"/>
            <a:ext cx="11963400" cy="899015"/>
          </a:xfrm>
          <a:prstGeom prst="rect">
            <a:avLst/>
          </a:prstGeom>
        </p:spPr>
        <p:style>
          <a:lnRef idx="2">
            <a:schemeClr val="accent1"/>
          </a:lnRef>
          <a:fillRef idx="1">
            <a:schemeClr val="lt1"/>
          </a:fillRef>
          <a:effectRef idx="0">
            <a:schemeClr val="accent1"/>
          </a:effectRef>
          <a:fontRef idx="minor">
            <a:schemeClr val="dk1"/>
          </a:fontRef>
        </p:style>
        <p:txBody>
          <a:bodyPr wrap="square" lIns="144000" tIns="108000" rIns="3600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900"/>
              </a:lnSpc>
              <a:defRPr/>
            </a:pPr>
            <a:r>
              <a:rPr lang="en-US" altLang="zh-CN" sz="3000" dirty="0" err="1">
                <a:solidFill>
                  <a:srgbClr val="000000"/>
                </a:solidFill>
                <a:latin typeface="楷体_GB2312"/>
                <a:ea typeface="楷体_GB2312"/>
                <a:cs typeface="楷体_GB2312"/>
              </a:rPr>
              <a:t>可以分为偶合终止</a:t>
            </a:r>
            <a:r>
              <a:rPr lang="en-US" altLang="zh-CN" sz="3000" dirty="0">
                <a:solidFill>
                  <a:srgbClr val="000000"/>
                </a:solidFill>
                <a:latin typeface="楷体_GB2312"/>
                <a:ea typeface="楷体_GB2312"/>
                <a:cs typeface="楷体_GB2312"/>
              </a:rPr>
              <a:t>(</a:t>
            </a:r>
            <a:r>
              <a:rPr lang="en-US" altLang="zh-CN" sz="3000" b="1" dirty="0">
                <a:solidFill>
                  <a:srgbClr val="000000"/>
                </a:solidFill>
                <a:latin typeface="楷体_GB2312"/>
                <a:ea typeface="楷体_GB2312"/>
                <a:cs typeface="楷体_GB2312"/>
              </a:rPr>
              <a:t>Termination by Coupling</a:t>
            </a:r>
            <a:r>
              <a:rPr lang="en-US" altLang="zh-CN" sz="3000" dirty="0">
                <a:solidFill>
                  <a:srgbClr val="000000"/>
                </a:solidFill>
                <a:latin typeface="楷体_GB2312"/>
                <a:ea typeface="楷体_GB2312"/>
                <a:cs typeface="楷体_GB2312"/>
              </a:rPr>
              <a:t>)</a:t>
            </a:r>
            <a:r>
              <a:rPr lang="en-US" altLang="zh-CN" sz="3000" dirty="0" err="1">
                <a:solidFill>
                  <a:srgbClr val="000000"/>
                </a:solidFill>
                <a:latin typeface="楷体_GB2312"/>
                <a:ea typeface="楷体_GB2312"/>
                <a:cs typeface="楷体_GB2312"/>
              </a:rPr>
              <a:t>和岐化终</a:t>
            </a:r>
            <a:r>
              <a:rPr lang="en-US" altLang="zh-CN" sz="3000" dirty="0">
                <a:solidFill>
                  <a:srgbClr val="000000"/>
                </a:solidFill>
                <a:latin typeface="楷体_GB2312"/>
                <a:ea typeface="楷体_GB2312"/>
                <a:cs typeface="楷体_GB2312"/>
              </a:rPr>
              <a:t>(</a:t>
            </a:r>
            <a:r>
              <a:rPr lang="en-US" altLang="zh-CN" sz="3000" b="1" dirty="0">
                <a:solidFill>
                  <a:srgbClr val="000000"/>
                </a:solidFill>
                <a:latin typeface="楷体_GB2312"/>
                <a:ea typeface="楷体_GB2312"/>
                <a:cs typeface="楷体_GB2312"/>
              </a:rPr>
              <a:t>Termination by Disproportionation</a:t>
            </a:r>
            <a:r>
              <a:rPr lang="en-US" altLang="zh-CN" sz="3000" dirty="0">
                <a:solidFill>
                  <a:srgbClr val="000000"/>
                </a:solidFill>
                <a:latin typeface="楷体_GB2312"/>
                <a:ea typeface="楷体_GB2312"/>
                <a:cs typeface="楷体_GB2312"/>
              </a:rPr>
              <a:t>)。</a:t>
            </a:r>
          </a:p>
        </p:txBody>
      </p:sp>
      <p:sp>
        <p:nvSpPr>
          <p:cNvPr id="8" name="TextBox 1"/>
          <p:cNvSpPr txBox="1">
            <a:spLocks noChangeArrowheads="1"/>
          </p:cNvSpPr>
          <p:nvPr/>
        </p:nvSpPr>
        <p:spPr bwMode="auto">
          <a:xfrm>
            <a:off x="2389746" y="384530"/>
            <a:ext cx="8647880"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dirty="0">
                <a:latin typeface="Times New Roman" panose="02020603050405020304" pitchFamily="18" charset="0"/>
                <a:cs typeface="Times New Roman" panose="02020603050405020304" pitchFamily="18" charset="0"/>
              </a:rPr>
              <a:t>3.4</a:t>
            </a:r>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自由基聚合机理</a:t>
            </a:r>
            <a:endParaRPr lang="en-US" altLang="zh-CN" sz="3600" dirty="0">
              <a:latin typeface="Times New Roman" panose="02020603050405020304" pitchFamily="18" charset="0"/>
              <a:cs typeface="Times New Roman" panose="02020603050405020304" pitchFamily="18" charset="0"/>
            </a:endParaRPr>
          </a:p>
          <a:p>
            <a:pPr algn="ctr" eaLnBrk="1" hangingPunct="1"/>
            <a:r>
              <a:rPr lang="en-US" altLang="zh-CN" sz="3600" b="1" dirty="0">
                <a:latin typeface="Times New Roman" panose="02020603050405020304" pitchFamily="18" charset="0"/>
                <a:cs typeface="Times New Roman" panose="02020603050405020304" pitchFamily="18" charset="0"/>
              </a:rPr>
              <a:t>Mechanism</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of</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Free</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Radical</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Polymerization</a:t>
            </a:r>
            <a:r>
              <a:rPr lang="en-US" altLang="zh-CN" sz="3600" dirty="0">
                <a:latin typeface="Times New Roman" panose="02020603050405020304" pitchFamily="18" charset="0"/>
                <a:cs typeface="Times New Roman" panose="02020603050405020304" pitchFamily="18" charset="0"/>
              </a:rPr>
              <a:t> </a:t>
            </a:r>
            <a:endParaRPr lang="en-US" altLang="zh-CN" sz="3600" dirty="0">
              <a:latin typeface="楷体_GB2312"/>
              <a:ea typeface="楷体_GB2312"/>
              <a:cs typeface="楷体_GB231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extBox 1"/>
          <p:cNvSpPr txBox="1">
            <a:spLocks noChangeArrowheads="1"/>
          </p:cNvSpPr>
          <p:nvPr/>
        </p:nvSpPr>
        <p:spPr bwMode="auto">
          <a:xfrm>
            <a:off x="642126" y="1784655"/>
            <a:ext cx="11868961" cy="152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3200" dirty="0">
                <a:latin typeface="Times New Roman" panose="02020603050405020304" pitchFamily="18" charset="0"/>
                <a:cs typeface="Times New Roman" panose="02020603050405020304" pitchFamily="18" charset="0"/>
              </a:rPr>
              <a:t>► </a:t>
            </a:r>
            <a:r>
              <a:rPr lang="en-US" altLang="zh-CN" sz="3200" dirty="0" err="1">
                <a:latin typeface="楷体_GB2312"/>
                <a:ea typeface="楷体_GB2312"/>
                <a:cs typeface="楷体_GB2312"/>
              </a:rPr>
              <a:t>偶合终止（</a:t>
            </a:r>
            <a:r>
              <a:rPr lang="en-US" altLang="zh-CN" sz="3200" b="1" dirty="0" err="1">
                <a:latin typeface="Times New Roman" panose="02020603050405020304" pitchFamily="18" charset="0"/>
                <a:cs typeface="Times New Roman" panose="02020603050405020304" pitchFamily="18" charset="0"/>
              </a:rPr>
              <a:t>Coupling</a:t>
            </a:r>
            <a:r>
              <a:rPr lang="en-US" altLang="zh-CN" sz="3200" dirty="0">
                <a:latin typeface="楷体_GB2312"/>
                <a:ea typeface="楷体_GB2312"/>
                <a:cs typeface="楷体_GB2312"/>
              </a:rPr>
              <a:t>）：</a:t>
            </a:r>
            <a:r>
              <a:rPr lang="en-US" altLang="zh-CN" sz="3200" dirty="0" err="1">
                <a:latin typeface="楷体_GB2312"/>
                <a:ea typeface="楷体_GB2312"/>
                <a:cs typeface="楷体_GB2312"/>
              </a:rPr>
              <a:t>两链自由基独电子相互结合成共价键的终止反应</a:t>
            </a:r>
            <a:r>
              <a:rPr lang="en-US" altLang="zh-CN" sz="3200" dirty="0">
                <a:latin typeface="楷体_GB2312"/>
                <a:ea typeface="楷体_GB2312"/>
                <a:cs typeface="楷体_GB2312"/>
              </a:rPr>
              <a:t>。</a:t>
            </a:r>
          </a:p>
        </p:txBody>
      </p:sp>
      <p:sp>
        <p:nvSpPr>
          <p:cNvPr id="46085" name="TextBox 1"/>
          <p:cNvSpPr txBox="1">
            <a:spLocks noChangeArrowheads="1"/>
          </p:cNvSpPr>
          <p:nvPr/>
        </p:nvSpPr>
        <p:spPr bwMode="auto">
          <a:xfrm>
            <a:off x="852487" y="4763861"/>
            <a:ext cx="328295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3200" dirty="0" err="1">
                <a:latin typeface="楷体_GB2312"/>
                <a:ea typeface="楷体_GB2312"/>
                <a:cs typeface="楷体_GB2312"/>
              </a:rPr>
              <a:t>偶合终止的结果</a:t>
            </a:r>
            <a:r>
              <a:rPr lang="en-US" altLang="zh-CN" sz="3200" dirty="0">
                <a:latin typeface="楷体_GB2312"/>
                <a:ea typeface="楷体_GB2312"/>
                <a:cs typeface="楷体_GB2312"/>
              </a:rPr>
              <a:t>：</a:t>
            </a:r>
          </a:p>
        </p:txBody>
      </p:sp>
      <p:sp>
        <p:nvSpPr>
          <p:cNvPr id="46086" name="TextBox 1"/>
          <p:cNvSpPr txBox="1">
            <a:spLocks noChangeArrowheads="1"/>
          </p:cNvSpPr>
          <p:nvPr/>
        </p:nvSpPr>
        <p:spPr bwMode="auto">
          <a:xfrm>
            <a:off x="2832583" y="5179784"/>
            <a:ext cx="7463582" cy="198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457200" indent="-457200" eaLnBrk="1" hangingPunct="1">
              <a:lnSpc>
                <a:spcPct val="150000"/>
              </a:lnSpc>
              <a:buFont typeface="Wingdings" panose="05000000000000000000" pitchFamily="2" charset="2"/>
              <a:buChar char="Ø"/>
            </a:pPr>
            <a:r>
              <a:rPr lang="en-US" altLang="zh-CN" sz="2800" dirty="0" err="1">
                <a:latin typeface="楷体_GB2312"/>
                <a:ea typeface="楷体_GB2312"/>
                <a:cs typeface="楷体_GB2312"/>
              </a:rPr>
              <a:t>出现头-头链接</a:t>
            </a:r>
            <a:r>
              <a:rPr lang="en-US" altLang="zh-CN" sz="2800" dirty="0">
                <a:latin typeface="楷体_GB2312"/>
                <a:ea typeface="楷体_GB2312"/>
                <a:cs typeface="楷体_GB2312"/>
              </a:rPr>
              <a:t>;</a:t>
            </a:r>
          </a:p>
          <a:p>
            <a:pPr marL="457200" indent="-457200" eaLnBrk="1" hangingPunct="1">
              <a:lnSpc>
                <a:spcPct val="150000"/>
              </a:lnSpc>
              <a:buFont typeface="Wingdings" panose="05000000000000000000" pitchFamily="2" charset="2"/>
              <a:buChar char="Ø"/>
            </a:pPr>
            <a:r>
              <a:rPr lang="en-US" altLang="zh-CN" sz="2800" dirty="0">
                <a:latin typeface="楷体_GB2312"/>
                <a:ea typeface="楷体_GB2312"/>
                <a:cs typeface="楷体_GB2312"/>
              </a:rPr>
              <a:t>大分子的聚合度是链自由基结构单元数的2倍</a:t>
            </a:r>
          </a:p>
          <a:p>
            <a:pPr marL="457200" indent="-457200" eaLnBrk="1" hangingPunct="1">
              <a:lnSpc>
                <a:spcPct val="150000"/>
              </a:lnSpc>
              <a:buFont typeface="Wingdings" panose="05000000000000000000" pitchFamily="2" charset="2"/>
              <a:buChar char="Ø"/>
            </a:pPr>
            <a:r>
              <a:rPr lang="en-US" altLang="zh-CN" sz="2800" dirty="0" err="1">
                <a:latin typeface="楷体_GB2312"/>
                <a:ea typeface="楷体_GB2312"/>
                <a:cs typeface="楷体_GB2312"/>
              </a:rPr>
              <a:t>大分子两端均为引发剂残基</a:t>
            </a:r>
            <a:r>
              <a:rPr lang="en-US" altLang="zh-CN" sz="2800" dirty="0">
                <a:latin typeface="楷体_GB2312"/>
                <a:ea typeface="楷体_GB2312"/>
                <a:cs typeface="楷体_GB2312"/>
              </a:rPr>
              <a:t>。</a:t>
            </a:r>
          </a:p>
        </p:txBody>
      </p:sp>
      <p:pic>
        <p:nvPicPr>
          <p:cNvPr id="4608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6126" y="3118002"/>
            <a:ext cx="8191500"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1"/>
          <p:cNvSpPr txBox="1">
            <a:spLocks noChangeArrowheads="1"/>
          </p:cNvSpPr>
          <p:nvPr/>
        </p:nvSpPr>
        <p:spPr bwMode="auto">
          <a:xfrm>
            <a:off x="2389746" y="384530"/>
            <a:ext cx="8647880"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dirty="0">
                <a:latin typeface="Times New Roman" panose="02020603050405020304" pitchFamily="18" charset="0"/>
                <a:cs typeface="Times New Roman" panose="02020603050405020304" pitchFamily="18" charset="0"/>
              </a:rPr>
              <a:t>3.4</a:t>
            </a:r>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自由基聚合机理</a:t>
            </a:r>
            <a:endParaRPr lang="en-US" altLang="zh-CN" sz="3600" dirty="0">
              <a:latin typeface="Times New Roman" panose="02020603050405020304" pitchFamily="18" charset="0"/>
              <a:cs typeface="Times New Roman" panose="02020603050405020304" pitchFamily="18" charset="0"/>
            </a:endParaRPr>
          </a:p>
          <a:p>
            <a:pPr algn="ctr" eaLnBrk="1" hangingPunct="1"/>
            <a:r>
              <a:rPr lang="en-US" altLang="zh-CN" sz="3600" b="1" dirty="0">
                <a:latin typeface="Times New Roman" panose="02020603050405020304" pitchFamily="18" charset="0"/>
                <a:cs typeface="Times New Roman" panose="02020603050405020304" pitchFamily="18" charset="0"/>
              </a:rPr>
              <a:t>Mechanism</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of</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Free</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Radical</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Polymerization</a:t>
            </a:r>
            <a:r>
              <a:rPr lang="en-US" altLang="zh-CN" sz="3600" dirty="0">
                <a:latin typeface="Times New Roman" panose="02020603050405020304" pitchFamily="18" charset="0"/>
                <a:cs typeface="Times New Roman" panose="02020603050405020304" pitchFamily="18" charset="0"/>
              </a:rPr>
              <a:t> </a:t>
            </a:r>
            <a:endParaRPr lang="en-US" altLang="zh-CN" sz="3600" dirty="0">
              <a:latin typeface="楷体_GB2312"/>
              <a:ea typeface="楷体_GB2312"/>
              <a:cs typeface="楷体_GB231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extBox 1"/>
          <p:cNvSpPr txBox="1">
            <a:spLocks noChangeArrowheads="1"/>
          </p:cNvSpPr>
          <p:nvPr/>
        </p:nvSpPr>
        <p:spPr bwMode="auto">
          <a:xfrm>
            <a:off x="700087" y="1661590"/>
            <a:ext cx="11811000" cy="152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3200" dirty="0">
                <a:latin typeface="Times New Roman" panose="02020603050405020304" pitchFamily="18" charset="0"/>
                <a:cs typeface="Times New Roman" panose="02020603050405020304" pitchFamily="18" charset="0"/>
              </a:rPr>
              <a:t>►  </a:t>
            </a:r>
            <a:r>
              <a:rPr lang="en-US" altLang="zh-CN" sz="3200" dirty="0" err="1">
                <a:latin typeface="楷体_GB2312"/>
                <a:ea typeface="楷体_GB2312"/>
                <a:cs typeface="楷体_GB2312"/>
              </a:rPr>
              <a:t>歧化终止（</a:t>
            </a:r>
            <a:r>
              <a:rPr lang="en-US" altLang="zh-CN" sz="3200" b="1" dirty="0" err="1">
                <a:latin typeface="Times New Roman" panose="02020603050405020304" pitchFamily="18" charset="0"/>
                <a:cs typeface="Times New Roman" panose="02020603050405020304" pitchFamily="18" charset="0"/>
              </a:rPr>
              <a:t>Disproportionation</a:t>
            </a:r>
            <a:r>
              <a:rPr lang="en-US" altLang="zh-CN" sz="3200" dirty="0">
                <a:latin typeface="楷体_GB2312"/>
                <a:ea typeface="楷体_GB2312"/>
                <a:cs typeface="楷体_GB2312"/>
              </a:rPr>
              <a:t>）：</a:t>
            </a:r>
            <a:r>
              <a:rPr lang="en-US" altLang="zh-CN" sz="3200" dirty="0" err="1">
                <a:latin typeface="楷体_GB2312"/>
                <a:ea typeface="楷体_GB2312"/>
                <a:cs typeface="楷体_GB2312"/>
              </a:rPr>
              <a:t>某自由基夺取另一自由基氢原子或其它原子的终止反应</a:t>
            </a:r>
            <a:r>
              <a:rPr lang="en-US" altLang="zh-CN" sz="3200" dirty="0">
                <a:latin typeface="楷体_GB2312"/>
                <a:ea typeface="楷体_GB2312"/>
                <a:cs typeface="楷体_GB2312"/>
              </a:rPr>
              <a:t>。</a:t>
            </a:r>
          </a:p>
        </p:txBody>
      </p:sp>
      <p:sp>
        <p:nvSpPr>
          <p:cNvPr id="47109" name="TextBox 1"/>
          <p:cNvSpPr txBox="1">
            <a:spLocks noChangeArrowheads="1"/>
          </p:cNvSpPr>
          <p:nvPr/>
        </p:nvSpPr>
        <p:spPr bwMode="auto">
          <a:xfrm>
            <a:off x="700087" y="4389437"/>
            <a:ext cx="328295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3200" dirty="0" err="1">
                <a:latin typeface="楷体_GB2312"/>
                <a:ea typeface="楷体_GB2312"/>
                <a:cs typeface="楷体_GB2312"/>
              </a:rPr>
              <a:t>歧化终止的结果</a:t>
            </a:r>
            <a:r>
              <a:rPr lang="en-US" altLang="zh-CN" sz="3200" dirty="0">
                <a:latin typeface="楷体_GB2312"/>
                <a:ea typeface="楷体_GB2312"/>
                <a:cs typeface="楷体_GB2312"/>
              </a:rPr>
              <a:t>：</a:t>
            </a:r>
          </a:p>
        </p:txBody>
      </p:sp>
      <p:sp>
        <p:nvSpPr>
          <p:cNvPr id="47110" name="TextBox 1"/>
          <p:cNvSpPr txBox="1">
            <a:spLocks noChangeArrowheads="1"/>
          </p:cNvSpPr>
          <p:nvPr/>
        </p:nvSpPr>
        <p:spPr bwMode="auto">
          <a:xfrm>
            <a:off x="1614487" y="5135716"/>
            <a:ext cx="10274598" cy="136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889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889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889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889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889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889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889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889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88900" algn="l"/>
              </a:tabLst>
              <a:defRPr>
                <a:solidFill>
                  <a:schemeClr val="tx1"/>
                </a:solidFill>
                <a:latin typeface="Calibri" panose="020F0502020204030204" pitchFamily="34" charset="0"/>
                <a:ea typeface="宋体" panose="02010600030101010101" pitchFamily="2" charset="-122"/>
              </a:defRPr>
            </a:lvl9pPr>
          </a:lstStyle>
          <a:p>
            <a:pPr marL="457200" indent="-457200" eaLnBrk="1" hangingPunct="1">
              <a:lnSpc>
                <a:spcPts val="2700"/>
              </a:lnSpc>
              <a:buFont typeface="Wingdings" panose="05000000000000000000" pitchFamily="2" charset="2"/>
              <a:buChar char="Ø"/>
            </a:pPr>
            <a:r>
              <a:rPr lang="en-US" altLang="zh-CN" sz="2800" dirty="0" err="1">
                <a:latin typeface="楷体_GB2312"/>
                <a:ea typeface="楷体_GB2312"/>
                <a:cs typeface="楷体_GB2312"/>
              </a:rPr>
              <a:t>大分子的聚合度与链自由基的单元数相同</a:t>
            </a:r>
            <a:r>
              <a:rPr lang="en-US" altLang="zh-CN" sz="2800" dirty="0">
                <a:latin typeface="楷体_GB2312"/>
                <a:ea typeface="楷体_GB2312"/>
                <a:cs typeface="楷体_GB2312"/>
              </a:rPr>
              <a:t>；</a:t>
            </a:r>
          </a:p>
          <a:p>
            <a:pPr marL="285750" indent="-285750" eaLnBrk="1" hangingPunct="1">
              <a:lnSpc>
                <a:spcPts val="1000"/>
              </a:lnSpc>
              <a:buFont typeface="Wingdings" panose="05000000000000000000" pitchFamily="2" charset="2"/>
              <a:buChar char="Ø"/>
            </a:pPr>
            <a:endParaRPr lang="en-US" altLang="zh-CN" dirty="0"/>
          </a:p>
          <a:p>
            <a:pPr marL="457200" indent="-457200" eaLnBrk="1" hangingPunct="1">
              <a:lnSpc>
                <a:spcPts val="3300"/>
              </a:lnSpc>
              <a:buFont typeface="Wingdings" panose="05000000000000000000" pitchFamily="2" charset="2"/>
              <a:buChar char="Ø"/>
            </a:pPr>
            <a:r>
              <a:rPr lang="en-US" altLang="zh-CN" sz="2800" dirty="0" err="1">
                <a:latin typeface="楷体_GB2312"/>
                <a:ea typeface="楷体_GB2312"/>
                <a:cs typeface="楷体_GB2312"/>
              </a:rPr>
              <a:t>每个大分子只有一端为引发剂残基，另一端为饱和或不饱和（两者各半</a:t>
            </a:r>
            <a:r>
              <a:rPr lang="en-US" altLang="zh-CN" sz="2800" dirty="0">
                <a:latin typeface="楷体_GB2312"/>
                <a:ea typeface="楷体_GB2312"/>
                <a:cs typeface="楷体_GB2312"/>
              </a:rPr>
              <a:t>）。</a:t>
            </a:r>
          </a:p>
        </p:txBody>
      </p:sp>
      <p:pic>
        <p:nvPicPr>
          <p:cNvPr id="471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287" y="3185084"/>
            <a:ext cx="842962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1"/>
          <p:cNvSpPr txBox="1">
            <a:spLocks noChangeArrowheads="1"/>
          </p:cNvSpPr>
          <p:nvPr/>
        </p:nvSpPr>
        <p:spPr bwMode="auto">
          <a:xfrm>
            <a:off x="2389746" y="384530"/>
            <a:ext cx="8647880"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dirty="0">
                <a:latin typeface="Times New Roman" panose="02020603050405020304" pitchFamily="18" charset="0"/>
                <a:cs typeface="Times New Roman" panose="02020603050405020304" pitchFamily="18" charset="0"/>
              </a:rPr>
              <a:t>3.4</a:t>
            </a:r>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自由基聚合机理</a:t>
            </a:r>
            <a:endParaRPr lang="en-US" altLang="zh-CN" sz="3600" dirty="0">
              <a:latin typeface="Times New Roman" panose="02020603050405020304" pitchFamily="18" charset="0"/>
              <a:cs typeface="Times New Roman" panose="02020603050405020304" pitchFamily="18" charset="0"/>
            </a:endParaRPr>
          </a:p>
          <a:p>
            <a:pPr algn="ctr" eaLnBrk="1" hangingPunct="1"/>
            <a:r>
              <a:rPr lang="en-US" altLang="zh-CN" sz="3600" b="1" dirty="0">
                <a:latin typeface="Times New Roman" panose="02020603050405020304" pitchFamily="18" charset="0"/>
                <a:cs typeface="Times New Roman" panose="02020603050405020304" pitchFamily="18" charset="0"/>
              </a:rPr>
              <a:t>Mechanism</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of</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Free</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Radical</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Polymerization</a:t>
            </a:r>
            <a:r>
              <a:rPr lang="en-US" altLang="zh-CN" sz="3600" dirty="0">
                <a:latin typeface="Times New Roman" panose="02020603050405020304" pitchFamily="18" charset="0"/>
                <a:cs typeface="Times New Roman" panose="02020603050405020304" pitchFamily="18" charset="0"/>
              </a:rPr>
              <a:t> </a:t>
            </a:r>
            <a:endParaRPr lang="en-US" altLang="zh-CN" sz="3600" dirty="0">
              <a:latin typeface="楷体_GB2312"/>
              <a:ea typeface="楷体_GB2312"/>
              <a:cs typeface="楷体_GB2312"/>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TextBox 1"/>
          <p:cNvSpPr txBox="1">
            <a:spLocks noChangeArrowheads="1"/>
          </p:cNvSpPr>
          <p:nvPr/>
        </p:nvSpPr>
        <p:spPr bwMode="auto">
          <a:xfrm>
            <a:off x="776287" y="3492501"/>
            <a:ext cx="11658600" cy="253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457200" indent="-457200" eaLnBrk="1" hangingPunct="1">
              <a:lnSpc>
                <a:spcPct val="150000"/>
              </a:lnSpc>
              <a:buFont typeface="Wingdings" panose="05000000000000000000" pitchFamily="2" charset="2"/>
              <a:buChar char="Ø"/>
            </a:pPr>
            <a:r>
              <a:rPr lang="en-US" altLang="zh-CN" sz="2800" dirty="0" err="1">
                <a:latin typeface="楷体_GB2312"/>
                <a:ea typeface="楷体_GB2312"/>
                <a:cs typeface="楷体_GB2312"/>
              </a:rPr>
              <a:t>仅从一对自由基双基终止与自由基</a:t>
            </a:r>
            <a:r>
              <a:rPr lang="en-US" altLang="zh-CN" sz="2800" b="1" dirty="0">
                <a:latin typeface="Times New Roman" panose="02020603050405020304" pitchFamily="18" charset="0"/>
                <a:cs typeface="Times New Roman" panose="02020603050405020304" pitchFamily="18" charset="0"/>
              </a:rPr>
              <a:t>/</a:t>
            </a:r>
            <a:r>
              <a:rPr lang="en-US" altLang="zh-CN" sz="2800" dirty="0" err="1">
                <a:latin typeface="楷体_GB2312"/>
                <a:ea typeface="楷体_GB2312"/>
                <a:cs typeface="楷体_GB2312"/>
              </a:rPr>
              <a:t>单体分子的增长进行比较，终止显然比增长快</a:t>
            </a:r>
            <a:r>
              <a:rPr lang="en-US" altLang="zh-CN" sz="2800" dirty="0">
                <a:latin typeface="楷体_GB2312"/>
                <a:ea typeface="楷体_GB2312"/>
                <a:cs typeface="楷体_GB2312"/>
              </a:rPr>
              <a:t>。</a:t>
            </a:r>
          </a:p>
          <a:p>
            <a:pPr marL="457200" indent="-457200" eaLnBrk="1" hangingPunct="1">
              <a:lnSpc>
                <a:spcPct val="150000"/>
              </a:lnSpc>
              <a:buFont typeface="Wingdings" panose="05000000000000000000" pitchFamily="2" charset="2"/>
              <a:buChar char="Ø"/>
            </a:pPr>
            <a:r>
              <a:rPr lang="en-US" altLang="zh-CN" sz="2800" dirty="0" err="1">
                <a:latin typeface="楷体_GB2312"/>
                <a:ea typeface="楷体_GB2312"/>
                <a:cs typeface="楷体_GB2312"/>
              </a:rPr>
              <a:t>但对整个体系，单体浓度远大于自由基浓度，结果，增长速率要比终止速率大得多。否则，不可能形成高聚物</a:t>
            </a:r>
            <a:r>
              <a:rPr lang="en-US" altLang="zh-CN" sz="2800" dirty="0">
                <a:latin typeface="楷体_GB2312"/>
                <a:ea typeface="楷体_GB2312"/>
                <a:cs typeface="楷体_GB2312"/>
              </a:rPr>
              <a:t>。</a:t>
            </a:r>
          </a:p>
        </p:txBody>
      </p:sp>
      <p:sp>
        <p:nvSpPr>
          <p:cNvPr id="48133" name="TextBox 1"/>
          <p:cNvSpPr txBox="1">
            <a:spLocks noChangeArrowheads="1"/>
          </p:cNvSpPr>
          <p:nvPr/>
        </p:nvSpPr>
        <p:spPr bwMode="auto">
          <a:xfrm>
            <a:off x="2490789" y="3492501"/>
            <a:ext cx="705321"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6985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6985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6985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6985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6985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6985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6985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6985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6985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dirty="0"/>
              <a:t>	</a:t>
            </a:r>
            <a:endParaRPr lang="en-US" altLang="zh-CN" sz="2800" dirty="0">
              <a:latin typeface="楷体_GB2312"/>
              <a:ea typeface="楷体_GB2312"/>
              <a:cs typeface="楷体_GB2312"/>
            </a:endParaRPr>
          </a:p>
        </p:txBody>
      </p:sp>
      <p:sp>
        <p:nvSpPr>
          <p:cNvPr id="48134" name="TextBox 1"/>
          <p:cNvSpPr txBox="1">
            <a:spLocks noChangeArrowheads="1"/>
          </p:cNvSpPr>
          <p:nvPr/>
        </p:nvSpPr>
        <p:spPr bwMode="auto">
          <a:xfrm>
            <a:off x="3138487" y="2503943"/>
            <a:ext cx="6463308" cy="443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100"/>
              </a:lnSpc>
            </a:pPr>
            <a:r>
              <a:rPr lang="en-US" altLang="zh-CN" sz="3600" dirty="0" err="1">
                <a:latin typeface="楷体_GB2312"/>
                <a:ea typeface="楷体_GB2312"/>
                <a:cs typeface="楷体_GB2312"/>
              </a:rPr>
              <a:t>链终止和链增长是一对竞争反应</a:t>
            </a:r>
            <a:endParaRPr lang="en-US" altLang="zh-CN" sz="3600" dirty="0">
              <a:latin typeface="楷体_GB2312"/>
              <a:ea typeface="楷体_GB2312"/>
              <a:cs typeface="楷体_GB2312"/>
            </a:endParaRPr>
          </a:p>
        </p:txBody>
      </p:sp>
      <p:sp>
        <p:nvSpPr>
          <p:cNvPr id="7" name="TextBox 1"/>
          <p:cNvSpPr txBox="1">
            <a:spLocks noChangeArrowheads="1"/>
          </p:cNvSpPr>
          <p:nvPr/>
        </p:nvSpPr>
        <p:spPr bwMode="auto">
          <a:xfrm>
            <a:off x="2389746" y="384530"/>
            <a:ext cx="8647880"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dirty="0">
                <a:latin typeface="Times New Roman" panose="02020603050405020304" pitchFamily="18" charset="0"/>
                <a:cs typeface="Times New Roman" panose="02020603050405020304" pitchFamily="18" charset="0"/>
              </a:rPr>
              <a:t>3.4</a:t>
            </a:r>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自由基聚合机理</a:t>
            </a:r>
            <a:endParaRPr lang="en-US" altLang="zh-CN" sz="3600" dirty="0">
              <a:latin typeface="Times New Roman" panose="02020603050405020304" pitchFamily="18" charset="0"/>
              <a:cs typeface="Times New Roman" panose="02020603050405020304" pitchFamily="18" charset="0"/>
            </a:endParaRPr>
          </a:p>
          <a:p>
            <a:pPr algn="ctr" eaLnBrk="1" hangingPunct="1"/>
            <a:r>
              <a:rPr lang="en-US" altLang="zh-CN" sz="3600" b="1" dirty="0">
                <a:latin typeface="Times New Roman" panose="02020603050405020304" pitchFamily="18" charset="0"/>
                <a:cs typeface="Times New Roman" panose="02020603050405020304" pitchFamily="18" charset="0"/>
              </a:rPr>
              <a:t>Mechanism</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of</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Free</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Radical</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Polymerization</a:t>
            </a:r>
            <a:r>
              <a:rPr lang="en-US" altLang="zh-CN" sz="3600" dirty="0">
                <a:latin typeface="Times New Roman" panose="02020603050405020304" pitchFamily="18" charset="0"/>
                <a:cs typeface="Times New Roman" panose="02020603050405020304" pitchFamily="18" charset="0"/>
              </a:rPr>
              <a:t> </a:t>
            </a:r>
            <a:endParaRPr lang="en-US" altLang="zh-CN" sz="3600" dirty="0">
              <a:latin typeface="楷体_GB2312"/>
              <a:ea typeface="楷体_GB2312"/>
              <a:cs typeface="楷体_GB2312"/>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组合 39"/>
          <p:cNvGrpSpPr>
            <a:grpSpLocks/>
          </p:cNvGrpSpPr>
          <p:nvPr/>
        </p:nvGrpSpPr>
        <p:grpSpPr bwMode="auto">
          <a:xfrm>
            <a:off x="3201293" y="4770437"/>
            <a:ext cx="7037388" cy="917575"/>
            <a:chOff x="1943747" y="3829811"/>
            <a:chExt cx="7037070" cy="917449"/>
          </a:xfrm>
        </p:grpSpPr>
        <p:sp>
          <p:nvSpPr>
            <p:cNvPr id="12" name="Freeform 3"/>
            <p:cNvSpPr/>
            <p:nvPr/>
          </p:nvSpPr>
          <p:spPr>
            <a:xfrm>
              <a:off x="2624754" y="3890128"/>
              <a:ext cx="228590" cy="233330"/>
            </a:xfrm>
            <a:custGeom>
              <a:avLst/>
              <a:gdLst>
                <a:gd name="connsiteX0" fmla="*/ 227838 w 227838"/>
                <a:gd name="connsiteY0" fmla="*/ 0 h 233934"/>
                <a:gd name="connsiteX1" fmla="*/ 227838 w 227838"/>
                <a:gd name="connsiteY1" fmla="*/ 77724 h 233934"/>
                <a:gd name="connsiteX2" fmla="*/ 220218 w 227838"/>
                <a:gd name="connsiteY2" fmla="*/ 77724 h 233934"/>
                <a:gd name="connsiteX3" fmla="*/ 191262 w 227838"/>
                <a:gd name="connsiteY3" fmla="*/ 30480 h 233934"/>
                <a:gd name="connsiteX4" fmla="*/ 143255 w 227838"/>
                <a:gd name="connsiteY4" fmla="*/ 14478 h 233934"/>
                <a:gd name="connsiteX5" fmla="*/ 102108 w 227838"/>
                <a:gd name="connsiteY5" fmla="*/ 26670 h 233934"/>
                <a:gd name="connsiteX6" fmla="*/ 74676 w 227838"/>
                <a:gd name="connsiteY6" fmla="*/ 57911 h 233934"/>
                <a:gd name="connsiteX7" fmla="*/ 63246 w 227838"/>
                <a:gd name="connsiteY7" fmla="*/ 113538 h 233934"/>
                <a:gd name="connsiteX8" fmla="*/ 71627 w 227838"/>
                <a:gd name="connsiteY8" fmla="*/ 168402 h 233934"/>
                <a:gd name="connsiteX9" fmla="*/ 97536 w 227838"/>
                <a:gd name="connsiteY9" fmla="*/ 205740 h 233934"/>
                <a:gd name="connsiteX10" fmla="*/ 142494 w 227838"/>
                <a:gd name="connsiteY10" fmla="*/ 218694 h 233934"/>
                <a:gd name="connsiteX11" fmla="*/ 183642 w 227838"/>
                <a:gd name="connsiteY11" fmla="*/ 208788 h 233934"/>
                <a:gd name="connsiteX12" fmla="*/ 223266 w 227838"/>
                <a:gd name="connsiteY12" fmla="*/ 177546 h 233934"/>
                <a:gd name="connsiteX13" fmla="*/ 223266 w 227838"/>
                <a:gd name="connsiteY13" fmla="*/ 196596 h 233934"/>
                <a:gd name="connsiteX14" fmla="*/ 181355 w 227838"/>
                <a:gd name="connsiteY14" fmla="*/ 224790 h 233934"/>
                <a:gd name="connsiteX15" fmla="*/ 130302 w 227838"/>
                <a:gd name="connsiteY15" fmla="*/ 233934 h 233934"/>
                <a:gd name="connsiteX16" fmla="*/ 61722 w 227838"/>
                <a:gd name="connsiteY16" fmla="*/ 219455 h 233934"/>
                <a:gd name="connsiteX17" fmla="*/ 16002 w 227838"/>
                <a:gd name="connsiteY17" fmla="*/ 178308 h 233934"/>
                <a:gd name="connsiteX18" fmla="*/ 0 w 227838"/>
                <a:gd name="connsiteY18" fmla="*/ 121158 h 233934"/>
                <a:gd name="connsiteX19" fmla="*/ 17526 w 227838"/>
                <a:gd name="connsiteY19" fmla="*/ 60198 h 233934"/>
                <a:gd name="connsiteX20" fmla="*/ 66294 w 227838"/>
                <a:gd name="connsiteY20" fmla="*/ 16002 h 233934"/>
                <a:gd name="connsiteX21" fmla="*/ 131064 w 227838"/>
                <a:gd name="connsiteY21" fmla="*/ 0 h 233934"/>
                <a:gd name="connsiteX22" fmla="*/ 184404 w 227838"/>
                <a:gd name="connsiteY22" fmla="*/ 9905 h 233934"/>
                <a:gd name="connsiteX23" fmla="*/ 204977 w 227838"/>
                <a:gd name="connsiteY23" fmla="*/ 16002 h 233934"/>
                <a:gd name="connsiteX24" fmla="*/ 214883 w 227838"/>
                <a:gd name="connsiteY24" fmla="*/ 12192 h 233934"/>
                <a:gd name="connsiteX25" fmla="*/ 220218 w 227838"/>
                <a:gd name="connsiteY25" fmla="*/ 0 h 233934"/>
                <a:gd name="connsiteX26" fmla="*/ 227838 w 227838"/>
                <a:gd name="connsiteY26" fmla="*/ 0 h 23393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Lst>
              <a:rect l="l" t="t" r="r" b="b"/>
              <a:pathLst>
                <a:path w="227838" h="233934">
                  <a:moveTo>
                    <a:pt x="227838" y="0"/>
                  </a:moveTo>
                  <a:lnTo>
                    <a:pt x="227838" y="77724"/>
                  </a:lnTo>
                  <a:lnTo>
                    <a:pt x="220218" y="77724"/>
                  </a:lnTo>
                  <a:cubicBezTo>
                    <a:pt x="215646" y="57150"/>
                    <a:pt x="205740" y="41910"/>
                    <a:pt x="191262" y="30480"/>
                  </a:cubicBezTo>
                  <a:cubicBezTo>
                    <a:pt x="177546" y="19811"/>
                    <a:pt x="161544" y="14478"/>
                    <a:pt x="143255" y="14478"/>
                  </a:cubicBezTo>
                  <a:cubicBezTo>
                    <a:pt x="128777" y="14478"/>
                    <a:pt x="114300" y="19050"/>
                    <a:pt x="102108" y="26670"/>
                  </a:cubicBezTo>
                  <a:cubicBezTo>
                    <a:pt x="89916" y="35052"/>
                    <a:pt x="80772" y="44958"/>
                    <a:pt x="74676" y="57911"/>
                  </a:cubicBezTo>
                  <a:cubicBezTo>
                    <a:pt x="67055" y="74676"/>
                    <a:pt x="63246" y="92964"/>
                    <a:pt x="63246" y="113538"/>
                  </a:cubicBezTo>
                  <a:cubicBezTo>
                    <a:pt x="63246" y="133350"/>
                    <a:pt x="66294" y="151638"/>
                    <a:pt x="71627" y="168402"/>
                  </a:cubicBezTo>
                  <a:cubicBezTo>
                    <a:pt x="76962" y="185166"/>
                    <a:pt x="85344" y="197358"/>
                    <a:pt x="97536" y="205740"/>
                  </a:cubicBezTo>
                  <a:cubicBezTo>
                    <a:pt x="108966" y="214122"/>
                    <a:pt x="123444" y="218694"/>
                    <a:pt x="142494" y="218694"/>
                  </a:cubicBezTo>
                  <a:cubicBezTo>
                    <a:pt x="156972" y="218694"/>
                    <a:pt x="171450" y="214884"/>
                    <a:pt x="183642" y="208788"/>
                  </a:cubicBezTo>
                  <a:cubicBezTo>
                    <a:pt x="196596" y="202692"/>
                    <a:pt x="209550" y="192024"/>
                    <a:pt x="223266" y="177546"/>
                  </a:cubicBezTo>
                  <a:lnTo>
                    <a:pt x="223266" y="196596"/>
                  </a:lnTo>
                  <a:cubicBezTo>
                    <a:pt x="210312" y="209550"/>
                    <a:pt x="195833" y="219455"/>
                    <a:pt x="181355" y="224790"/>
                  </a:cubicBezTo>
                  <a:cubicBezTo>
                    <a:pt x="166877" y="230886"/>
                    <a:pt x="150114" y="233934"/>
                    <a:pt x="130302" y="233934"/>
                  </a:cubicBezTo>
                  <a:cubicBezTo>
                    <a:pt x="104394" y="233934"/>
                    <a:pt x="82296" y="229361"/>
                    <a:pt x="61722" y="219455"/>
                  </a:cubicBezTo>
                  <a:cubicBezTo>
                    <a:pt x="41910" y="209550"/>
                    <a:pt x="26670" y="195834"/>
                    <a:pt x="16002" y="178308"/>
                  </a:cubicBezTo>
                  <a:cubicBezTo>
                    <a:pt x="5333" y="160020"/>
                    <a:pt x="0" y="140970"/>
                    <a:pt x="0" y="121158"/>
                  </a:cubicBezTo>
                  <a:cubicBezTo>
                    <a:pt x="0" y="99822"/>
                    <a:pt x="6096" y="79248"/>
                    <a:pt x="17526" y="60198"/>
                  </a:cubicBezTo>
                  <a:cubicBezTo>
                    <a:pt x="29718" y="41148"/>
                    <a:pt x="45720" y="25908"/>
                    <a:pt x="66294" y="16002"/>
                  </a:cubicBezTo>
                  <a:cubicBezTo>
                    <a:pt x="86868" y="5334"/>
                    <a:pt x="108204" y="0"/>
                    <a:pt x="131064" y="0"/>
                  </a:cubicBezTo>
                  <a:cubicBezTo>
                    <a:pt x="147827" y="0"/>
                    <a:pt x="166116" y="3048"/>
                    <a:pt x="184404" y="9905"/>
                  </a:cubicBezTo>
                  <a:cubicBezTo>
                    <a:pt x="195833" y="13716"/>
                    <a:pt x="202692" y="16002"/>
                    <a:pt x="204977" y="16002"/>
                  </a:cubicBezTo>
                  <a:cubicBezTo>
                    <a:pt x="208788" y="16002"/>
                    <a:pt x="212598" y="14478"/>
                    <a:pt x="214883" y="12192"/>
                  </a:cubicBezTo>
                  <a:cubicBezTo>
                    <a:pt x="217932" y="9905"/>
                    <a:pt x="219455" y="5334"/>
                    <a:pt x="220218" y="0"/>
                  </a:cubicBezTo>
                  <a:lnTo>
                    <a:pt x="227838" y="0"/>
                  </a:ln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3" name="Freeform 3"/>
            <p:cNvSpPr/>
            <p:nvPr/>
          </p:nvSpPr>
          <p:spPr>
            <a:xfrm>
              <a:off x="2878743" y="3894889"/>
              <a:ext cx="266688" cy="223807"/>
            </a:xfrm>
            <a:custGeom>
              <a:avLst/>
              <a:gdLst>
                <a:gd name="connsiteX0" fmla="*/ 91440 w 267462"/>
                <a:gd name="connsiteY0" fmla="*/ 116585 h 224028"/>
                <a:gd name="connsiteX1" fmla="*/ 91440 w 267462"/>
                <a:gd name="connsiteY1" fmla="*/ 185927 h 224028"/>
                <a:gd name="connsiteX2" fmla="*/ 92964 w 267462"/>
                <a:gd name="connsiteY2" fmla="*/ 207264 h 224028"/>
                <a:gd name="connsiteX3" fmla="*/ 101346 w 267462"/>
                <a:gd name="connsiteY3" fmla="*/ 214883 h 224028"/>
                <a:gd name="connsiteX4" fmla="*/ 117348 w 267462"/>
                <a:gd name="connsiteY4" fmla="*/ 217932 h 224028"/>
                <a:gd name="connsiteX5" fmla="*/ 124968 w 267462"/>
                <a:gd name="connsiteY5" fmla="*/ 217932 h 224028"/>
                <a:gd name="connsiteX6" fmla="*/ 124968 w 267462"/>
                <a:gd name="connsiteY6" fmla="*/ 224027 h 224028"/>
                <a:gd name="connsiteX7" fmla="*/ 0 w 267462"/>
                <a:gd name="connsiteY7" fmla="*/ 224027 h 224028"/>
                <a:gd name="connsiteX8" fmla="*/ 0 w 267462"/>
                <a:gd name="connsiteY8" fmla="*/ 217932 h 224028"/>
                <a:gd name="connsiteX9" fmla="*/ 7620 w 267462"/>
                <a:gd name="connsiteY9" fmla="*/ 217932 h 224028"/>
                <a:gd name="connsiteX10" fmla="*/ 24384 w 267462"/>
                <a:gd name="connsiteY10" fmla="*/ 214883 h 224028"/>
                <a:gd name="connsiteX11" fmla="*/ 32004 w 267462"/>
                <a:gd name="connsiteY11" fmla="*/ 206502 h 224028"/>
                <a:gd name="connsiteX12" fmla="*/ 33528 w 267462"/>
                <a:gd name="connsiteY12" fmla="*/ 185927 h 224028"/>
                <a:gd name="connsiteX13" fmla="*/ 33528 w 267462"/>
                <a:gd name="connsiteY13" fmla="*/ 38861 h 224028"/>
                <a:gd name="connsiteX14" fmla="*/ 32004 w 267462"/>
                <a:gd name="connsiteY14" fmla="*/ 17526 h 224028"/>
                <a:gd name="connsiteX15" fmla="*/ 23622 w 267462"/>
                <a:gd name="connsiteY15" fmla="*/ 9905 h 224028"/>
                <a:gd name="connsiteX16" fmla="*/ 7620 w 267462"/>
                <a:gd name="connsiteY16" fmla="*/ 6096 h 224028"/>
                <a:gd name="connsiteX17" fmla="*/ 0 w 267462"/>
                <a:gd name="connsiteY17" fmla="*/ 6096 h 224028"/>
                <a:gd name="connsiteX18" fmla="*/ 0 w 267462"/>
                <a:gd name="connsiteY18" fmla="*/ 0 h 224028"/>
                <a:gd name="connsiteX19" fmla="*/ 124968 w 267462"/>
                <a:gd name="connsiteY19" fmla="*/ 0 h 224028"/>
                <a:gd name="connsiteX20" fmla="*/ 124968 w 267462"/>
                <a:gd name="connsiteY20" fmla="*/ 6096 h 224028"/>
                <a:gd name="connsiteX21" fmla="*/ 117348 w 267462"/>
                <a:gd name="connsiteY21" fmla="*/ 6096 h 224028"/>
                <a:gd name="connsiteX22" fmla="*/ 100584 w 267462"/>
                <a:gd name="connsiteY22" fmla="*/ 9905 h 224028"/>
                <a:gd name="connsiteX23" fmla="*/ 92964 w 267462"/>
                <a:gd name="connsiteY23" fmla="*/ 17526 h 224028"/>
                <a:gd name="connsiteX24" fmla="*/ 91440 w 267462"/>
                <a:gd name="connsiteY24" fmla="*/ 38861 h 224028"/>
                <a:gd name="connsiteX25" fmla="*/ 91440 w 267462"/>
                <a:gd name="connsiteY25" fmla="*/ 102108 h 224028"/>
                <a:gd name="connsiteX26" fmla="*/ 176022 w 267462"/>
                <a:gd name="connsiteY26" fmla="*/ 102108 h 224028"/>
                <a:gd name="connsiteX27" fmla="*/ 176022 w 267462"/>
                <a:gd name="connsiteY27" fmla="*/ 38861 h 224028"/>
                <a:gd name="connsiteX28" fmla="*/ 173736 w 267462"/>
                <a:gd name="connsiteY28" fmla="*/ 17526 h 224028"/>
                <a:gd name="connsiteX29" fmla="*/ 166116 w 267462"/>
                <a:gd name="connsiteY29" fmla="*/ 9905 h 224028"/>
                <a:gd name="connsiteX30" fmla="*/ 150114 w 267462"/>
                <a:gd name="connsiteY30" fmla="*/ 6096 h 224028"/>
                <a:gd name="connsiteX31" fmla="*/ 142494 w 267462"/>
                <a:gd name="connsiteY31" fmla="*/ 6096 h 224028"/>
                <a:gd name="connsiteX32" fmla="*/ 142494 w 267462"/>
                <a:gd name="connsiteY32" fmla="*/ 0 h 224028"/>
                <a:gd name="connsiteX33" fmla="*/ 267462 w 267462"/>
                <a:gd name="connsiteY33" fmla="*/ 0 h 224028"/>
                <a:gd name="connsiteX34" fmla="*/ 267462 w 267462"/>
                <a:gd name="connsiteY34" fmla="*/ 6096 h 224028"/>
                <a:gd name="connsiteX35" fmla="*/ 259842 w 267462"/>
                <a:gd name="connsiteY35" fmla="*/ 6096 h 224028"/>
                <a:gd name="connsiteX36" fmla="*/ 243078 w 267462"/>
                <a:gd name="connsiteY36" fmla="*/ 9905 h 224028"/>
                <a:gd name="connsiteX37" fmla="*/ 235458 w 267462"/>
                <a:gd name="connsiteY37" fmla="*/ 17526 h 224028"/>
                <a:gd name="connsiteX38" fmla="*/ 233934 w 267462"/>
                <a:gd name="connsiteY38" fmla="*/ 38861 h 224028"/>
                <a:gd name="connsiteX39" fmla="*/ 233934 w 267462"/>
                <a:gd name="connsiteY39" fmla="*/ 185927 h 224028"/>
                <a:gd name="connsiteX40" fmla="*/ 235458 w 267462"/>
                <a:gd name="connsiteY40" fmla="*/ 207264 h 224028"/>
                <a:gd name="connsiteX41" fmla="*/ 243840 w 267462"/>
                <a:gd name="connsiteY41" fmla="*/ 214883 h 224028"/>
                <a:gd name="connsiteX42" fmla="*/ 259842 w 267462"/>
                <a:gd name="connsiteY42" fmla="*/ 217932 h 224028"/>
                <a:gd name="connsiteX43" fmla="*/ 267462 w 267462"/>
                <a:gd name="connsiteY43" fmla="*/ 217932 h 224028"/>
                <a:gd name="connsiteX44" fmla="*/ 267462 w 267462"/>
                <a:gd name="connsiteY44" fmla="*/ 224027 h 224028"/>
                <a:gd name="connsiteX45" fmla="*/ 142494 w 267462"/>
                <a:gd name="connsiteY45" fmla="*/ 224027 h 224028"/>
                <a:gd name="connsiteX46" fmla="*/ 142494 w 267462"/>
                <a:gd name="connsiteY46" fmla="*/ 217932 h 224028"/>
                <a:gd name="connsiteX47" fmla="*/ 150114 w 267462"/>
                <a:gd name="connsiteY47" fmla="*/ 217932 h 224028"/>
                <a:gd name="connsiteX48" fmla="*/ 166878 w 267462"/>
                <a:gd name="connsiteY48" fmla="*/ 214883 h 224028"/>
                <a:gd name="connsiteX49" fmla="*/ 173736 w 267462"/>
                <a:gd name="connsiteY49" fmla="*/ 206502 h 224028"/>
                <a:gd name="connsiteX50" fmla="*/ 176022 w 267462"/>
                <a:gd name="connsiteY50" fmla="*/ 185927 h 224028"/>
                <a:gd name="connsiteX51" fmla="*/ 176022 w 267462"/>
                <a:gd name="connsiteY51" fmla="*/ 116585 h 224028"/>
                <a:gd name="connsiteX52" fmla="*/ 91440 w 267462"/>
                <a:gd name="connsiteY52" fmla="*/ 116585 h 2240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Lst>
              <a:rect l="l" t="t" r="r" b="b"/>
              <a:pathLst>
                <a:path w="267462" h="224028">
                  <a:moveTo>
                    <a:pt x="91440" y="116585"/>
                  </a:moveTo>
                  <a:lnTo>
                    <a:pt x="91440" y="185927"/>
                  </a:lnTo>
                  <a:cubicBezTo>
                    <a:pt x="91440" y="197358"/>
                    <a:pt x="92202" y="204215"/>
                    <a:pt x="92964" y="207264"/>
                  </a:cubicBezTo>
                  <a:cubicBezTo>
                    <a:pt x="94488" y="210311"/>
                    <a:pt x="97536" y="212597"/>
                    <a:pt x="101346" y="214883"/>
                  </a:cubicBezTo>
                  <a:cubicBezTo>
                    <a:pt x="105156" y="217170"/>
                    <a:pt x="110490" y="217932"/>
                    <a:pt x="117348" y="217932"/>
                  </a:cubicBezTo>
                  <a:lnTo>
                    <a:pt x="124968" y="217932"/>
                  </a:lnTo>
                  <a:lnTo>
                    <a:pt x="124968" y="224027"/>
                  </a:lnTo>
                  <a:lnTo>
                    <a:pt x="0" y="224027"/>
                  </a:lnTo>
                  <a:lnTo>
                    <a:pt x="0" y="217932"/>
                  </a:lnTo>
                  <a:lnTo>
                    <a:pt x="7620" y="217932"/>
                  </a:lnTo>
                  <a:cubicBezTo>
                    <a:pt x="14478" y="217932"/>
                    <a:pt x="20574" y="217170"/>
                    <a:pt x="24384" y="214883"/>
                  </a:cubicBezTo>
                  <a:cubicBezTo>
                    <a:pt x="27432" y="213359"/>
                    <a:pt x="29718" y="210311"/>
                    <a:pt x="32004" y="206502"/>
                  </a:cubicBezTo>
                  <a:cubicBezTo>
                    <a:pt x="32766" y="204215"/>
                    <a:pt x="33528" y="197358"/>
                    <a:pt x="33528" y="185927"/>
                  </a:cubicBezTo>
                  <a:lnTo>
                    <a:pt x="33528" y="38861"/>
                  </a:lnTo>
                  <a:cubicBezTo>
                    <a:pt x="33528" y="27432"/>
                    <a:pt x="32766" y="19811"/>
                    <a:pt x="32004" y="17526"/>
                  </a:cubicBezTo>
                  <a:cubicBezTo>
                    <a:pt x="30480" y="14477"/>
                    <a:pt x="27432" y="12191"/>
                    <a:pt x="23622" y="9905"/>
                  </a:cubicBezTo>
                  <a:cubicBezTo>
                    <a:pt x="19812" y="7620"/>
                    <a:pt x="14478" y="6096"/>
                    <a:pt x="7620" y="6096"/>
                  </a:cubicBezTo>
                  <a:lnTo>
                    <a:pt x="0" y="6096"/>
                  </a:lnTo>
                  <a:lnTo>
                    <a:pt x="0" y="0"/>
                  </a:lnTo>
                  <a:lnTo>
                    <a:pt x="124968" y="0"/>
                  </a:lnTo>
                  <a:lnTo>
                    <a:pt x="124968" y="6096"/>
                  </a:lnTo>
                  <a:lnTo>
                    <a:pt x="117348" y="6096"/>
                  </a:lnTo>
                  <a:cubicBezTo>
                    <a:pt x="110490" y="6096"/>
                    <a:pt x="104394" y="7620"/>
                    <a:pt x="100584" y="9905"/>
                  </a:cubicBezTo>
                  <a:cubicBezTo>
                    <a:pt x="97536" y="11429"/>
                    <a:pt x="95250" y="14477"/>
                    <a:pt x="92964" y="17526"/>
                  </a:cubicBezTo>
                  <a:cubicBezTo>
                    <a:pt x="92202" y="20573"/>
                    <a:pt x="91440" y="27432"/>
                    <a:pt x="91440" y="38861"/>
                  </a:cubicBezTo>
                  <a:lnTo>
                    <a:pt x="91440" y="102108"/>
                  </a:lnTo>
                  <a:lnTo>
                    <a:pt x="176022" y="102108"/>
                  </a:lnTo>
                  <a:lnTo>
                    <a:pt x="176022" y="38861"/>
                  </a:lnTo>
                  <a:cubicBezTo>
                    <a:pt x="176022" y="27432"/>
                    <a:pt x="175260" y="19811"/>
                    <a:pt x="173736" y="17526"/>
                  </a:cubicBezTo>
                  <a:cubicBezTo>
                    <a:pt x="172974" y="14477"/>
                    <a:pt x="169926" y="12191"/>
                    <a:pt x="166116" y="9905"/>
                  </a:cubicBezTo>
                  <a:cubicBezTo>
                    <a:pt x="162306" y="7620"/>
                    <a:pt x="156972" y="6096"/>
                    <a:pt x="150114" y="6096"/>
                  </a:cubicBezTo>
                  <a:lnTo>
                    <a:pt x="142494" y="6096"/>
                  </a:lnTo>
                  <a:lnTo>
                    <a:pt x="142494" y="0"/>
                  </a:lnTo>
                  <a:lnTo>
                    <a:pt x="267462" y="0"/>
                  </a:lnTo>
                  <a:lnTo>
                    <a:pt x="267462" y="6096"/>
                  </a:lnTo>
                  <a:lnTo>
                    <a:pt x="259842" y="6096"/>
                  </a:lnTo>
                  <a:cubicBezTo>
                    <a:pt x="252984" y="6096"/>
                    <a:pt x="246888" y="7620"/>
                    <a:pt x="243078" y="9905"/>
                  </a:cubicBezTo>
                  <a:cubicBezTo>
                    <a:pt x="240030" y="11429"/>
                    <a:pt x="237744" y="14477"/>
                    <a:pt x="235458" y="17526"/>
                  </a:cubicBezTo>
                  <a:cubicBezTo>
                    <a:pt x="234696" y="20573"/>
                    <a:pt x="233934" y="27432"/>
                    <a:pt x="233934" y="38861"/>
                  </a:cubicBezTo>
                  <a:lnTo>
                    <a:pt x="233934" y="185927"/>
                  </a:lnTo>
                  <a:cubicBezTo>
                    <a:pt x="233934" y="197358"/>
                    <a:pt x="234696" y="204215"/>
                    <a:pt x="235458" y="207264"/>
                  </a:cubicBezTo>
                  <a:cubicBezTo>
                    <a:pt x="236982" y="210311"/>
                    <a:pt x="240030" y="212597"/>
                    <a:pt x="243840" y="214883"/>
                  </a:cubicBezTo>
                  <a:cubicBezTo>
                    <a:pt x="247650" y="217170"/>
                    <a:pt x="252984" y="217932"/>
                    <a:pt x="259842" y="217932"/>
                  </a:cubicBezTo>
                  <a:lnTo>
                    <a:pt x="267462" y="217932"/>
                  </a:lnTo>
                  <a:lnTo>
                    <a:pt x="267462" y="224027"/>
                  </a:lnTo>
                  <a:lnTo>
                    <a:pt x="142494" y="224027"/>
                  </a:lnTo>
                  <a:lnTo>
                    <a:pt x="142494" y="217932"/>
                  </a:lnTo>
                  <a:lnTo>
                    <a:pt x="150114" y="217932"/>
                  </a:lnTo>
                  <a:cubicBezTo>
                    <a:pt x="156972" y="217932"/>
                    <a:pt x="163068" y="217170"/>
                    <a:pt x="166878" y="214883"/>
                  </a:cubicBezTo>
                  <a:cubicBezTo>
                    <a:pt x="169926" y="213359"/>
                    <a:pt x="172212" y="210311"/>
                    <a:pt x="173736" y="206502"/>
                  </a:cubicBezTo>
                  <a:cubicBezTo>
                    <a:pt x="175260" y="204215"/>
                    <a:pt x="176022" y="197358"/>
                    <a:pt x="176022" y="185927"/>
                  </a:cubicBezTo>
                  <a:lnTo>
                    <a:pt x="176022" y="116585"/>
                  </a:lnTo>
                  <a:lnTo>
                    <a:pt x="91440" y="116585"/>
                  </a:ln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4" name="Freeform 3"/>
            <p:cNvSpPr/>
            <p:nvPr/>
          </p:nvSpPr>
          <p:spPr>
            <a:xfrm>
              <a:off x="3158130" y="4020285"/>
              <a:ext cx="114295" cy="169839"/>
            </a:xfrm>
            <a:custGeom>
              <a:avLst/>
              <a:gdLst>
                <a:gd name="connsiteX0" fmla="*/ 104394 w 115062"/>
                <a:gd name="connsiteY0" fmla="*/ 169164 h 169164"/>
                <a:gd name="connsiteX1" fmla="*/ 0 w 115062"/>
                <a:gd name="connsiteY1" fmla="*/ 169164 h 169164"/>
                <a:gd name="connsiteX2" fmla="*/ 0 w 115062"/>
                <a:gd name="connsiteY2" fmla="*/ 166878 h 169164"/>
                <a:gd name="connsiteX3" fmla="*/ 58674 w 115062"/>
                <a:gd name="connsiteY3" fmla="*/ 94488 h 169164"/>
                <a:gd name="connsiteX4" fmla="*/ 68580 w 115062"/>
                <a:gd name="connsiteY4" fmla="*/ 58673 h 169164"/>
                <a:gd name="connsiteX5" fmla="*/ 60198 w 115062"/>
                <a:gd name="connsiteY5" fmla="*/ 37338 h 169164"/>
                <a:gd name="connsiteX6" fmla="*/ 39624 w 115062"/>
                <a:gd name="connsiteY6" fmla="*/ 28194 h 169164"/>
                <a:gd name="connsiteX7" fmla="*/ 7620 w 115062"/>
                <a:gd name="connsiteY7" fmla="*/ 47244 h 169164"/>
                <a:gd name="connsiteX8" fmla="*/ 3048 w 115062"/>
                <a:gd name="connsiteY8" fmla="*/ 45720 h 169164"/>
                <a:gd name="connsiteX9" fmla="*/ 24383 w 115062"/>
                <a:gd name="connsiteY9" fmla="*/ 10667 h 169164"/>
                <a:gd name="connsiteX10" fmla="*/ 57911 w 115062"/>
                <a:gd name="connsiteY10" fmla="*/ 0 h 169164"/>
                <a:gd name="connsiteX11" fmla="*/ 82295 w 115062"/>
                <a:gd name="connsiteY11" fmla="*/ 5334 h 169164"/>
                <a:gd name="connsiteX12" fmla="*/ 99822 w 115062"/>
                <a:gd name="connsiteY12" fmla="*/ 22097 h 169164"/>
                <a:gd name="connsiteX13" fmla="*/ 106680 w 115062"/>
                <a:gd name="connsiteY13" fmla="*/ 41147 h 169164"/>
                <a:gd name="connsiteX14" fmla="*/ 96774 w 115062"/>
                <a:gd name="connsiteY14" fmla="*/ 73914 h 169164"/>
                <a:gd name="connsiteX15" fmla="*/ 38861 w 115062"/>
                <a:gd name="connsiteY15" fmla="*/ 137160 h 169164"/>
                <a:gd name="connsiteX16" fmla="*/ 76961 w 115062"/>
                <a:gd name="connsiteY16" fmla="*/ 137160 h 169164"/>
                <a:gd name="connsiteX17" fmla="*/ 96012 w 115062"/>
                <a:gd name="connsiteY17" fmla="*/ 136397 h 169164"/>
                <a:gd name="connsiteX18" fmla="*/ 102869 w 115062"/>
                <a:gd name="connsiteY18" fmla="*/ 132588 h 169164"/>
                <a:gd name="connsiteX19" fmla="*/ 109727 w 115062"/>
                <a:gd name="connsiteY19" fmla="*/ 121158 h 169164"/>
                <a:gd name="connsiteX20" fmla="*/ 115062 w 115062"/>
                <a:gd name="connsiteY20" fmla="*/ 121158 h 169164"/>
                <a:gd name="connsiteX21" fmla="*/ 104394 w 115062"/>
                <a:gd name="connsiteY21" fmla="*/ 169164 h 1691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115062" h="169164">
                  <a:moveTo>
                    <a:pt x="104394" y="169164"/>
                  </a:moveTo>
                  <a:lnTo>
                    <a:pt x="0" y="169164"/>
                  </a:lnTo>
                  <a:lnTo>
                    <a:pt x="0" y="166878"/>
                  </a:lnTo>
                  <a:cubicBezTo>
                    <a:pt x="32004" y="131064"/>
                    <a:pt x="51816" y="106679"/>
                    <a:pt x="58674" y="94488"/>
                  </a:cubicBezTo>
                  <a:cubicBezTo>
                    <a:pt x="65532" y="82296"/>
                    <a:pt x="68580" y="70104"/>
                    <a:pt x="68580" y="58673"/>
                  </a:cubicBezTo>
                  <a:cubicBezTo>
                    <a:pt x="68580" y="50291"/>
                    <a:pt x="65532" y="42672"/>
                    <a:pt x="60198" y="37338"/>
                  </a:cubicBezTo>
                  <a:cubicBezTo>
                    <a:pt x="54102" y="31241"/>
                    <a:pt x="47244" y="28955"/>
                    <a:pt x="39624" y="28194"/>
                  </a:cubicBezTo>
                  <a:cubicBezTo>
                    <a:pt x="25908" y="28955"/>
                    <a:pt x="15239" y="35052"/>
                    <a:pt x="7620" y="47244"/>
                  </a:cubicBezTo>
                  <a:lnTo>
                    <a:pt x="3048" y="45720"/>
                  </a:lnTo>
                  <a:cubicBezTo>
                    <a:pt x="7620" y="30479"/>
                    <a:pt x="15239" y="18288"/>
                    <a:pt x="24383" y="10667"/>
                  </a:cubicBezTo>
                  <a:cubicBezTo>
                    <a:pt x="34289" y="3810"/>
                    <a:pt x="44958" y="0"/>
                    <a:pt x="57911" y="0"/>
                  </a:cubicBezTo>
                  <a:cubicBezTo>
                    <a:pt x="67055" y="0"/>
                    <a:pt x="75438" y="1523"/>
                    <a:pt x="82295" y="5334"/>
                  </a:cubicBezTo>
                  <a:cubicBezTo>
                    <a:pt x="89916" y="9905"/>
                    <a:pt x="96012" y="15240"/>
                    <a:pt x="99822" y="22097"/>
                  </a:cubicBezTo>
                  <a:cubicBezTo>
                    <a:pt x="104394" y="28955"/>
                    <a:pt x="106680" y="35052"/>
                    <a:pt x="106680" y="41147"/>
                  </a:cubicBezTo>
                  <a:cubicBezTo>
                    <a:pt x="106680" y="51816"/>
                    <a:pt x="102869" y="63246"/>
                    <a:pt x="96774" y="73914"/>
                  </a:cubicBezTo>
                  <a:cubicBezTo>
                    <a:pt x="87630" y="89154"/>
                    <a:pt x="68580" y="110490"/>
                    <a:pt x="38861" y="137160"/>
                  </a:cubicBezTo>
                  <a:lnTo>
                    <a:pt x="76961" y="137160"/>
                  </a:lnTo>
                  <a:cubicBezTo>
                    <a:pt x="86867" y="137160"/>
                    <a:pt x="92964" y="137160"/>
                    <a:pt x="96012" y="136397"/>
                  </a:cubicBezTo>
                  <a:cubicBezTo>
                    <a:pt x="98298" y="135635"/>
                    <a:pt x="100583" y="134111"/>
                    <a:pt x="102869" y="132588"/>
                  </a:cubicBezTo>
                  <a:cubicBezTo>
                    <a:pt x="104394" y="131064"/>
                    <a:pt x="106680" y="127254"/>
                    <a:pt x="109727" y="121158"/>
                  </a:cubicBezTo>
                  <a:lnTo>
                    <a:pt x="115062" y="121158"/>
                  </a:lnTo>
                  <a:lnTo>
                    <a:pt x="104394" y="169164"/>
                  </a:ln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5" name="Freeform 3"/>
            <p:cNvSpPr/>
            <p:nvPr/>
          </p:nvSpPr>
          <p:spPr>
            <a:xfrm>
              <a:off x="3299411" y="3890128"/>
              <a:ext cx="228590" cy="233330"/>
            </a:xfrm>
            <a:custGeom>
              <a:avLst/>
              <a:gdLst>
                <a:gd name="connsiteX0" fmla="*/ 227837 w 227838"/>
                <a:gd name="connsiteY0" fmla="*/ 0 h 233934"/>
                <a:gd name="connsiteX1" fmla="*/ 227837 w 227838"/>
                <a:gd name="connsiteY1" fmla="*/ 77724 h 233934"/>
                <a:gd name="connsiteX2" fmla="*/ 220979 w 227838"/>
                <a:gd name="connsiteY2" fmla="*/ 77724 h 233934"/>
                <a:gd name="connsiteX3" fmla="*/ 192023 w 227838"/>
                <a:gd name="connsiteY3" fmla="*/ 30480 h 233934"/>
                <a:gd name="connsiteX4" fmla="*/ 144017 w 227838"/>
                <a:gd name="connsiteY4" fmla="*/ 14478 h 233934"/>
                <a:gd name="connsiteX5" fmla="*/ 102869 w 227838"/>
                <a:gd name="connsiteY5" fmla="*/ 26670 h 233934"/>
                <a:gd name="connsiteX6" fmla="*/ 75437 w 227838"/>
                <a:gd name="connsiteY6" fmla="*/ 57911 h 233934"/>
                <a:gd name="connsiteX7" fmla="*/ 64007 w 227838"/>
                <a:gd name="connsiteY7" fmla="*/ 113538 h 233934"/>
                <a:gd name="connsiteX8" fmla="*/ 72389 w 227838"/>
                <a:gd name="connsiteY8" fmla="*/ 168402 h 233934"/>
                <a:gd name="connsiteX9" fmla="*/ 97535 w 227838"/>
                <a:gd name="connsiteY9" fmla="*/ 205740 h 233934"/>
                <a:gd name="connsiteX10" fmla="*/ 142494 w 227838"/>
                <a:gd name="connsiteY10" fmla="*/ 218694 h 233934"/>
                <a:gd name="connsiteX11" fmla="*/ 184403 w 227838"/>
                <a:gd name="connsiteY11" fmla="*/ 208788 h 233934"/>
                <a:gd name="connsiteX12" fmla="*/ 224027 w 227838"/>
                <a:gd name="connsiteY12" fmla="*/ 177546 h 233934"/>
                <a:gd name="connsiteX13" fmla="*/ 224027 w 227838"/>
                <a:gd name="connsiteY13" fmla="*/ 196596 h 233934"/>
                <a:gd name="connsiteX14" fmla="*/ 182117 w 227838"/>
                <a:gd name="connsiteY14" fmla="*/ 224790 h 233934"/>
                <a:gd name="connsiteX15" fmla="*/ 131063 w 227838"/>
                <a:gd name="connsiteY15" fmla="*/ 233934 h 233934"/>
                <a:gd name="connsiteX16" fmla="*/ 62483 w 227838"/>
                <a:gd name="connsiteY16" fmla="*/ 219455 h 233934"/>
                <a:gd name="connsiteX17" fmla="*/ 16763 w 227838"/>
                <a:gd name="connsiteY17" fmla="*/ 178308 h 233934"/>
                <a:gd name="connsiteX18" fmla="*/ 0 w 227838"/>
                <a:gd name="connsiteY18" fmla="*/ 121158 h 233934"/>
                <a:gd name="connsiteX19" fmla="*/ 18287 w 227838"/>
                <a:gd name="connsiteY19" fmla="*/ 60198 h 233934"/>
                <a:gd name="connsiteX20" fmla="*/ 67055 w 227838"/>
                <a:gd name="connsiteY20" fmla="*/ 16002 h 233934"/>
                <a:gd name="connsiteX21" fmla="*/ 131825 w 227838"/>
                <a:gd name="connsiteY21" fmla="*/ 0 h 233934"/>
                <a:gd name="connsiteX22" fmla="*/ 185165 w 227838"/>
                <a:gd name="connsiteY22" fmla="*/ 9905 h 233934"/>
                <a:gd name="connsiteX23" fmla="*/ 205739 w 227838"/>
                <a:gd name="connsiteY23" fmla="*/ 16002 h 233934"/>
                <a:gd name="connsiteX24" fmla="*/ 215645 w 227838"/>
                <a:gd name="connsiteY24" fmla="*/ 12192 h 233934"/>
                <a:gd name="connsiteX25" fmla="*/ 220979 w 227838"/>
                <a:gd name="connsiteY25" fmla="*/ 0 h 233934"/>
                <a:gd name="connsiteX26" fmla="*/ 227837 w 227838"/>
                <a:gd name="connsiteY26" fmla="*/ 0 h 23393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Lst>
              <a:rect l="l" t="t" r="r" b="b"/>
              <a:pathLst>
                <a:path w="227838" h="233934">
                  <a:moveTo>
                    <a:pt x="227837" y="0"/>
                  </a:moveTo>
                  <a:lnTo>
                    <a:pt x="227837" y="77724"/>
                  </a:lnTo>
                  <a:lnTo>
                    <a:pt x="220979" y="77724"/>
                  </a:lnTo>
                  <a:cubicBezTo>
                    <a:pt x="215645" y="57150"/>
                    <a:pt x="206501" y="41910"/>
                    <a:pt x="192023" y="30480"/>
                  </a:cubicBezTo>
                  <a:cubicBezTo>
                    <a:pt x="177545" y="19811"/>
                    <a:pt x="161544" y="14478"/>
                    <a:pt x="144017" y="14478"/>
                  </a:cubicBezTo>
                  <a:cubicBezTo>
                    <a:pt x="128777" y="14478"/>
                    <a:pt x="115061" y="19050"/>
                    <a:pt x="102869" y="26670"/>
                  </a:cubicBezTo>
                  <a:cubicBezTo>
                    <a:pt x="89915" y="35052"/>
                    <a:pt x="80771" y="44958"/>
                    <a:pt x="75437" y="57911"/>
                  </a:cubicBezTo>
                  <a:cubicBezTo>
                    <a:pt x="67817" y="74676"/>
                    <a:pt x="64007" y="92964"/>
                    <a:pt x="64007" y="113538"/>
                  </a:cubicBezTo>
                  <a:cubicBezTo>
                    <a:pt x="64007" y="133350"/>
                    <a:pt x="67055" y="151638"/>
                    <a:pt x="72389" y="168402"/>
                  </a:cubicBezTo>
                  <a:cubicBezTo>
                    <a:pt x="77723" y="185166"/>
                    <a:pt x="86105" y="197358"/>
                    <a:pt x="97535" y="205740"/>
                  </a:cubicBezTo>
                  <a:cubicBezTo>
                    <a:pt x="108965" y="214122"/>
                    <a:pt x="124205" y="218694"/>
                    <a:pt x="142494" y="218694"/>
                  </a:cubicBezTo>
                  <a:cubicBezTo>
                    <a:pt x="157733" y="218694"/>
                    <a:pt x="171450" y="214884"/>
                    <a:pt x="184403" y="208788"/>
                  </a:cubicBezTo>
                  <a:cubicBezTo>
                    <a:pt x="196595" y="202692"/>
                    <a:pt x="210311" y="192024"/>
                    <a:pt x="224027" y="177546"/>
                  </a:cubicBezTo>
                  <a:lnTo>
                    <a:pt x="224027" y="196596"/>
                  </a:lnTo>
                  <a:cubicBezTo>
                    <a:pt x="210311" y="209550"/>
                    <a:pt x="196595" y="219455"/>
                    <a:pt x="182117" y="224790"/>
                  </a:cubicBezTo>
                  <a:cubicBezTo>
                    <a:pt x="167639" y="230886"/>
                    <a:pt x="150113" y="233934"/>
                    <a:pt x="131063" y="233934"/>
                  </a:cubicBezTo>
                  <a:cubicBezTo>
                    <a:pt x="105155" y="233934"/>
                    <a:pt x="82295" y="229361"/>
                    <a:pt x="62483" y="219455"/>
                  </a:cubicBezTo>
                  <a:cubicBezTo>
                    <a:pt x="42671" y="209550"/>
                    <a:pt x="27431" y="195834"/>
                    <a:pt x="16763" y="178308"/>
                  </a:cubicBezTo>
                  <a:cubicBezTo>
                    <a:pt x="6095" y="160020"/>
                    <a:pt x="0" y="140970"/>
                    <a:pt x="0" y="121158"/>
                  </a:cubicBezTo>
                  <a:cubicBezTo>
                    <a:pt x="0" y="99822"/>
                    <a:pt x="6095" y="79248"/>
                    <a:pt x="18287" y="60198"/>
                  </a:cubicBezTo>
                  <a:cubicBezTo>
                    <a:pt x="30479" y="41148"/>
                    <a:pt x="46481" y="25908"/>
                    <a:pt x="67055" y="16002"/>
                  </a:cubicBezTo>
                  <a:cubicBezTo>
                    <a:pt x="86867" y="5334"/>
                    <a:pt x="108965" y="0"/>
                    <a:pt x="131825" y="0"/>
                  </a:cubicBezTo>
                  <a:cubicBezTo>
                    <a:pt x="148589" y="0"/>
                    <a:pt x="166115" y="3048"/>
                    <a:pt x="185165" y="9905"/>
                  </a:cubicBezTo>
                  <a:cubicBezTo>
                    <a:pt x="195833" y="13716"/>
                    <a:pt x="202691" y="16002"/>
                    <a:pt x="205739" y="16002"/>
                  </a:cubicBezTo>
                  <a:cubicBezTo>
                    <a:pt x="209550" y="16002"/>
                    <a:pt x="212597" y="14478"/>
                    <a:pt x="215645" y="12192"/>
                  </a:cubicBezTo>
                  <a:cubicBezTo>
                    <a:pt x="218694" y="9905"/>
                    <a:pt x="220217" y="5334"/>
                    <a:pt x="220979" y="0"/>
                  </a:cubicBezTo>
                  <a:lnTo>
                    <a:pt x="227837" y="0"/>
                  </a:ln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6" name="Freeform 3"/>
            <p:cNvSpPr/>
            <p:nvPr/>
          </p:nvSpPr>
          <p:spPr>
            <a:xfrm>
              <a:off x="3553399" y="3894889"/>
              <a:ext cx="268276" cy="223807"/>
            </a:xfrm>
            <a:custGeom>
              <a:avLst/>
              <a:gdLst>
                <a:gd name="connsiteX0" fmla="*/ 91440 w 268223"/>
                <a:gd name="connsiteY0" fmla="*/ 116585 h 224028"/>
                <a:gd name="connsiteX1" fmla="*/ 91440 w 268223"/>
                <a:gd name="connsiteY1" fmla="*/ 185927 h 224028"/>
                <a:gd name="connsiteX2" fmla="*/ 93726 w 268223"/>
                <a:gd name="connsiteY2" fmla="*/ 207264 h 224028"/>
                <a:gd name="connsiteX3" fmla="*/ 102108 w 268223"/>
                <a:gd name="connsiteY3" fmla="*/ 214883 h 224028"/>
                <a:gd name="connsiteX4" fmla="*/ 118110 w 268223"/>
                <a:gd name="connsiteY4" fmla="*/ 217932 h 224028"/>
                <a:gd name="connsiteX5" fmla="*/ 125729 w 268223"/>
                <a:gd name="connsiteY5" fmla="*/ 217932 h 224028"/>
                <a:gd name="connsiteX6" fmla="*/ 125729 w 268223"/>
                <a:gd name="connsiteY6" fmla="*/ 224027 h 224028"/>
                <a:gd name="connsiteX7" fmla="*/ 0 w 268223"/>
                <a:gd name="connsiteY7" fmla="*/ 224027 h 224028"/>
                <a:gd name="connsiteX8" fmla="*/ 0 w 268223"/>
                <a:gd name="connsiteY8" fmla="*/ 217932 h 224028"/>
                <a:gd name="connsiteX9" fmla="*/ 8382 w 268223"/>
                <a:gd name="connsiteY9" fmla="*/ 217932 h 224028"/>
                <a:gd name="connsiteX10" fmla="*/ 25146 w 268223"/>
                <a:gd name="connsiteY10" fmla="*/ 214883 h 224028"/>
                <a:gd name="connsiteX11" fmla="*/ 32003 w 268223"/>
                <a:gd name="connsiteY11" fmla="*/ 206502 h 224028"/>
                <a:gd name="connsiteX12" fmla="*/ 34290 w 268223"/>
                <a:gd name="connsiteY12" fmla="*/ 185927 h 224028"/>
                <a:gd name="connsiteX13" fmla="*/ 34290 w 268223"/>
                <a:gd name="connsiteY13" fmla="*/ 38861 h 224028"/>
                <a:gd name="connsiteX14" fmla="*/ 32003 w 268223"/>
                <a:gd name="connsiteY14" fmla="*/ 17526 h 224028"/>
                <a:gd name="connsiteX15" fmla="*/ 24384 w 268223"/>
                <a:gd name="connsiteY15" fmla="*/ 9905 h 224028"/>
                <a:gd name="connsiteX16" fmla="*/ 8382 w 268223"/>
                <a:gd name="connsiteY16" fmla="*/ 6096 h 224028"/>
                <a:gd name="connsiteX17" fmla="*/ 0 w 268223"/>
                <a:gd name="connsiteY17" fmla="*/ 6096 h 224028"/>
                <a:gd name="connsiteX18" fmla="*/ 0 w 268223"/>
                <a:gd name="connsiteY18" fmla="*/ 0 h 224028"/>
                <a:gd name="connsiteX19" fmla="*/ 125729 w 268223"/>
                <a:gd name="connsiteY19" fmla="*/ 0 h 224028"/>
                <a:gd name="connsiteX20" fmla="*/ 125729 w 268223"/>
                <a:gd name="connsiteY20" fmla="*/ 6096 h 224028"/>
                <a:gd name="connsiteX21" fmla="*/ 118110 w 268223"/>
                <a:gd name="connsiteY21" fmla="*/ 6096 h 224028"/>
                <a:gd name="connsiteX22" fmla="*/ 101346 w 268223"/>
                <a:gd name="connsiteY22" fmla="*/ 9905 h 224028"/>
                <a:gd name="connsiteX23" fmla="*/ 93726 w 268223"/>
                <a:gd name="connsiteY23" fmla="*/ 17526 h 224028"/>
                <a:gd name="connsiteX24" fmla="*/ 91440 w 268223"/>
                <a:gd name="connsiteY24" fmla="*/ 38861 h 224028"/>
                <a:gd name="connsiteX25" fmla="*/ 91440 w 268223"/>
                <a:gd name="connsiteY25" fmla="*/ 102108 h 224028"/>
                <a:gd name="connsiteX26" fmla="*/ 176784 w 268223"/>
                <a:gd name="connsiteY26" fmla="*/ 102108 h 224028"/>
                <a:gd name="connsiteX27" fmla="*/ 176784 w 268223"/>
                <a:gd name="connsiteY27" fmla="*/ 38861 h 224028"/>
                <a:gd name="connsiteX28" fmla="*/ 174497 w 268223"/>
                <a:gd name="connsiteY28" fmla="*/ 17526 h 224028"/>
                <a:gd name="connsiteX29" fmla="*/ 166878 w 268223"/>
                <a:gd name="connsiteY29" fmla="*/ 9905 h 224028"/>
                <a:gd name="connsiteX30" fmla="*/ 150876 w 268223"/>
                <a:gd name="connsiteY30" fmla="*/ 6096 h 224028"/>
                <a:gd name="connsiteX31" fmla="*/ 142494 w 268223"/>
                <a:gd name="connsiteY31" fmla="*/ 6096 h 224028"/>
                <a:gd name="connsiteX32" fmla="*/ 142494 w 268223"/>
                <a:gd name="connsiteY32" fmla="*/ 0 h 224028"/>
                <a:gd name="connsiteX33" fmla="*/ 268223 w 268223"/>
                <a:gd name="connsiteY33" fmla="*/ 0 h 224028"/>
                <a:gd name="connsiteX34" fmla="*/ 268223 w 268223"/>
                <a:gd name="connsiteY34" fmla="*/ 6096 h 224028"/>
                <a:gd name="connsiteX35" fmla="*/ 260603 w 268223"/>
                <a:gd name="connsiteY35" fmla="*/ 6096 h 224028"/>
                <a:gd name="connsiteX36" fmla="*/ 243840 w 268223"/>
                <a:gd name="connsiteY36" fmla="*/ 9905 h 224028"/>
                <a:gd name="connsiteX37" fmla="*/ 236220 w 268223"/>
                <a:gd name="connsiteY37" fmla="*/ 17526 h 224028"/>
                <a:gd name="connsiteX38" fmla="*/ 233934 w 268223"/>
                <a:gd name="connsiteY38" fmla="*/ 38861 h 224028"/>
                <a:gd name="connsiteX39" fmla="*/ 233934 w 268223"/>
                <a:gd name="connsiteY39" fmla="*/ 185927 h 224028"/>
                <a:gd name="connsiteX40" fmla="*/ 236220 w 268223"/>
                <a:gd name="connsiteY40" fmla="*/ 207264 h 224028"/>
                <a:gd name="connsiteX41" fmla="*/ 243840 w 268223"/>
                <a:gd name="connsiteY41" fmla="*/ 214883 h 224028"/>
                <a:gd name="connsiteX42" fmla="*/ 260603 w 268223"/>
                <a:gd name="connsiteY42" fmla="*/ 217932 h 224028"/>
                <a:gd name="connsiteX43" fmla="*/ 268223 w 268223"/>
                <a:gd name="connsiteY43" fmla="*/ 217932 h 224028"/>
                <a:gd name="connsiteX44" fmla="*/ 268223 w 268223"/>
                <a:gd name="connsiteY44" fmla="*/ 224027 h 224028"/>
                <a:gd name="connsiteX45" fmla="*/ 142494 w 268223"/>
                <a:gd name="connsiteY45" fmla="*/ 224027 h 224028"/>
                <a:gd name="connsiteX46" fmla="*/ 142494 w 268223"/>
                <a:gd name="connsiteY46" fmla="*/ 217932 h 224028"/>
                <a:gd name="connsiteX47" fmla="*/ 150876 w 268223"/>
                <a:gd name="connsiteY47" fmla="*/ 217932 h 224028"/>
                <a:gd name="connsiteX48" fmla="*/ 167640 w 268223"/>
                <a:gd name="connsiteY48" fmla="*/ 214883 h 224028"/>
                <a:gd name="connsiteX49" fmla="*/ 174497 w 268223"/>
                <a:gd name="connsiteY49" fmla="*/ 206502 h 224028"/>
                <a:gd name="connsiteX50" fmla="*/ 176784 w 268223"/>
                <a:gd name="connsiteY50" fmla="*/ 185927 h 224028"/>
                <a:gd name="connsiteX51" fmla="*/ 176784 w 268223"/>
                <a:gd name="connsiteY51" fmla="*/ 116585 h 224028"/>
                <a:gd name="connsiteX52" fmla="*/ 91440 w 268223"/>
                <a:gd name="connsiteY52" fmla="*/ 116585 h 2240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Lst>
              <a:rect l="l" t="t" r="r" b="b"/>
              <a:pathLst>
                <a:path w="268223" h="224028">
                  <a:moveTo>
                    <a:pt x="91440" y="116585"/>
                  </a:moveTo>
                  <a:lnTo>
                    <a:pt x="91440" y="185927"/>
                  </a:lnTo>
                  <a:cubicBezTo>
                    <a:pt x="91440" y="197358"/>
                    <a:pt x="92202" y="204215"/>
                    <a:pt x="93726" y="207264"/>
                  </a:cubicBezTo>
                  <a:cubicBezTo>
                    <a:pt x="95250" y="210311"/>
                    <a:pt x="97535" y="212597"/>
                    <a:pt x="102108" y="214883"/>
                  </a:cubicBezTo>
                  <a:cubicBezTo>
                    <a:pt x="105917" y="217170"/>
                    <a:pt x="111252" y="217932"/>
                    <a:pt x="118110" y="217932"/>
                  </a:cubicBezTo>
                  <a:lnTo>
                    <a:pt x="125729" y="217932"/>
                  </a:lnTo>
                  <a:lnTo>
                    <a:pt x="125729" y="224027"/>
                  </a:lnTo>
                  <a:lnTo>
                    <a:pt x="0" y="224027"/>
                  </a:lnTo>
                  <a:lnTo>
                    <a:pt x="0" y="217932"/>
                  </a:lnTo>
                  <a:lnTo>
                    <a:pt x="8382" y="217932"/>
                  </a:lnTo>
                  <a:cubicBezTo>
                    <a:pt x="15240" y="217932"/>
                    <a:pt x="20573" y="217170"/>
                    <a:pt x="25146" y="214883"/>
                  </a:cubicBezTo>
                  <a:cubicBezTo>
                    <a:pt x="28194" y="213359"/>
                    <a:pt x="30479" y="210311"/>
                    <a:pt x="32003" y="206502"/>
                  </a:cubicBezTo>
                  <a:cubicBezTo>
                    <a:pt x="33528" y="204215"/>
                    <a:pt x="34290" y="197358"/>
                    <a:pt x="34290" y="185927"/>
                  </a:cubicBezTo>
                  <a:lnTo>
                    <a:pt x="34290" y="38861"/>
                  </a:lnTo>
                  <a:cubicBezTo>
                    <a:pt x="34290" y="27432"/>
                    <a:pt x="33528" y="19811"/>
                    <a:pt x="32003" y="17526"/>
                  </a:cubicBezTo>
                  <a:cubicBezTo>
                    <a:pt x="30479" y="14477"/>
                    <a:pt x="28194" y="12191"/>
                    <a:pt x="24384" y="9905"/>
                  </a:cubicBezTo>
                  <a:cubicBezTo>
                    <a:pt x="20573" y="7620"/>
                    <a:pt x="15240" y="6096"/>
                    <a:pt x="8382" y="6096"/>
                  </a:cubicBezTo>
                  <a:lnTo>
                    <a:pt x="0" y="6096"/>
                  </a:lnTo>
                  <a:lnTo>
                    <a:pt x="0" y="0"/>
                  </a:lnTo>
                  <a:lnTo>
                    <a:pt x="125729" y="0"/>
                  </a:lnTo>
                  <a:lnTo>
                    <a:pt x="125729" y="6096"/>
                  </a:lnTo>
                  <a:lnTo>
                    <a:pt x="118110" y="6096"/>
                  </a:lnTo>
                  <a:cubicBezTo>
                    <a:pt x="110490" y="6096"/>
                    <a:pt x="105155" y="7620"/>
                    <a:pt x="101346" y="9905"/>
                  </a:cubicBezTo>
                  <a:cubicBezTo>
                    <a:pt x="98297" y="11429"/>
                    <a:pt x="95250" y="14477"/>
                    <a:pt x="93726" y="17526"/>
                  </a:cubicBezTo>
                  <a:cubicBezTo>
                    <a:pt x="92202" y="20573"/>
                    <a:pt x="91440" y="27432"/>
                    <a:pt x="91440" y="38861"/>
                  </a:cubicBezTo>
                  <a:lnTo>
                    <a:pt x="91440" y="102108"/>
                  </a:lnTo>
                  <a:lnTo>
                    <a:pt x="176784" y="102108"/>
                  </a:lnTo>
                  <a:lnTo>
                    <a:pt x="176784" y="38861"/>
                  </a:lnTo>
                  <a:cubicBezTo>
                    <a:pt x="176784" y="27432"/>
                    <a:pt x="176022" y="19811"/>
                    <a:pt x="174497" y="17526"/>
                  </a:cubicBezTo>
                  <a:cubicBezTo>
                    <a:pt x="172973" y="14477"/>
                    <a:pt x="170688" y="12191"/>
                    <a:pt x="166878" y="9905"/>
                  </a:cubicBezTo>
                  <a:cubicBezTo>
                    <a:pt x="162305" y="7620"/>
                    <a:pt x="156972" y="6096"/>
                    <a:pt x="150876" y="6096"/>
                  </a:cubicBezTo>
                  <a:lnTo>
                    <a:pt x="142494" y="6096"/>
                  </a:lnTo>
                  <a:lnTo>
                    <a:pt x="142494" y="0"/>
                  </a:lnTo>
                  <a:lnTo>
                    <a:pt x="268223" y="0"/>
                  </a:lnTo>
                  <a:lnTo>
                    <a:pt x="268223" y="6096"/>
                  </a:lnTo>
                  <a:lnTo>
                    <a:pt x="260603" y="6096"/>
                  </a:lnTo>
                  <a:cubicBezTo>
                    <a:pt x="252984" y="6096"/>
                    <a:pt x="247650" y="7620"/>
                    <a:pt x="243840" y="9905"/>
                  </a:cubicBezTo>
                  <a:cubicBezTo>
                    <a:pt x="240791" y="11429"/>
                    <a:pt x="237744" y="14477"/>
                    <a:pt x="236220" y="17526"/>
                  </a:cubicBezTo>
                  <a:cubicBezTo>
                    <a:pt x="234696" y="20573"/>
                    <a:pt x="233934" y="27432"/>
                    <a:pt x="233934" y="38861"/>
                  </a:cubicBezTo>
                  <a:lnTo>
                    <a:pt x="233934" y="185927"/>
                  </a:lnTo>
                  <a:cubicBezTo>
                    <a:pt x="233934" y="197358"/>
                    <a:pt x="234696" y="204215"/>
                    <a:pt x="236220" y="207264"/>
                  </a:cubicBezTo>
                  <a:cubicBezTo>
                    <a:pt x="237744" y="210311"/>
                    <a:pt x="240029" y="212597"/>
                    <a:pt x="243840" y="214883"/>
                  </a:cubicBezTo>
                  <a:cubicBezTo>
                    <a:pt x="248411" y="217170"/>
                    <a:pt x="253746" y="217932"/>
                    <a:pt x="260603" y="217932"/>
                  </a:cubicBezTo>
                  <a:lnTo>
                    <a:pt x="268223" y="217932"/>
                  </a:lnTo>
                  <a:lnTo>
                    <a:pt x="268223" y="224027"/>
                  </a:lnTo>
                  <a:lnTo>
                    <a:pt x="142494" y="224027"/>
                  </a:lnTo>
                  <a:lnTo>
                    <a:pt x="142494" y="217932"/>
                  </a:lnTo>
                  <a:lnTo>
                    <a:pt x="150876" y="217932"/>
                  </a:lnTo>
                  <a:cubicBezTo>
                    <a:pt x="157734" y="217932"/>
                    <a:pt x="163067" y="217170"/>
                    <a:pt x="167640" y="214883"/>
                  </a:cubicBezTo>
                  <a:cubicBezTo>
                    <a:pt x="170688" y="213359"/>
                    <a:pt x="172973" y="210311"/>
                    <a:pt x="174497" y="206502"/>
                  </a:cubicBezTo>
                  <a:cubicBezTo>
                    <a:pt x="176022" y="204215"/>
                    <a:pt x="176784" y="197358"/>
                    <a:pt x="176784" y="185927"/>
                  </a:cubicBezTo>
                  <a:lnTo>
                    <a:pt x="176784" y="116585"/>
                  </a:lnTo>
                  <a:lnTo>
                    <a:pt x="91440" y="116585"/>
                  </a:ln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7" name="Freeform 3"/>
            <p:cNvSpPr/>
            <p:nvPr/>
          </p:nvSpPr>
          <p:spPr>
            <a:xfrm>
              <a:off x="1943747" y="3958380"/>
              <a:ext cx="631796" cy="101586"/>
            </a:xfrm>
            <a:custGeom>
              <a:avLst/>
              <a:gdLst>
                <a:gd name="connsiteX0" fmla="*/ 28955 w 631698"/>
                <a:gd name="connsiteY0" fmla="*/ 50291 h 102108"/>
                <a:gd name="connsiteX1" fmla="*/ 28955 w 631698"/>
                <a:gd name="connsiteY1" fmla="*/ 54101 h 102108"/>
                <a:gd name="connsiteX2" fmla="*/ 28955 w 631698"/>
                <a:gd name="connsiteY2" fmla="*/ 53339 h 102108"/>
                <a:gd name="connsiteX3" fmla="*/ 29718 w 631698"/>
                <a:gd name="connsiteY3" fmla="*/ 57150 h 102108"/>
                <a:gd name="connsiteX4" fmla="*/ 28955 w 631698"/>
                <a:gd name="connsiteY4" fmla="*/ 55625 h 102108"/>
                <a:gd name="connsiteX5" fmla="*/ 30480 w 631698"/>
                <a:gd name="connsiteY5" fmla="*/ 58673 h 102108"/>
                <a:gd name="connsiteX6" fmla="*/ 29718 w 631698"/>
                <a:gd name="connsiteY6" fmla="*/ 57911 h 102108"/>
                <a:gd name="connsiteX7" fmla="*/ 31242 w 631698"/>
                <a:gd name="connsiteY7" fmla="*/ 61721 h 102108"/>
                <a:gd name="connsiteX8" fmla="*/ 30480 w 631698"/>
                <a:gd name="connsiteY8" fmla="*/ 60197 h 102108"/>
                <a:gd name="connsiteX9" fmla="*/ 32004 w 631698"/>
                <a:gd name="connsiteY9" fmla="*/ 63245 h 102108"/>
                <a:gd name="connsiteX10" fmla="*/ 31242 w 631698"/>
                <a:gd name="connsiteY10" fmla="*/ 62483 h 102108"/>
                <a:gd name="connsiteX11" fmla="*/ 33527 w 631698"/>
                <a:gd name="connsiteY11" fmla="*/ 65531 h 102108"/>
                <a:gd name="connsiteX12" fmla="*/ 32004 w 631698"/>
                <a:gd name="connsiteY12" fmla="*/ 64007 h 102108"/>
                <a:gd name="connsiteX13" fmla="*/ 37338 w 631698"/>
                <a:gd name="connsiteY13" fmla="*/ 69341 h 102108"/>
                <a:gd name="connsiteX14" fmla="*/ 35052 w 631698"/>
                <a:gd name="connsiteY14" fmla="*/ 67817 h 102108"/>
                <a:gd name="connsiteX15" fmla="*/ 40386 w 631698"/>
                <a:gd name="connsiteY15" fmla="*/ 72389 h 102108"/>
                <a:gd name="connsiteX16" fmla="*/ 38861 w 631698"/>
                <a:gd name="connsiteY16" fmla="*/ 70865 h 102108"/>
                <a:gd name="connsiteX17" fmla="*/ 41910 w 631698"/>
                <a:gd name="connsiteY17" fmla="*/ 72389 h 102108"/>
                <a:gd name="connsiteX18" fmla="*/ 41148 w 631698"/>
                <a:gd name="connsiteY18" fmla="*/ 72389 h 102108"/>
                <a:gd name="connsiteX19" fmla="*/ 44196 w 631698"/>
                <a:gd name="connsiteY19" fmla="*/ 73913 h 102108"/>
                <a:gd name="connsiteX20" fmla="*/ 42672 w 631698"/>
                <a:gd name="connsiteY20" fmla="*/ 73151 h 102108"/>
                <a:gd name="connsiteX21" fmla="*/ 46482 w 631698"/>
                <a:gd name="connsiteY21" fmla="*/ 74675 h 102108"/>
                <a:gd name="connsiteX22" fmla="*/ 44958 w 631698"/>
                <a:gd name="connsiteY22" fmla="*/ 73913 h 102108"/>
                <a:gd name="connsiteX23" fmla="*/ 48005 w 631698"/>
                <a:gd name="connsiteY23" fmla="*/ 74675 h 102108"/>
                <a:gd name="connsiteX24" fmla="*/ 47244 w 631698"/>
                <a:gd name="connsiteY24" fmla="*/ 74675 h 102108"/>
                <a:gd name="connsiteX25" fmla="*/ 51054 w 631698"/>
                <a:gd name="connsiteY25" fmla="*/ 75437 h 102108"/>
                <a:gd name="connsiteX26" fmla="*/ 48768 w 631698"/>
                <a:gd name="connsiteY26" fmla="*/ 74675 h 102108"/>
                <a:gd name="connsiteX27" fmla="*/ 53340 w 631698"/>
                <a:gd name="connsiteY27" fmla="*/ 75437 h 102108"/>
                <a:gd name="connsiteX28" fmla="*/ 51816 w 631698"/>
                <a:gd name="connsiteY28" fmla="*/ 75437 h 102108"/>
                <a:gd name="connsiteX29" fmla="*/ 55626 w 631698"/>
                <a:gd name="connsiteY29" fmla="*/ 74675 h 102108"/>
                <a:gd name="connsiteX30" fmla="*/ 54102 w 631698"/>
                <a:gd name="connsiteY30" fmla="*/ 75437 h 102108"/>
                <a:gd name="connsiteX31" fmla="*/ 57150 w 631698"/>
                <a:gd name="connsiteY31" fmla="*/ 74675 h 102108"/>
                <a:gd name="connsiteX32" fmla="*/ 56388 w 631698"/>
                <a:gd name="connsiteY32" fmla="*/ 74675 h 102108"/>
                <a:gd name="connsiteX33" fmla="*/ 59436 w 631698"/>
                <a:gd name="connsiteY33" fmla="*/ 73913 h 102108"/>
                <a:gd name="connsiteX34" fmla="*/ 57911 w 631698"/>
                <a:gd name="connsiteY34" fmla="*/ 74675 h 102108"/>
                <a:gd name="connsiteX35" fmla="*/ 61722 w 631698"/>
                <a:gd name="connsiteY35" fmla="*/ 73151 h 102108"/>
                <a:gd name="connsiteX36" fmla="*/ 60198 w 631698"/>
                <a:gd name="connsiteY36" fmla="*/ 73913 h 102108"/>
                <a:gd name="connsiteX37" fmla="*/ 63246 w 631698"/>
                <a:gd name="connsiteY37" fmla="*/ 72389 h 102108"/>
                <a:gd name="connsiteX38" fmla="*/ 62483 w 631698"/>
                <a:gd name="connsiteY38" fmla="*/ 72389 h 102108"/>
                <a:gd name="connsiteX39" fmla="*/ 65532 w 631698"/>
                <a:gd name="connsiteY39" fmla="*/ 70865 h 102108"/>
                <a:gd name="connsiteX40" fmla="*/ 64008 w 631698"/>
                <a:gd name="connsiteY40" fmla="*/ 72389 h 102108"/>
                <a:gd name="connsiteX41" fmla="*/ 69342 w 631698"/>
                <a:gd name="connsiteY41" fmla="*/ 67817 h 102108"/>
                <a:gd name="connsiteX42" fmla="*/ 67818 w 631698"/>
                <a:gd name="connsiteY42" fmla="*/ 69341 h 102108"/>
                <a:gd name="connsiteX43" fmla="*/ 72390 w 631698"/>
                <a:gd name="connsiteY43" fmla="*/ 64007 h 102108"/>
                <a:gd name="connsiteX44" fmla="*/ 70866 w 631698"/>
                <a:gd name="connsiteY44" fmla="*/ 65531 h 102108"/>
                <a:gd name="connsiteX45" fmla="*/ 73152 w 631698"/>
                <a:gd name="connsiteY45" fmla="*/ 62483 h 102108"/>
                <a:gd name="connsiteX46" fmla="*/ 72390 w 631698"/>
                <a:gd name="connsiteY46" fmla="*/ 63245 h 102108"/>
                <a:gd name="connsiteX47" fmla="*/ 73914 w 631698"/>
                <a:gd name="connsiteY47" fmla="*/ 60197 h 102108"/>
                <a:gd name="connsiteX48" fmla="*/ 73152 w 631698"/>
                <a:gd name="connsiteY48" fmla="*/ 61721 h 102108"/>
                <a:gd name="connsiteX49" fmla="*/ 74676 w 631698"/>
                <a:gd name="connsiteY49" fmla="*/ 57911 h 102108"/>
                <a:gd name="connsiteX50" fmla="*/ 73914 w 631698"/>
                <a:gd name="connsiteY50" fmla="*/ 58673 h 102108"/>
                <a:gd name="connsiteX51" fmla="*/ 75438 w 631698"/>
                <a:gd name="connsiteY51" fmla="*/ 55625 h 102108"/>
                <a:gd name="connsiteX52" fmla="*/ 74676 w 631698"/>
                <a:gd name="connsiteY52" fmla="*/ 57150 h 102108"/>
                <a:gd name="connsiteX53" fmla="*/ 75438 w 631698"/>
                <a:gd name="connsiteY53" fmla="*/ 53339 h 102108"/>
                <a:gd name="connsiteX54" fmla="*/ 75438 w 631698"/>
                <a:gd name="connsiteY54" fmla="*/ 54101 h 102108"/>
                <a:gd name="connsiteX55" fmla="*/ 75438 w 631698"/>
                <a:gd name="connsiteY55" fmla="*/ 45719 h 102108"/>
                <a:gd name="connsiteX56" fmla="*/ 76200 w 631698"/>
                <a:gd name="connsiteY56" fmla="*/ 41909 h 102108"/>
                <a:gd name="connsiteX57" fmla="*/ 76961 w 631698"/>
                <a:gd name="connsiteY57" fmla="*/ 40385 h 102108"/>
                <a:gd name="connsiteX58" fmla="*/ 77724 w 631698"/>
                <a:gd name="connsiteY58" fmla="*/ 36575 h 102108"/>
                <a:gd name="connsiteX59" fmla="*/ 77724 w 631698"/>
                <a:gd name="connsiteY59" fmla="*/ 35813 h 102108"/>
                <a:gd name="connsiteX60" fmla="*/ 89916 w 631698"/>
                <a:gd name="connsiteY60" fmla="*/ 16763 h 102108"/>
                <a:gd name="connsiteX61" fmla="*/ 91440 w 631698"/>
                <a:gd name="connsiteY61" fmla="*/ 14477 h 102108"/>
                <a:gd name="connsiteX62" fmla="*/ 96774 w 631698"/>
                <a:gd name="connsiteY62" fmla="*/ 9905 h 102108"/>
                <a:gd name="connsiteX63" fmla="*/ 99060 w 631698"/>
                <a:gd name="connsiteY63" fmla="*/ 9143 h 102108"/>
                <a:gd name="connsiteX64" fmla="*/ 102108 w 631698"/>
                <a:gd name="connsiteY64" fmla="*/ 6857 h 102108"/>
                <a:gd name="connsiteX65" fmla="*/ 102870 w 631698"/>
                <a:gd name="connsiteY65" fmla="*/ 6095 h 102108"/>
                <a:gd name="connsiteX66" fmla="*/ 106680 w 631698"/>
                <a:gd name="connsiteY66" fmla="*/ 4571 h 102108"/>
                <a:gd name="connsiteX67" fmla="*/ 107442 w 631698"/>
                <a:gd name="connsiteY67" fmla="*/ 4571 h 102108"/>
                <a:gd name="connsiteX68" fmla="*/ 126492 w 631698"/>
                <a:gd name="connsiteY68" fmla="*/ 0 h 102108"/>
                <a:gd name="connsiteX69" fmla="*/ 179832 w 631698"/>
                <a:gd name="connsiteY69" fmla="*/ 54101 h 102108"/>
                <a:gd name="connsiteX70" fmla="*/ 179832 w 631698"/>
                <a:gd name="connsiteY70" fmla="*/ 53339 h 102108"/>
                <a:gd name="connsiteX71" fmla="*/ 180594 w 631698"/>
                <a:gd name="connsiteY71" fmla="*/ 57150 h 102108"/>
                <a:gd name="connsiteX72" fmla="*/ 179832 w 631698"/>
                <a:gd name="connsiteY72" fmla="*/ 55625 h 102108"/>
                <a:gd name="connsiteX73" fmla="*/ 181355 w 631698"/>
                <a:gd name="connsiteY73" fmla="*/ 58673 h 102108"/>
                <a:gd name="connsiteX74" fmla="*/ 180594 w 631698"/>
                <a:gd name="connsiteY74" fmla="*/ 57911 h 102108"/>
                <a:gd name="connsiteX75" fmla="*/ 182118 w 631698"/>
                <a:gd name="connsiteY75" fmla="*/ 61721 h 102108"/>
                <a:gd name="connsiteX76" fmla="*/ 181355 w 631698"/>
                <a:gd name="connsiteY76" fmla="*/ 60197 h 102108"/>
                <a:gd name="connsiteX77" fmla="*/ 182880 w 631698"/>
                <a:gd name="connsiteY77" fmla="*/ 63245 h 102108"/>
                <a:gd name="connsiteX78" fmla="*/ 182118 w 631698"/>
                <a:gd name="connsiteY78" fmla="*/ 62483 h 102108"/>
                <a:gd name="connsiteX79" fmla="*/ 184404 w 631698"/>
                <a:gd name="connsiteY79" fmla="*/ 65531 h 102108"/>
                <a:gd name="connsiteX80" fmla="*/ 182880 w 631698"/>
                <a:gd name="connsiteY80" fmla="*/ 64007 h 102108"/>
                <a:gd name="connsiteX81" fmla="*/ 187452 w 631698"/>
                <a:gd name="connsiteY81" fmla="*/ 69341 h 102108"/>
                <a:gd name="connsiteX82" fmla="*/ 185927 w 631698"/>
                <a:gd name="connsiteY82" fmla="*/ 67817 h 102108"/>
                <a:gd name="connsiteX83" fmla="*/ 191261 w 631698"/>
                <a:gd name="connsiteY83" fmla="*/ 72389 h 102108"/>
                <a:gd name="connsiteX84" fmla="*/ 189738 w 631698"/>
                <a:gd name="connsiteY84" fmla="*/ 70865 h 102108"/>
                <a:gd name="connsiteX85" fmla="*/ 192786 w 631698"/>
                <a:gd name="connsiteY85" fmla="*/ 72389 h 102108"/>
                <a:gd name="connsiteX86" fmla="*/ 191261 w 631698"/>
                <a:gd name="connsiteY86" fmla="*/ 72389 h 102108"/>
                <a:gd name="connsiteX87" fmla="*/ 195072 w 631698"/>
                <a:gd name="connsiteY87" fmla="*/ 73913 h 102108"/>
                <a:gd name="connsiteX88" fmla="*/ 193548 w 631698"/>
                <a:gd name="connsiteY88" fmla="*/ 73151 h 102108"/>
                <a:gd name="connsiteX89" fmla="*/ 197358 w 631698"/>
                <a:gd name="connsiteY89" fmla="*/ 74675 h 102108"/>
                <a:gd name="connsiteX90" fmla="*/ 195833 w 631698"/>
                <a:gd name="connsiteY90" fmla="*/ 73913 h 102108"/>
                <a:gd name="connsiteX91" fmla="*/ 198882 w 631698"/>
                <a:gd name="connsiteY91" fmla="*/ 74675 h 102108"/>
                <a:gd name="connsiteX92" fmla="*/ 197358 w 631698"/>
                <a:gd name="connsiteY92" fmla="*/ 74675 h 102108"/>
                <a:gd name="connsiteX93" fmla="*/ 201168 w 631698"/>
                <a:gd name="connsiteY93" fmla="*/ 75437 h 102108"/>
                <a:gd name="connsiteX94" fmla="*/ 199644 w 631698"/>
                <a:gd name="connsiteY94" fmla="*/ 74675 h 102108"/>
                <a:gd name="connsiteX95" fmla="*/ 203454 w 631698"/>
                <a:gd name="connsiteY95" fmla="*/ 75437 h 102108"/>
                <a:gd name="connsiteX96" fmla="*/ 201930 w 631698"/>
                <a:gd name="connsiteY96" fmla="*/ 75437 h 102108"/>
                <a:gd name="connsiteX97" fmla="*/ 205740 w 631698"/>
                <a:gd name="connsiteY97" fmla="*/ 74675 h 102108"/>
                <a:gd name="connsiteX98" fmla="*/ 204216 w 631698"/>
                <a:gd name="connsiteY98" fmla="*/ 75437 h 102108"/>
                <a:gd name="connsiteX99" fmla="*/ 208026 w 631698"/>
                <a:gd name="connsiteY99" fmla="*/ 74675 h 102108"/>
                <a:gd name="connsiteX100" fmla="*/ 206502 w 631698"/>
                <a:gd name="connsiteY100" fmla="*/ 74675 h 102108"/>
                <a:gd name="connsiteX101" fmla="*/ 210311 w 631698"/>
                <a:gd name="connsiteY101" fmla="*/ 73913 h 102108"/>
                <a:gd name="connsiteX102" fmla="*/ 208788 w 631698"/>
                <a:gd name="connsiteY102" fmla="*/ 74675 h 102108"/>
                <a:gd name="connsiteX103" fmla="*/ 212598 w 631698"/>
                <a:gd name="connsiteY103" fmla="*/ 73151 h 102108"/>
                <a:gd name="connsiteX104" fmla="*/ 211074 w 631698"/>
                <a:gd name="connsiteY104" fmla="*/ 73913 h 102108"/>
                <a:gd name="connsiteX105" fmla="*/ 214122 w 631698"/>
                <a:gd name="connsiteY105" fmla="*/ 72389 h 102108"/>
                <a:gd name="connsiteX106" fmla="*/ 213360 w 631698"/>
                <a:gd name="connsiteY106" fmla="*/ 72389 h 102108"/>
                <a:gd name="connsiteX107" fmla="*/ 216408 w 631698"/>
                <a:gd name="connsiteY107" fmla="*/ 70865 h 102108"/>
                <a:gd name="connsiteX108" fmla="*/ 214122 w 631698"/>
                <a:gd name="connsiteY108" fmla="*/ 72389 h 102108"/>
                <a:gd name="connsiteX109" fmla="*/ 220218 w 631698"/>
                <a:gd name="connsiteY109" fmla="*/ 67817 h 102108"/>
                <a:gd name="connsiteX110" fmla="*/ 217932 w 631698"/>
                <a:gd name="connsiteY110" fmla="*/ 69341 h 102108"/>
                <a:gd name="connsiteX111" fmla="*/ 222504 w 631698"/>
                <a:gd name="connsiteY111" fmla="*/ 64007 h 102108"/>
                <a:gd name="connsiteX112" fmla="*/ 221742 w 631698"/>
                <a:gd name="connsiteY112" fmla="*/ 65531 h 102108"/>
                <a:gd name="connsiteX113" fmla="*/ 223266 w 631698"/>
                <a:gd name="connsiteY113" fmla="*/ 62483 h 102108"/>
                <a:gd name="connsiteX114" fmla="*/ 223266 w 631698"/>
                <a:gd name="connsiteY114" fmla="*/ 63245 h 102108"/>
                <a:gd name="connsiteX115" fmla="*/ 224790 w 631698"/>
                <a:gd name="connsiteY115" fmla="*/ 60197 h 102108"/>
                <a:gd name="connsiteX116" fmla="*/ 224027 w 631698"/>
                <a:gd name="connsiteY116" fmla="*/ 61721 h 102108"/>
                <a:gd name="connsiteX117" fmla="*/ 225552 w 631698"/>
                <a:gd name="connsiteY117" fmla="*/ 57911 h 102108"/>
                <a:gd name="connsiteX118" fmla="*/ 224790 w 631698"/>
                <a:gd name="connsiteY118" fmla="*/ 58673 h 102108"/>
                <a:gd name="connsiteX119" fmla="*/ 225552 w 631698"/>
                <a:gd name="connsiteY119" fmla="*/ 55625 h 102108"/>
                <a:gd name="connsiteX120" fmla="*/ 225552 w 631698"/>
                <a:gd name="connsiteY120" fmla="*/ 57150 h 102108"/>
                <a:gd name="connsiteX121" fmla="*/ 226314 w 631698"/>
                <a:gd name="connsiteY121" fmla="*/ 53339 h 102108"/>
                <a:gd name="connsiteX122" fmla="*/ 226314 w 631698"/>
                <a:gd name="connsiteY122" fmla="*/ 54101 h 102108"/>
                <a:gd name="connsiteX123" fmla="*/ 330708 w 631698"/>
                <a:gd name="connsiteY123" fmla="*/ 54101 h 102108"/>
                <a:gd name="connsiteX124" fmla="*/ 330708 w 631698"/>
                <a:gd name="connsiteY124" fmla="*/ 53339 h 102108"/>
                <a:gd name="connsiteX125" fmla="*/ 330708 w 631698"/>
                <a:gd name="connsiteY125" fmla="*/ 57150 h 102108"/>
                <a:gd name="connsiteX126" fmla="*/ 330708 w 631698"/>
                <a:gd name="connsiteY126" fmla="*/ 55625 h 102108"/>
                <a:gd name="connsiteX127" fmla="*/ 331470 w 631698"/>
                <a:gd name="connsiteY127" fmla="*/ 58673 h 102108"/>
                <a:gd name="connsiteX128" fmla="*/ 331470 w 631698"/>
                <a:gd name="connsiteY128" fmla="*/ 57911 h 102108"/>
                <a:gd name="connsiteX129" fmla="*/ 332994 w 631698"/>
                <a:gd name="connsiteY129" fmla="*/ 61721 h 102108"/>
                <a:gd name="connsiteX130" fmla="*/ 332232 w 631698"/>
                <a:gd name="connsiteY130" fmla="*/ 60197 h 102108"/>
                <a:gd name="connsiteX131" fmla="*/ 333755 w 631698"/>
                <a:gd name="connsiteY131" fmla="*/ 63245 h 102108"/>
                <a:gd name="connsiteX132" fmla="*/ 332994 w 631698"/>
                <a:gd name="connsiteY132" fmla="*/ 62483 h 102108"/>
                <a:gd name="connsiteX133" fmla="*/ 335280 w 631698"/>
                <a:gd name="connsiteY133" fmla="*/ 65531 h 102108"/>
                <a:gd name="connsiteX134" fmla="*/ 333755 w 631698"/>
                <a:gd name="connsiteY134" fmla="*/ 64007 h 102108"/>
                <a:gd name="connsiteX135" fmla="*/ 338327 w 631698"/>
                <a:gd name="connsiteY135" fmla="*/ 69341 h 102108"/>
                <a:gd name="connsiteX136" fmla="*/ 336804 w 631698"/>
                <a:gd name="connsiteY136" fmla="*/ 67817 h 102108"/>
                <a:gd name="connsiteX137" fmla="*/ 342138 w 631698"/>
                <a:gd name="connsiteY137" fmla="*/ 72389 h 102108"/>
                <a:gd name="connsiteX138" fmla="*/ 340614 w 631698"/>
                <a:gd name="connsiteY138" fmla="*/ 70865 h 102108"/>
                <a:gd name="connsiteX139" fmla="*/ 343661 w 631698"/>
                <a:gd name="connsiteY139" fmla="*/ 72389 h 102108"/>
                <a:gd name="connsiteX140" fmla="*/ 342138 w 631698"/>
                <a:gd name="connsiteY140" fmla="*/ 72389 h 102108"/>
                <a:gd name="connsiteX141" fmla="*/ 345948 w 631698"/>
                <a:gd name="connsiteY141" fmla="*/ 73913 h 102108"/>
                <a:gd name="connsiteX142" fmla="*/ 344424 w 631698"/>
                <a:gd name="connsiteY142" fmla="*/ 73151 h 102108"/>
                <a:gd name="connsiteX143" fmla="*/ 347472 w 631698"/>
                <a:gd name="connsiteY143" fmla="*/ 74675 h 102108"/>
                <a:gd name="connsiteX144" fmla="*/ 345948 w 631698"/>
                <a:gd name="connsiteY144" fmla="*/ 73913 h 102108"/>
                <a:gd name="connsiteX145" fmla="*/ 349758 w 631698"/>
                <a:gd name="connsiteY145" fmla="*/ 74675 h 102108"/>
                <a:gd name="connsiteX146" fmla="*/ 348233 w 631698"/>
                <a:gd name="connsiteY146" fmla="*/ 74675 h 102108"/>
                <a:gd name="connsiteX147" fmla="*/ 352044 w 631698"/>
                <a:gd name="connsiteY147" fmla="*/ 75437 h 102108"/>
                <a:gd name="connsiteX148" fmla="*/ 350520 w 631698"/>
                <a:gd name="connsiteY148" fmla="*/ 74675 h 102108"/>
                <a:gd name="connsiteX149" fmla="*/ 354330 w 631698"/>
                <a:gd name="connsiteY149" fmla="*/ 75437 h 102108"/>
                <a:gd name="connsiteX150" fmla="*/ 352805 w 631698"/>
                <a:gd name="connsiteY150" fmla="*/ 75437 h 102108"/>
                <a:gd name="connsiteX151" fmla="*/ 356616 w 631698"/>
                <a:gd name="connsiteY151" fmla="*/ 74675 h 102108"/>
                <a:gd name="connsiteX152" fmla="*/ 355092 w 631698"/>
                <a:gd name="connsiteY152" fmla="*/ 75437 h 102108"/>
                <a:gd name="connsiteX153" fmla="*/ 358902 w 631698"/>
                <a:gd name="connsiteY153" fmla="*/ 74675 h 102108"/>
                <a:gd name="connsiteX154" fmla="*/ 357377 w 631698"/>
                <a:gd name="connsiteY154" fmla="*/ 74675 h 102108"/>
                <a:gd name="connsiteX155" fmla="*/ 361188 w 631698"/>
                <a:gd name="connsiteY155" fmla="*/ 73913 h 102108"/>
                <a:gd name="connsiteX156" fmla="*/ 359664 w 631698"/>
                <a:gd name="connsiteY156" fmla="*/ 74675 h 102108"/>
                <a:gd name="connsiteX157" fmla="*/ 362711 w 631698"/>
                <a:gd name="connsiteY157" fmla="*/ 73151 h 102108"/>
                <a:gd name="connsiteX158" fmla="*/ 361950 w 631698"/>
                <a:gd name="connsiteY158" fmla="*/ 73913 h 102108"/>
                <a:gd name="connsiteX159" fmla="*/ 364998 w 631698"/>
                <a:gd name="connsiteY159" fmla="*/ 72389 h 102108"/>
                <a:gd name="connsiteX160" fmla="*/ 364236 w 631698"/>
                <a:gd name="connsiteY160" fmla="*/ 72389 h 102108"/>
                <a:gd name="connsiteX161" fmla="*/ 367283 w 631698"/>
                <a:gd name="connsiteY161" fmla="*/ 70865 h 102108"/>
                <a:gd name="connsiteX162" fmla="*/ 364998 w 631698"/>
                <a:gd name="connsiteY162" fmla="*/ 72389 h 102108"/>
                <a:gd name="connsiteX163" fmla="*/ 371094 w 631698"/>
                <a:gd name="connsiteY163" fmla="*/ 67817 h 102108"/>
                <a:gd name="connsiteX164" fmla="*/ 368808 w 631698"/>
                <a:gd name="connsiteY164" fmla="*/ 69341 h 102108"/>
                <a:gd name="connsiteX165" fmla="*/ 373380 w 631698"/>
                <a:gd name="connsiteY165" fmla="*/ 64007 h 102108"/>
                <a:gd name="connsiteX166" fmla="*/ 372618 w 631698"/>
                <a:gd name="connsiteY166" fmla="*/ 65531 h 102108"/>
                <a:gd name="connsiteX167" fmla="*/ 374142 w 631698"/>
                <a:gd name="connsiteY167" fmla="*/ 62483 h 102108"/>
                <a:gd name="connsiteX168" fmla="*/ 373380 w 631698"/>
                <a:gd name="connsiteY168" fmla="*/ 63245 h 102108"/>
                <a:gd name="connsiteX169" fmla="*/ 375666 w 631698"/>
                <a:gd name="connsiteY169" fmla="*/ 60197 h 102108"/>
                <a:gd name="connsiteX170" fmla="*/ 374904 w 631698"/>
                <a:gd name="connsiteY170" fmla="*/ 61721 h 102108"/>
                <a:gd name="connsiteX171" fmla="*/ 375666 w 631698"/>
                <a:gd name="connsiteY171" fmla="*/ 57911 h 102108"/>
                <a:gd name="connsiteX172" fmla="*/ 375666 w 631698"/>
                <a:gd name="connsiteY172" fmla="*/ 58673 h 102108"/>
                <a:gd name="connsiteX173" fmla="*/ 376427 w 631698"/>
                <a:gd name="connsiteY173" fmla="*/ 55625 h 102108"/>
                <a:gd name="connsiteX174" fmla="*/ 376427 w 631698"/>
                <a:gd name="connsiteY174" fmla="*/ 57150 h 102108"/>
                <a:gd name="connsiteX175" fmla="*/ 377190 w 631698"/>
                <a:gd name="connsiteY175" fmla="*/ 53339 h 102108"/>
                <a:gd name="connsiteX176" fmla="*/ 376427 w 631698"/>
                <a:gd name="connsiteY176" fmla="*/ 54101 h 102108"/>
                <a:gd name="connsiteX177" fmla="*/ 390905 w 631698"/>
                <a:gd name="connsiteY177" fmla="*/ 16763 h 102108"/>
                <a:gd name="connsiteX178" fmla="*/ 428244 w 631698"/>
                <a:gd name="connsiteY178" fmla="*/ 0 h 102108"/>
                <a:gd name="connsiteX179" fmla="*/ 465582 w 631698"/>
                <a:gd name="connsiteY179" fmla="*/ 14477 h 102108"/>
                <a:gd name="connsiteX180" fmla="*/ 481583 w 631698"/>
                <a:gd name="connsiteY180" fmla="*/ 54101 h 102108"/>
                <a:gd name="connsiteX181" fmla="*/ 481583 w 631698"/>
                <a:gd name="connsiteY181" fmla="*/ 53339 h 102108"/>
                <a:gd name="connsiteX182" fmla="*/ 481583 w 631698"/>
                <a:gd name="connsiteY182" fmla="*/ 57150 h 102108"/>
                <a:gd name="connsiteX183" fmla="*/ 481583 w 631698"/>
                <a:gd name="connsiteY183" fmla="*/ 55625 h 102108"/>
                <a:gd name="connsiteX184" fmla="*/ 482346 w 631698"/>
                <a:gd name="connsiteY184" fmla="*/ 58673 h 102108"/>
                <a:gd name="connsiteX185" fmla="*/ 482346 w 631698"/>
                <a:gd name="connsiteY185" fmla="*/ 57911 h 102108"/>
                <a:gd name="connsiteX186" fmla="*/ 483108 w 631698"/>
                <a:gd name="connsiteY186" fmla="*/ 61721 h 102108"/>
                <a:gd name="connsiteX187" fmla="*/ 483108 w 631698"/>
                <a:gd name="connsiteY187" fmla="*/ 60197 h 102108"/>
                <a:gd name="connsiteX188" fmla="*/ 484632 w 631698"/>
                <a:gd name="connsiteY188" fmla="*/ 63245 h 102108"/>
                <a:gd name="connsiteX189" fmla="*/ 483870 w 631698"/>
                <a:gd name="connsiteY189" fmla="*/ 62483 h 102108"/>
                <a:gd name="connsiteX190" fmla="*/ 486155 w 631698"/>
                <a:gd name="connsiteY190" fmla="*/ 65531 h 102108"/>
                <a:gd name="connsiteX191" fmla="*/ 484632 w 631698"/>
                <a:gd name="connsiteY191" fmla="*/ 64007 h 102108"/>
                <a:gd name="connsiteX192" fmla="*/ 489204 w 631698"/>
                <a:gd name="connsiteY192" fmla="*/ 69341 h 102108"/>
                <a:gd name="connsiteX193" fmla="*/ 487680 w 631698"/>
                <a:gd name="connsiteY193" fmla="*/ 67817 h 102108"/>
                <a:gd name="connsiteX194" fmla="*/ 493014 w 631698"/>
                <a:gd name="connsiteY194" fmla="*/ 72389 h 102108"/>
                <a:gd name="connsiteX195" fmla="*/ 490727 w 631698"/>
                <a:gd name="connsiteY195" fmla="*/ 70865 h 102108"/>
                <a:gd name="connsiteX196" fmla="*/ 494538 w 631698"/>
                <a:gd name="connsiteY196" fmla="*/ 72389 h 102108"/>
                <a:gd name="connsiteX197" fmla="*/ 493014 w 631698"/>
                <a:gd name="connsiteY197" fmla="*/ 72389 h 102108"/>
                <a:gd name="connsiteX198" fmla="*/ 496061 w 631698"/>
                <a:gd name="connsiteY198" fmla="*/ 73913 h 102108"/>
                <a:gd name="connsiteX199" fmla="*/ 495300 w 631698"/>
                <a:gd name="connsiteY199" fmla="*/ 73151 h 102108"/>
                <a:gd name="connsiteX200" fmla="*/ 498348 w 631698"/>
                <a:gd name="connsiteY200" fmla="*/ 74675 h 102108"/>
                <a:gd name="connsiteX201" fmla="*/ 496824 w 631698"/>
                <a:gd name="connsiteY201" fmla="*/ 73913 h 102108"/>
                <a:gd name="connsiteX202" fmla="*/ 500633 w 631698"/>
                <a:gd name="connsiteY202" fmla="*/ 74675 h 102108"/>
                <a:gd name="connsiteX203" fmla="*/ 499110 w 631698"/>
                <a:gd name="connsiteY203" fmla="*/ 74675 h 102108"/>
                <a:gd name="connsiteX204" fmla="*/ 502920 w 631698"/>
                <a:gd name="connsiteY204" fmla="*/ 75437 h 102108"/>
                <a:gd name="connsiteX205" fmla="*/ 501396 w 631698"/>
                <a:gd name="connsiteY205" fmla="*/ 74675 h 102108"/>
                <a:gd name="connsiteX206" fmla="*/ 505205 w 631698"/>
                <a:gd name="connsiteY206" fmla="*/ 75437 h 102108"/>
                <a:gd name="connsiteX207" fmla="*/ 503682 w 631698"/>
                <a:gd name="connsiteY207" fmla="*/ 75437 h 102108"/>
                <a:gd name="connsiteX208" fmla="*/ 507492 w 631698"/>
                <a:gd name="connsiteY208" fmla="*/ 74675 h 102108"/>
                <a:gd name="connsiteX209" fmla="*/ 505968 w 631698"/>
                <a:gd name="connsiteY209" fmla="*/ 75437 h 102108"/>
                <a:gd name="connsiteX210" fmla="*/ 509777 w 631698"/>
                <a:gd name="connsiteY210" fmla="*/ 74675 h 102108"/>
                <a:gd name="connsiteX211" fmla="*/ 508254 w 631698"/>
                <a:gd name="connsiteY211" fmla="*/ 74675 h 102108"/>
                <a:gd name="connsiteX212" fmla="*/ 512064 w 631698"/>
                <a:gd name="connsiteY212" fmla="*/ 73913 h 102108"/>
                <a:gd name="connsiteX213" fmla="*/ 510540 w 631698"/>
                <a:gd name="connsiteY213" fmla="*/ 74675 h 102108"/>
                <a:gd name="connsiteX214" fmla="*/ 513588 w 631698"/>
                <a:gd name="connsiteY214" fmla="*/ 73151 h 102108"/>
                <a:gd name="connsiteX215" fmla="*/ 512826 w 631698"/>
                <a:gd name="connsiteY215" fmla="*/ 73913 h 102108"/>
                <a:gd name="connsiteX216" fmla="*/ 515874 w 631698"/>
                <a:gd name="connsiteY216" fmla="*/ 72389 h 102108"/>
                <a:gd name="connsiteX217" fmla="*/ 514350 w 631698"/>
                <a:gd name="connsiteY217" fmla="*/ 72389 h 102108"/>
                <a:gd name="connsiteX218" fmla="*/ 517398 w 631698"/>
                <a:gd name="connsiteY218" fmla="*/ 70865 h 102108"/>
                <a:gd name="connsiteX219" fmla="*/ 515874 w 631698"/>
                <a:gd name="connsiteY219" fmla="*/ 72389 h 102108"/>
                <a:gd name="connsiteX220" fmla="*/ 521208 w 631698"/>
                <a:gd name="connsiteY220" fmla="*/ 67817 h 102108"/>
                <a:gd name="connsiteX221" fmla="*/ 519683 w 631698"/>
                <a:gd name="connsiteY221" fmla="*/ 69341 h 102108"/>
                <a:gd name="connsiteX222" fmla="*/ 524255 w 631698"/>
                <a:gd name="connsiteY222" fmla="*/ 64007 h 102108"/>
                <a:gd name="connsiteX223" fmla="*/ 522732 w 631698"/>
                <a:gd name="connsiteY223" fmla="*/ 65531 h 102108"/>
                <a:gd name="connsiteX224" fmla="*/ 525018 w 631698"/>
                <a:gd name="connsiteY224" fmla="*/ 62483 h 102108"/>
                <a:gd name="connsiteX225" fmla="*/ 524255 w 631698"/>
                <a:gd name="connsiteY225" fmla="*/ 63245 h 102108"/>
                <a:gd name="connsiteX226" fmla="*/ 525780 w 631698"/>
                <a:gd name="connsiteY226" fmla="*/ 60197 h 102108"/>
                <a:gd name="connsiteX227" fmla="*/ 525780 w 631698"/>
                <a:gd name="connsiteY227" fmla="*/ 61721 h 102108"/>
                <a:gd name="connsiteX228" fmla="*/ 526542 w 631698"/>
                <a:gd name="connsiteY228" fmla="*/ 57911 h 102108"/>
                <a:gd name="connsiteX229" fmla="*/ 526542 w 631698"/>
                <a:gd name="connsiteY229" fmla="*/ 58673 h 102108"/>
                <a:gd name="connsiteX230" fmla="*/ 527304 w 631698"/>
                <a:gd name="connsiteY230" fmla="*/ 55625 h 102108"/>
                <a:gd name="connsiteX231" fmla="*/ 527304 w 631698"/>
                <a:gd name="connsiteY231" fmla="*/ 57150 h 102108"/>
                <a:gd name="connsiteX232" fmla="*/ 527304 w 631698"/>
                <a:gd name="connsiteY232" fmla="*/ 53339 h 102108"/>
                <a:gd name="connsiteX233" fmla="*/ 527304 w 631698"/>
                <a:gd name="connsiteY233" fmla="*/ 54101 h 102108"/>
                <a:gd name="connsiteX234" fmla="*/ 541782 w 631698"/>
                <a:gd name="connsiteY234" fmla="*/ 16763 h 102108"/>
                <a:gd name="connsiteX235" fmla="*/ 579120 w 631698"/>
                <a:gd name="connsiteY235" fmla="*/ 0 h 102108"/>
                <a:gd name="connsiteX236" fmla="*/ 631698 w 631698"/>
                <a:gd name="connsiteY236" fmla="*/ 50291 h 102108"/>
                <a:gd name="connsiteX237" fmla="*/ 602742 w 631698"/>
                <a:gd name="connsiteY237" fmla="*/ 51815 h 102108"/>
                <a:gd name="connsiteX238" fmla="*/ 602742 w 631698"/>
                <a:gd name="connsiteY238" fmla="*/ 48005 h 102108"/>
                <a:gd name="connsiteX239" fmla="*/ 602742 w 631698"/>
                <a:gd name="connsiteY239" fmla="*/ 49529 h 102108"/>
                <a:gd name="connsiteX240" fmla="*/ 602742 w 631698"/>
                <a:gd name="connsiteY240" fmla="*/ 45719 h 102108"/>
                <a:gd name="connsiteX241" fmla="*/ 602742 w 631698"/>
                <a:gd name="connsiteY241" fmla="*/ 46481 h 102108"/>
                <a:gd name="connsiteX242" fmla="*/ 601980 w 631698"/>
                <a:gd name="connsiteY242" fmla="*/ 43433 h 102108"/>
                <a:gd name="connsiteX243" fmla="*/ 601980 w 631698"/>
                <a:gd name="connsiteY243" fmla="*/ 44195 h 102108"/>
                <a:gd name="connsiteX244" fmla="*/ 601218 w 631698"/>
                <a:gd name="connsiteY244" fmla="*/ 41147 h 102108"/>
                <a:gd name="connsiteX245" fmla="*/ 601218 w 631698"/>
                <a:gd name="connsiteY245" fmla="*/ 41909 h 102108"/>
                <a:gd name="connsiteX246" fmla="*/ 599694 w 631698"/>
                <a:gd name="connsiteY246" fmla="*/ 38861 h 102108"/>
                <a:gd name="connsiteX247" fmla="*/ 600455 w 631698"/>
                <a:gd name="connsiteY247" fmla="*/ 39623 h 102108"/>
                <a:gd name="connsiteX248" fmla="*/ 598170 w 631698"/>
                <a:gd name="connsiteY248" fmla="*/ 36575 h 102108"/>
                <a:gd name="connsiteX249" fmla="*/ 599694 w 631698"/>
                <a:gd name="connsiteY249" fmla="*/ 38861 h 102108"/>
                <a:gd name="connsiteX250" fmla="*/ 595122 w 631698"/>
                <a:gd name="connsiteY250" fmla="*/ 32765 h 102108"/>
                <a:gd name="connsiteX251" fmla="*/ 596646 w 631698"/>
                <a:gd name="connsiteY251" fmla="*/ 35051 h 102108"/>
                <a:gd name="connsiteX252" fmla="*/ 591311 w 631698"/>
                <a:gd name="connsiteY252" fmla="*/ 30479 h 102108"/>
                <a:gd name="connsiteX253" fmla="*/ 592836 w 631698"/>
                <a:gd name="connsiteY253" fmla="*/ 31241 h 102108"/>
                <a:gd name="connsiteX254" fmla="*/ 589788 w 631698"/>
                <a:gd name="connsiteY254" fmla="*/ 29717 h 102108"/>
                <a:gd name="connsiteX255" fmla="*/ 591311 w 631698"/>
                <a:gd name="connsiteY255" fmla="*/ 30479 h 102108"/>
                <a:gd name="connsiteX256" fmla="*/ 588264 w 631698"/>
                <a:gd name="connsiteY256" fmla="*/ 28955 h 102108"/>
                <a:gd name="connsiteX257" fmla="*/ 589026 w 631698"/>
                <a:gd name="connsiteY257" fmla="*/ 28955 h 102108"/>
                <a:gd name="connsiteX258" fmla="*/ 585977 w 631698"/>
                <a:gd name="connsiteY258" fmla="*/ 28193 h 102108"/>
                <a:gd name="connsiteX259" fmla="*/ 587502 w 631698"/>
                <a:gd name="connsiteY259" fmla="*/ 28193 h 102108"/>
                <a:gd name="connsiteX260" fmla="*/ 583692 w 631698"/>
                <a:gd name="connsiteY260" fmla="*/ 27431 h 102108"/>
                <a:gd name="connsiteX261" fmla="*/ 585216 w 631698"/>
                <a:gd name="connsiteY261" fmla="*/ 28193 h 102108"/>
                <a:gd name="connsiteX262" fmla="*/ 581405 w 631698"/>
                <a:gd name="connsiteY262" fmla="*/ 27431 h 102108"/>
                <a:gd name="connsiteX263" fmla="*/ 582930 w 631698"/>
                <a:gd name="connsiteY263" fmla="*/ 27431 h 102108"/>
                <a:gd name="connsiteX264" fmla="*/ 579120 w 631698"/>
                <a:gd name="connsiteY264" fmla="*/ 27431 h 102108"/>
                <a:gd name="connsiteX265" fmla="*/ 580644 w 631698"/>
                <a:gd name="connsiteY265" fmla="*/ 27431 h 102108"/>
                <a:gd name="connsiteX266" fmla="*/ 576833 w 631698"/>
                <a:gd name="connsiteY266" fmla="*/ 27431 h 102108"/>
                <a:gd name="connsiteX267" fmla="*/ 578358 w 631698"/>
                <a:gd name="connsiteY267" fmla="*/ 27431 h 102108"/>
                <a:gd name="connsiteX268" fmla="*/ 574548 w 631698"/>
                <a:gd name="connsiteY268" fmla="*/ 28193 h 102108"/>
                <a:gd name="connsiteX269" fmla="*/ 576072 w 631698"/>
                <a:gd name="connsiteY269" fmla="*/ 27431 h 102108"/>
                <a:gd name="connsiteX270" fmla="*/ 572261 w 631698"/>
                <a:gd name="connsiteY270" fmla="*/ 28193 h 102108"/>
                <a:gd name="connsiteX271" fmla="*/ 573786 w 631698"/>
                <a:gd name="connsiteY271" fmla="*/ 28193 h 102108"/>
                <a:gd name="connsiteX272" fmla="*/ 570738 w 631698"/>
                <a:gd name="connsiteY272" fmla="*/ 28955 h 102108"/>
                <a:gd name="connsiteX273" fmla="*/ 571500 w 631698"/>
                <a:gd name="connsiteY273" fmla="*/ 28955 h 102108"/>
                <a:gd name="connsiteX274" fmla="*/ 568452 w 631698"/>
                <a:gd name="connsiteY274" fmla="*/ 30479 h 102108"/>
                <a:gd name="connsiteX275" fmla="*/ 569976 w 631698"/>
                <a:gd name="connsiteY275" fmla="*/ 29717 h 102108"/>
                <a:gd name="connsiteX276" fmla="*/ 566927 w 631698"/>
                <a:gd name="connsiteY276" fmla="*/ 31241 h 102108"/>
                <a:gd name="connsiteX277" fmla="*/ 568452 w 631698"/>
                <a:gd name="connsiteY277" fmla="*/ 30479 h 102108"/>
                <a:gd name="connsiteX278" fmla="*/ 562355 w 631698"/>
                <a:gd name="connsiteY278" fmla="*/ 35051 h 102108"/>
                <a:gd name="connsiteX279" fmla="*/ 564642 w 631698"/>
                <a:gd name="connsiteY279" fmla="*/ 32765 h 102108"/>
                <a:gd name="connsiteX280" fmla="*/ 560070 w 631698"/>
                <a:gd name="connsiteY280" fmla="*/ 38861 h 102108"/>
                <a:gd name="connsiteX281" fmla="*/ 560832 w 631698"/>
                <a:gd name="connsiteY281" fmla="*/ 36575 h 102108"/>
                <a:gd name="connsiteX282" fmla="*/ 559308 w 631698"/>
                <a:gd name="connsiteY282" fmla="*/ 39623 h 102108"/>
                <a:gd name="connsiteX283" fmla="*/ 560070 w 631698"/>
                <a:gd name="connsiteY283" fmla="*/ 38861 h 102108"/>
                <a:gd name="connsiteX284" fmla="*/ 558546 w 631698"/>
                <a:gd name="connsiteY284" fmla="*/ 41909 h 102108"/>
                <a:gd name="connsiteX285" fmla="*/ 558546 w 631698"/>
                <a:gd name="connsiteY285" fmla="*/ 41147 h 102108"/>
                <a:gd name="connsiteX286" fmla="*/ 557783 w 631698"/>
                <a:gd name="connsiteY286" fmla="*/ 44195 h 102108"/>
                <a:gd name="connsiteX287" fmla="*/ 557783 w 631698"/>
                <a:gd name="connsiteY287" fmla="*/ 43433 h 102108"/>
                <a:gd name="connsiteX288" fmla="*/ 557022 w 631698"/>
                <a:gd name="connsiteY288" fmla="*/ 46481 h 102108"/>
                <a:gd name="connsiteX289" fmla="*/ 557022 w 631698"/>
                <a:gd name="connsiteY289" fmla="*/ 45719 h 102108"/>
                <a:gd name="connsiteX290" fmla="*/ 556260 w 631698"/>
                <a:gd name="connsiteY290" fmla="*/ 49529 h 102108"/>
                <a:gd name="connsiteX291" fmla="*/ 557022 w 631698"/>
                <a:gd name="connsiteY291" fmla="*/ 48005 h 102108"/>
                <a:gd name="connsiteX292" fmla="*/ 542544 w 631698"/>
                <a:gd name="connsiteY292" fmla="*/ 86105 h 102108"/>
                <a:gd name="connsiteX293" fmla="*/ 505205 w 631698"/>
                <a:gd name="connsiteY293" fmla="*/ 102107 h 102108"/>
                <a:gd name="connsiteX294" fmla="*/ 468630 w 631698"/>
                <a:gd name="connsiteY294" fmla="*/ 87629 h 102108"/>
                <a:gd name="connsiteX295" fmla="*/ 451866 w 631698"/>
                <a:gd name="connsiteY295" fmla="*/ 48005 h 102108"/>
                <a:gd name="connsiteX296" fmla="*/ 452627 w 631698"/>
                <a:gd name="connsiteY296" fmla="*/ 49529 h 102108"/>
                <a:gd name="connsiteX297" fmla="*/ 451866 w 631698"/>
                <a:gd name="connsiteY297" fmla="*/ 45719 h 102108"/>
                <a:gd name="connsiteX298" fmla="*/ 451866 w 631698"/>
                <a:gd name="connsiteY298" fmla="*/ 46481 h 102108"/>
                <a:gd name="connsiteX299" fmla="*/ 451104 w 631698"/>
                <a:gd name="connsiteY299" fmla="*/ 43433 h 102108"/>
                <a:gd name="connsiteX300" fmla="*/ 451104 w 631698"/>
                <a:gd name="connsiteY300" fmla="*/ 44195 h 102108"/>
                <a:gd name="connsiteX301" fmla="*/ 450342 w 631698"/>
                <a:gd name="connsiteY301" fmla="*/ 41147 h 102108"/>
                <a:gd name="connsiteX302" fmla="*/ 450342 w 631698"/>
                <a:gd name="connsiteY302" fmla="*/ 41909 h 102108"/>
                <a:gd name="connsiteX303" fmla="*/ 448818 w 631698"/>
                <a:gd name="connsiteY303" fmla="*/ 38861 h 102108"/>
                <a:gd name="connsiteX304" fmla="*/ 449580 w 631698"/>
                <a:gd name="connsiteY304" fmla="*/ 40385 h 102108"/>
                <a:gd name="connsiteX305" fmla="*/ 448055 w 631698"/>
                <a:gd name="connsiteY305" fmla="*/ 37337 h 102108"/>
                <a:gd name="connsiteX306" fmla="*/ 448818 w 631698"/>
                <a:gd name="connsiteY306" fmla="*/ 38861 h 102108"/>
                <a:gd name="connsiteX307" fmla="*/ 444246 w 631698"/>
                <a:gd name="connsiteY307" fmla="*/ 32765 h 102108"/>
                <a:gd name="connsiteX308" fmla="*/ 446532 w 631698"/>
                <a:gd name="connsiteY308" fmla="*/ 35051 h 102108"/>
                <a:gd name="connsiteX309" fmla="*/ 440436 w 631698"/>
                <a:gd name="connsiteY309" fmla="*/ 30479 h 102108"/>
                <a:gd name="connsiteX310" fmla="*/ 441960 w 631698"/>
                <a:gd name="connsiteY310" fmla="*/ 31241 h 102108"/>
                <a:gd name="connsiteX311" fmla="*/ 438911 w 631698"/>
                <a:gd name="connsiteY311" fmla="*/ 29717 h 102108"/>
                <a:gd name="connsiteX312" fmla="*/ 440436 w 631698"/>
                <a:gd name="connsiteY312" fmla="*/ 30479 h 102108"/>
                <a:gd name="connsiteX313" fmla="*/ 437388 w 631698"/>
                <a:gd name="connsiteY313" fmla="*/ 28955 h 102108"/>
                <a:gd name="connsiteX314" fmla="*/ 438150 w 631698"/>
                <a:gd name="connsiteY314" fmla="*/ 28955 h 102108"/>
                <a:gd name="connsiteX315" fmla="*/ 435102 w 631698"/>
                <a:gd name="connsiteY315" fmla="*/ 28193 h 102108"/>
                <a:gd name="connsiteX316" fmla="*/ 436626 w 631698"/>
                <a:gd name="connsiteY316" fmla="*/ 28193 h 102108"/>
                <a:gd name="connsiteX317" fmla="*/ 432816 w 631698"/>
                <a:gd name="connsiteY317" fmla="*/ 27431 h 102108"/>
                <a:gd name="connsiteX318" fmla="*/ 434340 w 631698"/>
                <a:gd name="connsiteY318" fmla="*/ 28193 h 102108"/>
                <a:gd name="connsiteX319" fmla="*/ 430530 w 631698"/>
                <a:gd name="connsiteY319" fmla="*/ 27431 h 102108"/>
                <a:gd name="connsiteX320" fmla="*/ 432054 w 631698"/>
                <a:gd name="connsiteY320" fmla="*/ 27431 h 102108"/>
                <a:gd name="connsiteX321" fmla="*/ 428244 w 631698"/>
                <a:gd name="connsiteY321" fmla="*/ 27431 h 102108"/>
                <a:gd name="connsiteX322" fmla="*/ 429768 w 631698"/>
                <a:gd name="connsiteY322" fmla="*/ 27431 h 102108"/>
                <a:gd name="connsiteX323" fmla="*/ 425958 w 631698"/>
                <a:gd name="connsiteY323" fmla="*/ 27431 h 102108"/>
                <a:gd name="connsiteX324" fmla="*/ 427482 w 631698"/>
                <a:gd name="connsiteY324" fmla="*/ 27431 h 102108"/>
                <a:gd name="connsiteX325" fmla="*/ 423672 w 631698"/>
                <a:gd name="connsiteY325" fmla="*/ 28193 h 102108"/>
                <a:gd name="connsiteX326" fmla="*/ 425196 w 631698"/>
                <a:gd name="connsiteY326" fmla="*/ 27431 h 102108"/>
                <a:gd name="connsiteX327" fmla="*/ 421386 w 631698"/>
                <a:gd name="connsiteY327" fmla="*/ 28193 h 102108"/>
                <a:gd name="connsiteX328" fmla="*/ 422910 w 631698"/>
                <a:gd name="connsiteY328" fmla="*/ 28193 h 102108"/>
                <a:gd name="connsiteX329" fmla="*/ 419861 w 631698"/>
                <a:gd name="connsiteY329" fmla="*/ 28955 h 102108"/>
                <a:gd name="connsiteX330" fmla="*/ 420624 w 631698"/>
                <a:gd name="connsiteY330" fmla="*/ 28955 h 102108"/>
                <a:gd name="connsiteX331" fmla="*/ 417576 w 631698"/>
                <a:gd name="connsiteY331" fmla="*/ 30479 h 102108"/>
                <a:gd name="connsiteX332" fmla="*/ 419100 w 631698"/>
                <a:gd name="connsiteY332" fmla="*/ 29717 h 102108"/>
                <a:gd name="connsiteX333" fmla="*/ 416052 w 631698"/>
                <a:gd name="connsiteY333" fmla="*/ 31241 h 102108"/>
                <a:gd name="connsiteX334" fmla="*/ 417576 w 631698"/>
                <a:gd name="connsiteY334" fmla="*/ 30479 h 102108"/>
                <a:gd name="connsiteX335" fmla="*/ 412242 w 631698"/>
                <a:gd name="connsiteY335" fmla="*/ 35051 h 102108"/>
                <a:gd name="connsiteX336" fmla="*/ 413766 w 631698"/>
                <a:gd name="connsiteY336" fmla="*/ 32765 h 102108"/>
                <a:gd name="connsiteX337" fmla="*/ 409194 w 631698"/>
                <a:gd name="connsiteY337" fmla="*/ 38861 h 102108"/>
                <a:gd name="connsiteX338" fmla="*/ 410718 w 631698"/>
                <a:gd name="connsiteY338" fmla="*/ 37337 h 102108"/>
                <a:gd name="connsiteX339" fmla="*/ 408432 w 631698"/>
                <a:gd name="connsiteY339" fmla="*/ 40385 h 102108"/>
                <a:gd name="connsiteX340" fmla="*/ 409194 w 631698"/>
                <a:gd name="connsiteY340" fmla="*/ 38861 h 102108"/>
                <a:gd name="connsiteX341" fmla="*/ 407670 w 631698"/>
                <a:gd name="connsiteY341" fmla="*/ 41909 h 102108"/>
                <a:gd name="connsiteX342" fmla="*/ 407670 w 631698"/>
                <a:gd name="connsiteY342" fmla="*/ 41147 h 102108"/>
                <a:gd name="connsiteX343" fmla="*/ 406908 w 631698"/>
                <a:gd name="connsiteY343" fmla="*/ 44195 h 102108"/>
                <a:gd name="connsiteX344" fmla="*/ 406908 w 631698"/>
                <a:gd name="connsiteY344" fmla="*/ 43433 h 102108"/>
                <a:gd name="connsiteX345" fmla="*/ 406146 w 631698"/>
                <a:gd name="connsiteY345" fmla="*/ 46481 h 102108"/>
                <a:gd name="connsiteX346" fmla="*/ 406146 w 631698"/>
                <a:gd name="connsiteY346" fmla="*/ 45719 h 102108"/>
                <a:gd name="connsiteX347" fmla="*/ 406146 w 631698"/>
                <a:gd name="connsiteY347" fmla="*/ 49529 h 102108"/>
                <a:gd name="connsiteX348" fmla="*/ 406146 w 631698"/>
                <a:gd name="connsiteY348" fmla="*/ 48005 h 102108"/>
                <a:gd name="connsiteX349" fmla="*/ 301752 w 631698"/>
                <a:gd name="connsiteY349" fmla="*/ 48005 h 102108"/>
                <a:gd name="connsiteX350" fmla="*/ 301752 w 631698"/>
                <a:gd name="connsiteY350" fmla="*/ 49529 h 102108"/>
                <a:gd name="connsiteX351" fmla="*/ 300990 w 631698"/>
                <a:gd name="connsiteY351" fmla="*/ 45719 h 102108"/>
                <a:gd name="connsiteX352" fmla="*/ 300990 w 631698"/>
                <a:gd name="connsiteY352" fmla="*/ 46481 h 102108"/>
                <a:gd name="connsiteX353" fmla="*/ 300227 w 631698"/>
                <a:gd name="connsiteY353" fmla="*/ 43433 h 102108"/>
                <a:gd name="connsiteX354" fmla="*/ 300990 w 631698"/>
                <a:gd name="connsiteY354" fmla="*/ 44195 h 102108"/>
                <a:gd name="connsiteX355" fmla="*/ 299466 w 631698"/>
                <a:gd name="connsiteY355" fmla="*/ 41147 h 102108"/>
                <a:gd name="connsiteX356" fmla="*/ 300227 w 631698"/>
                <a:gd name="connsiteY356" fmla="*/ 41909 h 102108"/>
                <a:gd name="connsiteX357" fmla="*/ 298704 w 631698"/>
                <a:gd name="connsiteY357" fmla="*/ 38861 h 102108"/>
                <a:gd name="connsiteX358" fmla="*/ 298704 w 631698"/>
                <a:gd name="connsiteY358" fmla="*/ 40385 h 102108"/>
                <a:gd name="connsiteX359" fmla="*/ 297180 w 631698"/>
                <a:gd name="connsiteY359" fmla="*/ 37337 h 102108"/>
                <a:gd name="connsiteX360" fmla="*/ 297942 w 631698"/>
                <a:gd name="connsiteY360" fmla="*/ 38861 h 102108"/>
                <a:gd name="connsiteX361" fmla="*/ 293370 w 631698"/>
                <a:gd name="connsiteY361" fmla="*/ 32765 h 102108"/>
                <a:gd name="connsiteX362" fmla="*/ 295655 w 631698"/>
                <a:gd name="connsiteY362" fmla="*/ 35051 h 102108"/>
                <a:gd name="connsiteX363" fmla="*/ 289560 w 631698"/>
                <a:gd name="connsiteY363" fmla="*/ 30479 h 102108"/>
                <a:gd name="connsiteX364" fmla="*/ 291846 w 631698"/>
                <a:gd name="connsiteY364" fmla="*/ 31241 h 102108"/>
                <a:gd name="connsiteX365" fmla="*/ 288798 w 631698"/>
                <a:gd name="connsiteY365" fmla="*/ 29717 h 102108"/>
                <a:gd name="connsiteX366" fmla="*/ 289560 w 631698"/>
                <a:gd name="connsiteY366" fmla="*/ 30479 h 102108"/>
                <a:gd name="connsiteX367" fmla="*/ 286511 w 631698"/>
                <a:gd name="connsiteY367" fmla="*/ 28955 h 102108"/>
                <a:gd name="connsiteX368" fmla="*/ 288036 w 631698"/>
                <a:gd name="connsiteY368" fmla="*/ 28955 h 102108"/>
                <a:gd name="connsiteX369" fmla="*/ 284226 w 631698"/>
                <a:gd name="connsiteY369" fmla="*/ 28193 h 102108"/>
                <a:gd name="connsiteX370" fmla="*/ 285750 w 631698"/>
                <a:gd name="connsiteY370" fmla="*/ 28193 h 102108"/>
                <a:gd name="connsiteX371" fmla="*/ 281940 w 631698"/>
                <a:gd name="connsiteY371" fmla="*/ 27431 h 102108"/>
                <a:gd name="connsiteX372" fmla="*/ 283464 w 631698"/>
                <a:gd name="connsiteY372" fmla="*/ 28193 h 102108"/>
                <a:gd name="connsiteX373" fmla="*/ 279654 w 631698"/>
                <a:gd name="connsiteY373" fmla="*/ 27431 h 102108"/>
                <a:gd name="connsiteX374" fmla="*/ 281177 w 631698"/>
                <a:gd name="connsiteY374" fmla="*/ 27431 h 102108"/>
                <a:gd name="connsiteX375" fmla="*/ 277368 w 631698"/>
                <a:gd name="connsiteY375" fmla="*/ 27431 h 102108"/>
                <a:gd name="connsiteX376" fmla="*/ 278892 w 631698"/>
                <a:gd name="connsiteY376" fmla="*/ 27431 h 102108"/>
                <a:gd name="connsiteX377" fmla="*/ 275082 w 631698"/>
                <a:gd name="connsiteY377" fmla="*/ 27431 h 102108"/>
                <a:gd name="connsiteX378" fmla="*/ 276605 w 631698"/>
                <a:gd name="connsiteY378" fmla="*/ 27431 h 102108"/>
                <a:gd name="connsiteX379" fmla="*/ 272796 w 631698"/>
                <a:gd name="connsiteY379" fmla="*/ 28193 h 102108"/>
                <a:gd name="connsiteX380" fmla="*/ 274320 w 631698"/>
                <a:gd name="connsiteY380" fmla="*/ 27431 h 102108"/>
                <a:gd name="connsiteX381" fmla="*/ 270510 w 631698"/>
                <a:gd name="connsiteY381" fmla="*/ 28193 h 102108"/>
                <a:gd name="connsiteX382" fmla="*/ 272796 w 631698"/>
                <a:gd name="connsiteY382" fmla="*/ 28193 h 102108"/>
                <a:gd name="connsiteX383" fmla="*/ 268986 w 631698"/>
                <a:gd name="connsiteY383" fmla="*/ 28955 h 102108"/>
                <a:gd name="connsiteX384" fmla="*/ 270510 w 631698"/>
                <a:gd name="connsiteY384" fmla="*/ 28955 h 102108"/>
                <a:gd name="connsiteX385" fmla="*/ 266700 w 631698"/>
                <a:gd name="connsiteY385" fmla="*/ 30479 h 102108"/>
                <a:gd name="connsiteX386" fmla="*/ 268224 w 631698"/>
                <a:gd name="connsiteY386" fmla="*/ 29717 h 102108"/>
                <a:gd name="connsiteX387" fmla="*/ 265176 w 631698"/>
                <a:gd name="connsiteY387" fmla="*/ 31241 h 102108"/>
                <a:gd name="connsiteX388" fmla="*/ 266700 w 631698"/>
                <a:gd name="connsiteY388" fmla="*/ 30479 h 102108"/>
                <a:gd name="connsiteX389" fmla="*/ 261366 w 631698"/>
                <a:gd name="connsiteY389" fmla="*/ 35051 h 102108"/>
                <a:gd name="connsiteX390" fmla="*/ 262890 w 631698"/>
                <a:gd name="connsiteY390" fmla="*/ 32765 h 102108"/>
                <a:gd name="connsiteX391" fmla="*/ 258318 w 631698"/>
                <a:gd name="connsiteY391" fmla="*/ 38861 h 102108"/>
                <a:gd name="connsiteX392" fmla="*/ 259842 w 631698"/>
                <a:gd name="connsiteY392" fmla="*/ 36575 h 102108"/>
                <a:gd name="connsiteX393" fmla="*/ 257555 w 631698"/>
                <a:gd name="connsiteY393" fmla="*/ 39623 h 102108"/>
                <a:gd name="connsiteX394" fmla="*/ 258318 w 631698"/>
                <a:gd name="connsiteY394" fmla="*/ 38861 h 102108"/>
                <a:gd name="connsiteX395" fmla="*/ 256794 w 631698"/>
                <a:gd name="connsiteY395" fmla="*/ 41909 h 102108"/>
                <a:gd name="connsiteX396" fmla="*/ 257555 w 631698"/>
                <a:gd name="connsiteY396" fmla="*/ 41147 h 102108"/>
                <a:gd name="connsiteX397" fmla="*/ 256032 w 631698"/>
                <a:gd name="connsiteY397" fmla="*/ 44195 h 102108"/>
                <a:gd name="connsiteX398" fmla="*/ 256032 w 631698"/>
                <a:gd name="connsiteY398" fmla="*/ 43433 h 102108"/>
                <a:gd name="connsiteX399" fmla="*/ 255270 w 631698"/>
                <a:gd name="connsiteY399" fmla="*/ 46481 h 102108"/>
                <a:gd name="connsiteX400" fmla="*/ 256032 w 631698"/>
                <a:gd name="connsiteY400" fmla="*/ 45719 h 102108"/>
                <a:gd name="connsiteX401" fmla="*/ 255270 w 631698"/>
                <a:gd name="connsiteY401" fmla="*/ 49529 h 102108"/>
                <a:gd name="connsiteX402" fmla="*/ 255270 w 631698"/>
                <a:gd name="connsiteY402" fmla="*/ 48005 h 102108"/>
                <a:gd name="connsiteX403" fmla="*/ 150876 w 631698"/>
                <a:gd name="connsiteY403" fmla="*/ 48005 h 102108"/>
                <a:gd name="connsiteX404" fmla="*/ 150876 w 631698"/>
                <a:gd name="connsiteY404" fmla="*/ 49529 h 102108"/>
                <a:gd name="connsiteX405" fmla="*/ 150114 w 631698"/>
                <a:gd name="connsiteY405" fmla="*/ 45719 h 102108"/>
                <a:gd name="connsiteX406" fmla="*/ 150876 w 631698"/>
                <a:gd name="connsiteY406" fmla="*/ 46481 h 102108"/>
                <a:gd name="connsiteX407" fmla="*/ 149352 w 631698"/>
                <a:gd name="connsiteY407" fmla="*/ 43433 h 102108"/>
                <a:gd name="connsiteX408" fmla="*/ 150114 w 631698"/>
                <a:gd name="connsiteY408" fmla="*/ 44195 h 102108"/>
                <a:gd name="connsiteX409" fmla="*/ 148590 w 631698"/>
                <a:gd name="connsiteY409" fmla="*/ 41147 h 102108"/>
                <a:gd name="connsiteX410" fmla="*/ 149352 w 631698"/>
                <a:gd name="connsiteY410" fmla="*/ 41909 h 102108"/>
                <a:gd name="connsiteX411" fmla="*/ 147827 w 631698"/>
                <a:gd name="connsiteY411" fmla="*/ 38861 h 102108"/>
                <a:gd name="connsiteX412" fmla="*/ 147827 w 631698"/>
                <a:gd name="connsiteY412" fmla="*/ 39623 h 102108"/>
                <a:gd name="connsiteX413" fmla="*/ 146304 w 631698"/>
                <a:gd name="connsiteY413" fmla="*/ 36575 h 102108"/>
                <a:gd name="connsiteX414" fmla="*/ 147827 w 631698"/>
                <a:gd name="connsiteY414" fmla="*/ 38861 h 102108"/>
                <a:gd name="connsiteX415" fmla="*/ 142494 w 631698"/>
                <a:gd name="connsiteY415" fmla="*/ 32765 h 102108"/>
                <a:gd name="connsiteX416" fmla="*/ 144780 w 631698"/>
                <a:gd name="connsiteY416" fmla="*/ 35051 h 102108"/>
                <a:gd name="connsiteX417" fmla="*/ 139446 w 631698"/>
                <a:gd name="connsiteY417" fmla="*/ 30479 h 102108"/>
                <a:gd name="connsiteX418" fmla="*/ 140970 w 631698"/>
                <a:gd name="connsiteY418" fmla="*/ 31241 h 102108"/>
                <a:gd name="connsiteX419" fmla="*/ 137922 w 631698"/>
                <a:gd name="connsiteY419" fmla="*/ 29717 h 102108"/>
                <a:gd name="connsiteX420" fmla="*/ 138683 w 631698"/>
                <a:gd name="connsiteY420" fmla="*/ 30479 h 102108"/>
                <a:gd name="connsiteX421" fmla="*/ 135636 w 631698"/>
                <a:gd name="connsiteY421" fmla="*/ 28955 h 102108"/>
                <a:gd name="connsiteX422" fmla="*/ 137160 w 631698"/>
                <a:gd name="connsiteY422" fmla="*/ 28955 h 102108"/>
                <a:gd name="connsiteX423" fmla="*/ 133350 w 631698"/>
                <a:gd name="connsiteY423" fmla="*/ 28193 h 102108"/>
                <a:gd name="connsiteX424" fmla="*/ 134874 w 631698"/>
                <a:gd name="connsiteY424" fmla="*/ 28193 h 102108"/>
                <a:gd name="connsiteX425" fmla="*/ 131826 w 631698"/>
                <a:gd name="connsiteY425" fmla="*/ 27431 h 102108"/>
                <a:gd name="connsiteX426" fmla="*/ 132588 w 631698"/>
                <a:gd name="connsiteY426" fmla="*/ 28193 h 102108"/>
                <a:gd name="connsiteX427" fmla="*/ 128777 w 631698"/>
                <a:gd name="connsiteY427" fmla="*/ 27431 h 102108"/>
                <a:gd name="connsiteX428" fmla="*/ 131064 w 631698"/>
                <a:gd name="connsiteY428" fmla="*/ 27431 h 102108"/>
                <a:gd name="connsiteX429" fmla="*/ 126492 w 631698"/>
                <a:gd name="connsiteY429" fmla="*/ 27431 h 102108"/>
                <a:gd name="connsiteX430" fmla="*/ 128016 w 631698"/>
                <a:gd name="connsiteY430" fmla="*/ 27431 h 102108"/>
                <a:gd name="connsiteX431" fmla="*/ 124205 w 631698"/>
                <a:gd name="connsiteY431" fmla="*/ 27431 h 102108"/>
                <a:gd name="connsiteX432" fmla="*/ 125730 w 631698"/>
                <a:gd name="connsiteY432" fmla="*/ 27431 h 102108"/>
                <a:gd name="connsiteX433" fmla="*/ 122682 w 631698"/>
                <a:gd name="connsiteY433" fmla="*/ 28193 h 102108"/>
                <a:gd name="connsiteX434" fmla="*/ 123444 w 631698"/>
                <a:gd name="connsiteY434" fmla="*/ 27431 h 102108"/>
                <a:gd name="connsiteX435" fmla="*/ 120396 w 631698"/>
                <a:gd name="connsiteY435" fmla="*/ 28193 h 102108"/>
                <a:gd name="connsiteX436" fmla="*/ 121920 w 631698"/>
                <a:gd name="connsiteY436" fmla="*/ 28193 h 102108"/>
                <a:gd name="connsiteX437" fmla="*/ 118110 w 631698"/>
                <a:gd name="connsiteY437" fmla="*/ 28955 h 102108"/>
                <a:gd name="connsiteX438" fmla="*/ 119633 w 631698"/>
                <a:gd name="connsiteY438" fmla="*/ 28955 h 102108"/>
                <a:gd name="connsiteX439" fmla="*/ 116586 w 631698"/>
                <a:gd name="connsiteY439" fmla="*/ 30479 h 102108"/>
                <a:gd name="connsiteX440" fmla="*/ 117348 w 631698"/>
                <a:gd name="connsiteY440" fmla="*/ 29717 h 102108"/>
                <a:gd name="connsiteX441" fmla="*/ 114300 w 631698"/>
                <a:gd name="connsiteY441" fmla="*/ 31241 h 102108"/>
                <a:gd name="connsiteX442" fmla="*/ 115824 w 631698"/>
                <a:gd name="connsiteY442" fmla="*/ 30479 h 102108"/>
                <a:gd name="connsiteX443" fmla="*/ 110490 w 631698"/>
                <a:gd name="connsiteY443" fmla="*/ 35051 h 102108"/>
                <a:gd name="connsiteX444" fmla="*/ 112014 w 631698"/>
                <a:gd name="connsiteY444" fmla="*/ 32765 h 102108"/>
                <a:gd name="connsiteX445" fmla="*/ 107442 w 631698"/>
                <a:gd name="connsiteY445" fmla="*/ 38861 h 102108"/>
                <a:gd name="connsiteX446" fmla="*/ 108966 w 631698"/>
                <a:gd name="connsiteY446" fmla="*/ 36575 h 102108"/>
                <a:gd name="connsiteX447" fmla="*/ 107442 w 631698"/>
                <a:gd name="connsiteY447" fmla="*/ 39623 h 102108"/>
                <a:gd name="connsiteX448" fmla="*/ 107442 w 631698"/>
                <a:gd name="connsiteY448" fmla="*/ 38861 h 102108"/>
                <a:gd name="connsiteX449" fmla="*/ 105918 w 631698"/>
                <a:gd name="connsiteY449" fmla="*/ 41909 h 102108"/>
                <a:gd name="connsiteX450" fmla="*/ 106680 w 631698"/>
                <a:gd name="connsiteY450" fmla="*/ 41147 h 102108"/>
                <a:gd name="connsiteX451" fmla="*/ 105155 w 631698"/>
                <a:gd name="connsiteY451" fmla="*/ 44195 h 102108"/>
                <a:gd name="connsiteX452" fmla="*/ 105918 w 631698"/>
                <a:gd name="connsiteY452" fmla="*/ 43433 h 102108"/>
                <a:gd name="connsiteX453" fmla="*/ 104394 w 631698"/>
                <a:gd name="connsiteY453" fmla="*/ 46481 h 102108"/>
                <a:gd name="connsiteX454" fmla="*/ 105155 w 631698"/>
                <a:gd name="connsiteY454" fmla="*/ 45719 h 102108"/>
                <a:gd name="connsiteX455" fmla="*/ 104394 w 631698"/>
                <a:gd name="connsiteY455" fmla="*/ 49529 h 102108"/>
                <a:gd name="connsiteX456" fmla="*/ 104394 w 631698"/>
                <a:gd name="connsiteY456" fmla="*/ 48005 h 102108"/>
                <a:gd name="connsiteX457" fmla="*/ 0 w 631698"/>
                <a:gd name="connsiteY457" fmla="*/ 51815 h 102108"/>
                <a:gd name="connsiteX458" fmla="*/ 28955 w 631698"/>
                <a:gd name="connsiteY458" fmla="*/ 50291 h 10210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 ang="116">
                  <a:pos x="connsiteX116" y="connsiteY116"/>
                </a:cxn>
                <a:cxn ang="117">
                  <a:pos x="connsiteX117" y="connsiteY117"/>
                </a:cxn>
                <a:cxn ang="118">
                  <a:pos x="connsiteX118" y="connsiteY118"/>
                </a:cxn>
                <a:cxn ang="119">
                  <a:pos x="connsiteX119" y="connsiteY119"/>
                </a:cxn>
                <a:cxn ang="120">
                  <a:pos x="connsiteX120" y="connsiteY120"/>
                </a:cxn>
                <a:cxn ang="121">
                  <a:pos x="connsiteX121" y="connsiteY121"/>
                </a:cxn>
                <a:cxn ang="122">
                  <a:pos x="connsiteX122" y="connsiteY122"/>
                </a:cxn>
                <a:cxn ang="123">
                  <a:pos x="connsiteX123" y="connsiteY123"/>
                </a:cxn>
                <a:cxn ang="124">
                  <a:pos x="connsiteX124" y="connsiteY124"/>
                </a:cxn>
                <a:cxn ang="125">
                  <a:pos x="connsiteX125" y="connsiteY125"/>
                </a:cxn>
                <a:cxn ang="126">
                  <a:pos x="connsiteX126" y="connsiteY126"/>
                </a:cxn>
                <a:cxn ang="127">
                  <a:pos x="connsiteX127" y="connsiteY127"/>
                </a:cxn>
                <a:cxn ang="128">
                  <a:pos x="connsiteX128" y="connsiteY128"/>
                </a:cxn>
                <a:cxn ang="129">
                  <a:pos x="connsiteX129" y="connsiteY129"/>
                </a:cxn>
                <a:cxn ang="130">
                  <a:pos x="connsiteX130" y="connsiteY130"/>
                </a:cxn>
                <a:cxn ang="131">
                  <a:pos x="connsiteX131" y="connsiteY131"/>
                </a:cxn>
                <a:cxn ang="132">
                  <a:pos x="connsiteX132" y="connsiteY132"/>
                </a:cxn>
                <a:cxn ang="133">
                  <a:pos x="connsiteX133" y="connsiteY133"/>
                </a:cxn>
                <a:cxn ang="134">
                  <a:pos x="connsiteX134" y="connsiteY134"/>
                </a:cxn>
                <a:cxn ang="135">
                  <a:pos x="connsiteX135" y="connsiteY135"/>
                </a:cxn>
                <a:cxn ang="136">
                  <a:pos x="connsiteX136" y="connsiteY136"/>
                </a:cxn>
                <a:cxn ang="137">
                  <a:pos x="connsiteX137" y="connsiteY137"/>
                </a:cxn>
                <a:cxn ang="138">
                  <a:pos x="connsiteX138" y="connsiteY138"/>
                </a:cxn>
                <a:cxn ang="139">
                  <a:pos x="connsiteX139" y="connsiteY139"/>
                </a:cxn>
                <a:cxn ang="140">
                  <a:pos x="connsiteX140" y="connsiteY140"/>
                </a:cxn>
                <a:cxn ang="141">
                  <a:pos x="connsiteX141" y="connsiteY141"/>
                </a:cxn>
                <a:cxn ang="142">
                  <a:pos x="connsiteX142" y="connsiteY142"/>
                </a:cxn>
                <a:cxn ang="143">
                  <a:pos x="connsiteX143" y="connsiteY143"/>
                </a:cxn>
                <a:cxn ang="144">
                  <a:pos x="connsiteX144" y="connsiteY144"/>
                </a:cxn>
                <a:cxn ang="145">
                  <a:pos x="connsiteX145" y="connsiteY145"/>
                </a:cxn>
                <a:cxn ang="146">
                  <a:pos x="connsiteX146" y="connsiteY146"/>
                </a:cxn>
                <a:cxn ang="147">
                  <a:pos x="connsiteX147" y="connsiteY147"/>
                </a:cxn>
                <a:cxn ang="148">
                  <a:pos x="connsiteX148" y="connsiteY148"/>
                </a:cxn>
                <a:cxn ang="149">
                  <a:pos x="connsiteX149" y="connsiteY149"/>
                </a:cxn>
                <a:cxn ang="150">
                  <a:pos x="connsiteX150" y="connsiteY150"/>
                </a:cxn>
                <a:cxn ang="151">
                  <a:pos x="connsiteX151" y="connsiteY151"/>
                </a:cxn>
                <a:cxn ang="152">
                  <a:pos x="connsiteX152" y="connsiteY152"/>
                </a:cxn>
                <a:cxn ang="153">
                  <a:pos x="connsiteX153" y="connsiteY153"/>
                </a:cxn>
                <a:cxn ang="154">
                  <a:pos x="connsiteX154" y="connsiteY154"/>
                </a:cxn>
                <a:cxn ang="155">
                  <a:pos x="connsiteX155" y="connsiteY155"/>
                </a:cxn>
                <a:cxn ang="156">
                  <a:pos x="connsiteX156" y="connsiteY156"/>
                </a:cxn>
                <a:cxn ang="157">
                  <a:pos x="connsiteX157" y="connsiteY157"/>
                </a:cxn>
                <a:cxn ang="158">
                  <a:pos x="connsiteX158" y="connsiteY158"/>
                </a:cxn>
                <a:cxn ang="159">
                  <a:pos x="connsiteX159" y="connsiteY159"/>
                </a:cxn>
                <a:cxn ang="160">
                  <a:pos x="connsiteX160" y="connsiteY160"/>
                </a:cxn>
                <a:cxn ang="161">
                  <a:pos x="connsiteX161" y="connsiteY161"/>
                </a:cxn>
                <a:cxn ang="162">
                  <a:pos x="connsiteX162" y="connsiteY162"/>
                </a:cxn>
                <a:cxn ang="163">
                  <a:pos x="connsiteX163" y="connsiteY163"/>
                </a:cxn>
                <a:cxn ang="164">
                  <a:pos x="connsiteX164" y="connsiteY164"/>
                </a:cxn>
                <a:cxn ang="165">
                  <a:pos x="connsiteX165" y="connsiteY165"/>
                </a:cxn>
                <a:cxn ang="166">
                  <a:pos x="connsiteX166" y="connsiteY166"/>
                </a:cxn>
                <a:cxn ang="167">
                  <a:pos x="connsiteX167" y="connsiteY167"/>
                </a:cxn>
                <a:cxn ang="168">
                  <a:pos x="connsiteX168" y="connsiteY168"/>
                </a:cxn>
                <a:cxn ang="169">
                  <a:pos x="connsiteX169" y="connsiteY169"/>
                </a:cxn>
                <a:cxn ang="170">
                  <a:pos x="connsiteX170" y="connsiteY170"/>
                </a:cxn>
                <a:cxn ang="171">
                  <a:pos x="connsiteX171" y="connsiteY171"/>
                </a:cxn>
                <a:cxn ang="172">
                  <a:pos x="connsiteX172" y="connsiteY172"/>
                </a:cxn>
                <a:cxn ang="173">
                  <a:pos x="connsiteX173" y="connsiteY173"/>
                </a:cxn>
                <a:cxn ang="174">
                  <a:pos x="connsiteX174" y="connsiteY174"/>
                </a:cxn>
                <a:cxn ang="175">
                  <a:pos x="connsiteX175" y="connsiteY175"/>
                </a:cxn>
                <a:cxn ang="176">
                  <a:pos x="connsiteX176" y="connsiteY176"/>
                </a:cxn>
                <a:cxn ang="177">
                  <a:pos x="connsiteX177" y="connsiteY177"/>
                </a:cxn>
                <a:cxn ang="178">
                  <a:pos x="connsiteX178" y="connsiteY178"/>
                </a:cxn>
                <a:cxn ang="179">
                  <a:pos x="connsiteX179" y="connsiteY179"/>
                </a:cxn>
                <a:cxn ang="180">
                  <a:pos x="connsiteX180" y="connsiteY180"/>
                </a:cxn>
                <a:cxn ang="181">
                  <a:pos x="connsiteX181" y="connsiteY181"/>
                </a:cxn>
                <a:cxn ang="182">
                  <a:pos x="connsiteX182" y="connsiteY182"/>
                </a:cxn>
                <a:cxn ang="183">
                  <a:pos x="connsiteX183" y="connsiteY183"/>
                </a:cxn>
                <a:cxn ang="184">
                  <a:pos x="connsiteX184" y="connsiteY184"/>
                </a:cxn>
                <a:cxn ang="185">
                  <a:pos x="connsiteX185" y="connsiteY185"/>
                </a:cxn>
                <a:cxn ang="186">
                  <a:pos x="connsiteX186" y="connsiteY186"/>
                </a:cxn>
                <a:cxn ang="187">
                  <a:pos x="connsiteX187" y="connsiteY187"/>
                </a:cxn>
                <a:cxn ang="188">
                  <a:pos x="connsiteX188" y="connsiteY188"/>
                </a:cxn>
                <a:cxn ang="189">
                  <a:pos x="connsiteX189" y="connsiteY189"/>
                </a:cxn>
                <a:cxn ang="190">
                  <a:pos x="connsiteX190" y="connsiteY190"/>
                </a:cxn>
                <a:cxn ang="191">
                  <a:pos x="connsiteX191" y="connsiteY191"/>
                </a:cxn>
                <a:cxn ang="192">
                  <a:pos x="connsiteX192" y="connsiteY192"/>
                </a:cxn>
                <a:cxn ang="193">
                  <a:pos x="connsiteX193" y="connsiteY193"/>
                </a:cxn>
                <a:cxn ang="194">
                  <a:pos x="connsiteX194" y="connsiteY194"/>
                </a:cxn>
                <a:cxn ang="195">
                  <a:pos x="connsiteX195" y="connsiteY195"/>
                </a:cxn>
                <a:cxn ang="196">
                  <a:pos x="connsiteX196" y="connsiteY196"/>
                </a:cxn>
                <a:cxn ang="197">
                  <a:pos x="connsiteX197" y="connsiteY197"/>
                </a:cxn>
                <a:cxn ang="198">
                  <a:pos x="connsiteX198" y="connsiteY198"/>
                </a:cxn>
                <a:cxn ang="199">
                  <a:pos x="connsiteX199" y="connsiteY199"/>
                </a:cxn>
                <a:cxn ang="200">
                  <a:pos x="connsiteX200" y="connsiteY200"/>
                </a:cxn>
                <a:cxn ang="201">
                  <a:pos x="connsiteX201" y="connsiteY201"/>
                </a:cxn>
                <a:cxn ang="202">
                  <a:pos x="connsiteX202" y="connsiteY202"/>
                </a:cxn>
                <a:cxn ang="203">
                  <a:pos x="connsiteX203" y="connsiteY203"/>
                </a:cxn>
                <a:cxn ang="204">
                  <a:pos x="connsiteX204" y="connsiteY204"/>
                </a:cxn>
                <a:cxn ang="205">
                  <a:pos x="connsiteX205" y="connsiteY205"/>
                </a:cxn>
                <a:cxn ang="206">
                  <a:pos x="connsiteX206" y="connsiteY206"/>
                </a:cxn>
                <a:cxn ang="207">
                  <a:pos x="connsiteX207" y="connsiteY207"/>
                </a:cxn>
                <a:cxn ang="208">
                  <a:pos x="connsiteX208" y="connsiteY208"/>
                </a:cxn>
                <a:cxn ang="209">
                  <a:pos x="connsiteX209" y="connsiteY209"/>
                </a:cxn>
                <a:cxn ang="210">
                  <a:pos x="connsiteX210" y="connsiteY210"/>
                </a:cxn>
                <a:cxn ang="211">
                  <a:pos x="connsiteX211" y="connsiteY211"/>
                </a:cxn>
                <a:cxn ang="212">
                  <a:pos x="connsiteX212" y="connsiteY212"/>
                </a:cxn>
                <a:cxn ang="213">
                  <a:pos x="connsiteX213" y="connsiteY213"/>
                </a:cxn>
                <a:cxn ang="214">
                  <a:pos x="connsiteX214" y="connsiteY214"/>
                </a:cxn>
                <a:cxn ang="215">
                  <a:pos x="connsiteX215" y="connsiteY215"/>
                </a:cxn>
                <a:cxn ang="216">
                  <a:pos x="connsiteX216" y="connsiteY216"/>
                </a:cxn>
                <a:cxn ang="217">
                  <a:pos x="connsiteX217" y="connsiteY217"/>
                </a:cxn>
                <a:cxn ang="218">
                  <a:pos x="connsiteX218" y="connsiteY218"/>
                </a:cxn>
                <a:cxn ang="219">
                  <a:pos x="connsiteX219" y="connsiteY219"/>
                </a:cxn>
                <a:cxn ang="220">
                  <a:pos x="connsiteX220" y="connsiteY220"/>
                </a:cxn>
                <a:cxn ang="221">
                  <a:pos x="connsiteX221" y="connsiteY221"/>
                </a:cxn>
                <a:cxn ang="222">
                  <a:pos x="connsiteX222" y="connsiteY222"/>
                </a:cxn>
                <a:cxn ang="223">
                  <a:pos x="connsiteX223" y="connsiteY223"/>
                </a:cxn>
                <a:cxn ang="224">
                  <a:pos x="connsiteX224" y="connsiteY224"/>
                </a:cxn>
                <a:cxn ang="225">
                  <a:pos x="connsiteX225" y="connsiteY225"/>
                </a:cxn>
                <a:cxn ang="226">
                  <a:pos x="connsiteX226" y="connsiteY226"/>
                </a:cxn>
                <a:cxn ang="227">
                  <a:pos x="connsiteX227" y="connsiteY227"/>
                </a:cxn>
                <a:cxn ang="228">
                  <a:pos x="connsiteX228" y="connsiteY228"/>
                </a:cxn>
                <a:cxn ang="229">
                  <a:pos x="connsiteX229" y="connsiteY229"/>
                </a:cxn>
                <a:cxn ang="230">
                  <a:pos x="connsiteX230" y="connsiteY230"/>
                </a:cxn>
                <a:cxn ang="231">
                  <a:pos x="connsiteX231" y="connsiteY231"/>
                </a:cxn>
                <a:cxn ang="232">
                  <a:pos x="connsiteX232" y="connsiteY232"/>
                </a:cxn>
                <a:cxn ang="233">
                  <a:pos x="connsiteX233" y="connsiteY233"/>
                </a:cxn>
                <a:cxn ang="234">
                  <a:pos x="connsiteX234" y="connsiteY234"/>
                </a:cxn>
                <a:cxn ang="235">
                  <a:pos x="connsiteX235" y="connsiteY235"/>
                </a:cxn>
                <a:cxn ang="236">
                  <a:pos x="connsiteX236" y="connsiteY236"/>
                </a:cxn>
                <a:cxn ang="237">
                  <a:pos x="connsiteX237" y="connsiteY237"/>
                </a:cxn>
                <a:cxn ang="238">
                  <a:pos x="connsiteX238" y="connsiteY238"/>
                </a:cxn>
                <a:cxn ang="239">
                  <a:pos x="connsiteX239" y="connsiteY239"/>
                </a:cxn>
                <a:cxn ang="240">
                  <a:pos x="connsiteX240" y="connsiteY240"/>
                </a:cxn>
                <a:cxn ang="241">
                  <a:pos x="connsiteX241" y="connsiteY241"/>
                </a:cxn>
                <a:cxn ang="242">
                  <a:pos x="connsiteX242" y="connsiteY242"/>
                </a:cxn>
                <a:cxn ang="243">
                  <a:pos x="connsiteX243" y="connsiteY243"/>
                </a:cxn>
                <a:cxn ang="244">
                  <a:pos x="connsiteX244" y="connsiteY244"/>
                </a:cxn>
                <a:cxn ang="245">
                  <a:pos x="connsiteX245" y="connsiteY245"/>
                </a:cxn>
                <a:cxn ang="246">
                  <a:pos x="connsiteX246" y="connsiteY246"/>
                </a:cxn>
                <a:cxn ang="247">
                  <a:pos x="connsiteX247" y="connsiteY247"/>
                </a:cxn>
                <a:cxn ang="248">
                  <a:pos x="connsiteX248" y="connsiteY248"/>
                </a:cxn>
                <a:cxn ang="249">
                  <a:pos x="connsiteX249" y="connsiteY249"/>
                </a:cxn>
                <a:cxn ang="250">
                  <a:pos x="connsiteX250" y="connsiteY250"/>
                </a:cxn>
                <a:cxn ang="251">
                  <a:pos x="connsiteX251" y="connsiteY251"/>
                </a:cxn>
                <a:cxn ang="252">
                  <a:pos x="connsiteX252" y="connsiteY252"/>
                </a:cxn>
                <a:cxn ang="253">
                  <a:pos x="connsiteX253" y="connsiteY253"/>
                </a:cxn>
                <a:cxn ang="254">
                  <a:pos x="connsiteX254" y="connsiteY254"/>
                </a:cxn>
                <a:cxn ang="255">
                  <a:pos x="connsiteX255" y="connsiteY255"/>
                </a:cxn>
                <a:cxn ang="256">
                  <a:pos x="connsiteX256" y="connsiteY256"/>
                </a:cxn>
                <a:cxn ang="257">
                  <a:pos x="connsiteX257" y="connsiteY257"/>
                </a:cxn>
                <a:cxn ang="258">
                  <a:pos x="connsiteX258" y="connsiteY258"/>
                </a:cxn>
                <a:cxn ang="259">
                  <a:pos x="connsiteX259" y="connsiteY259"/>
                </a:cxn>
                <a:cxn ang="260">
                  <a:pos x="connsiteX260" y="connsiteY260"/>
                </a:cxn>
                <a:cxn ang="261">
                  <a:pos x="connsiteX261" y="connsiteY261"/>
                </a:cxn>
                <a:cxn ang="262">
                  <a:pos x="connsiteX262" y="connsiteY262"/>
                </a:cxn>
                <a:cxn ang="263">
                  <a:pos x="connsiteX263" y="connsiteY263"/>
                </a:cxn>
                <a:cxn ang="264">
                  <a:pos x="connsiteX264" y="connsiteY264"/>
                </a:cxn>
                <a:cxn ang="265">
                  <a:pos x="connsiteX265" y="connsiteY265"/>
                </a:cxn>
                <a:cxn ang="266">
                  <a:pos x="connsiteX266" y="connsiteY266"/>
                </a:cxn>
                <a:cxn ang="267">
                  <a:pos x="connsiteX267" y="connsiteY267"/>
                </a:cxn>
                <a:cxn ang="268">
                  <a:pos x="connsiteX268" y="connsiteY268"/>
                </a:cxn>
                <a:cxn ang="269">
                  <a:pos x="connsiteX269" y="connsiteY269"/>
                </a:cxn>
                <a:cxn ang="270">
                  <a:pos x="connsiteX270" y="connsiteY270"/>
                </a:cxn>
                <a:cxn ang="271">
                  <a:pos x="connsiteX271" y="connsiteY271"/>
                </a:cxn>
                <a:cxn ang="272">
                  <a:pos x="connsiteX272" y="connsiteY272"/>
                </a:cxn>
                <a:cxn ang="273">
                  <a:pos x="connsiteX273" y="connsiteY273"/>
                </a:cxn>
                <a:cxn ang="274">
                  <a:pos x="connsiteX274" y="connsiteY274"/>
                </a:cxn>
                <a:cxn ang="275">
                  <a:pos x="connsiteX275" y="connsiteY275"/>
                </a:cxn>
                <a:cxn ang="276">
                  <a:pos x="connsiteX276" y="connsiteY276"/>
                </a:cxn>
                <a:cxn ang="277">
                  <a:pos x="connsiteX277" y="connsiteY277"/>
                </a:cxn>
                <a:cxn ang="278">
                  <a:pos x="connsiteX278" y="connsiteY278"/>
                </a:cxn>
                <a:cxn ang="279">
                  <a:pos x="connsiteX279" y="connsiteY279"/>
                </a:cxn>
                <a:cxn ang="280">
                  <a:pos x="connsiteX280" y="connsiteY280"/>
                </a:cxn>
                <a:cxn ang="281">
                  <a:pos x="connsiteX281" y="connsiteY281"/>
                </a:cxn>
                <a:cxn ang="282">
                  <a:pos x="connsiteX282" y="connsiteY282"/>
                </a:cxn>
                <a:cxn ang="283">
                  <a:pos x="connsiteX283" y="connsiteY283"/>
                </a:cxn>
                <a:cxn ang="284">
                  <a:pos x="connsiteX284" y="connsiteY284"/>
                </a:cxn>
                <a:cxn ang="285">
                  <a:pos x="connsiteX285" y="connsiteY285"/>
                </a:cxn>
                <a:cxn ang="286">
                  <a:pos x="connsiteX286" y="connsiteY286"/>
                </a:cxn>
                <a:cxn ang="287">
                  <a:pos x="connsiteX287" y="connsiteY287"/>
                </a:cxn>
                <a:cxn ang="288">
                  <a:pos x="connsiteX288" y="connsiteY288"/>
                </a:cxn>
                <a:cxn ang="289">
                  <a:pos x="connsiteX289" y="connsiteY289"/>
                </a:cxn>
                <a:cxn ang="290">
                  <a:pos x="connsiteX290" y="connsiteY290"/>
                </a:cxn>
                <a:cxn ang="291">
                  <a:pos x="connsiteX291" y="connsiteY291"/>
                </a:cxn>
                <a:cxn ang="292">
                  <a:pos x="connsiteX292" y="connsiteY292"/>
                </a:cxn>
                <a:cxn ang="293">
                  <a:pos x="connsiteX293" y="connsiteY293"/>
                </a:cxn>
                <a:cxn ang="294">
                  <a:pos x="connsiteX294" y="connsiteY294"/>
                </a:cxn>
                <a:cxn ang="295">
                  <a:pos x="connsiteX295" y="connsiteY295"/>
                </a:cxn>
                <a:cxn ang="296">
                  <a:pos x="connsiteX296" y="connsiteY296"/>
                </a:cxn>
                <a:cxn ang="297">
                  <a:pos x="connsiteX297" y="connsiteY297"/>
                </a:cxn>
                <a:cxn ang="298">
                  <a:pos x="connsiteX298" y="connsiteY298"/>
                </a:cxn>
                <a:cxn ang="299">
                  <a:pos x="connsiteX299" y="connsiteY299"/>
                </a:cxn>
                <a:cxn ang="300">
                  <a:pos x="connsiteX300" y="connsiteY300"/>
                </a:cxn>
                <a:cxn ang="301">
                  <a:pos x="connsiteX301" y="connsiteY301"/>
                </a:cxn>
                <a:cxn ang="302">
                  <a:pos x="connsiteX302" y="connsiteY302"/>
                </a:cxn>
                <a:cxn ang="303">
                  <a:pos x="connsiteX303" y="connsiteY303"/>
                </a:cxn>
                <a:cxn ang="304">
                  <a:pos x="connsiteX304" y="connsiteY304"/>
                </a:cxn>
                <a:cxn ang="305">
                  <a:pos x="connsiteX305" y="connsiteY305"/>
                </a:cxn>
                <a:cxn ang="306">
                  <a:pos x="connsiteX306" y="connsiteY306"/>
                </a:cxn>
                <a:cxn ang="307">
                  <a:pos x="connsiteX307" y="connsiteY307"/>
                </a:cxn>
                <a:cxn ang="308">
                  <a:pos x="connsiteX308" y="connsiteY308"/>
                </a:cxn>
                <a:cxn ang="309">
                  <a:pos x="connsiteX309" y="connsiteY309"/>
                </a:cxn>
                <a:cxn ang="310">
                  <a:pos x="connsiteX310" y="connsiteY310"/>
                </a:cxn>
                <a:cxn ang="311">
                  <a:pos x="connsiteX311" y="connsiteY311"/>
                </a:cxn>
                <a:cxn ang="312">
                  <a:pos x="connsiteX312" y="connsiteY312"/>
                </a:cxn>
                <a:cxn ang="313">
                  <a:pos x="connsiteX313" y="connsiteY313"/>
                </a:cxn>
                <a:cxn ang="314">
                  <a:pos x="connsiteX314" y="connsiteY314"/>
                </a:cxn>
                <a:cxn ang="315">
                  <a:pos x="connsiteX315" y="connsiteY315"/>
                </a:cxn>
                <a:cxn ang="316">
                  <a:pos x="connsiteX316" y="connsiteY316"/>
                </a:cxn>
                <a:cxn ang="317">
                  <a:pos x="connsiteX317" y="connsiteY317"/>
                </a:cxn>
                <a:cxn ang="318">
                  <a:pos x="connsiteX318" y="connsiteY318"/>
                </a:cxn>
                <a:cxn ang="319">
                  <a:pos x="connsiteX319" y="connsiteY319"/>
                </a:cxn>
                <a:cxn ang="320">
                  <a:pos x="connsiteX320" y="connsiteY320"/>
                </a:cxn>
                <a:cxn ang="321">
                  <a:pos x="connsiteX321" y="connsiteY321"/>
                </a:cxn>
                <a:cxn ang="322">
                  <a:pos x="connsiteX322" y="connsiteY322"/>
                </a:cxn>
                <a:cxn ang="323">
                  <a:pos x="connsiteX323" y="connsiteY323"/>
                </a:cxn>
                <a:cxn ang="324">
                  <a:pos x="connsiteX324" y="connsiteY324"/>
                </a:cxn>
                <a:cxn ang="325">
                  <a:pos x="connsiteX325" y="connsiteY325"/>
                </a:cxn>
                <a:cxn ang="326">
                  <a:pos x="connsiteX326" y="connsiteY326"/>
                </a:cxn>
                <a:cxn ang="327">
                  <a:pos x="connsiteX327" y="connsiteY327"/>
                </a:cxn>
                <a:cxn ang="328">
                  <a:pos x="connsiteX328" y="connsiteY328"/>
                </a:cxn>
                <a:cxn ang="329">
                  <a:pos x="connsiteX329" y="connsiteY329"/>
                </a:cxn>
                <a:cxn ang="330">
                  <a:pos x="connsiteX330" y="connsiteY330"/>
                </a:cxn>
                <a:cxn ang="331">
                  <a:pos x="connsiteX331" y="connsiteY331"/>
                </a:cxn>
                <a:cxn ang="332">
                  <a:pos x="connsiteX332" y="connsiteY332"/>
                </a:cxn>
                <a:cxn ang="333">
                  <a:pos x="connsiteX333" y="connsiteY333"/>
                </a:cxn>
                <a:cxn ang="334">
                  <a:pos x="connsiteX334" y="connsiteY334"/>
                </a:cxn>
                <a:cxn ang="335">
                  <a:pos x="connsiteX335" y="connsiteY335"/>
                </a:cxn>
                <a:cxn ang="336">
                  <a:pos x="connsiteX336" y="connsiteY336"/>
                </a:cxn>
                <a:cxn ang="337">
                  <a:pos x="connsiteX337" y="connsiteY337"/>
                </a:cxn>
                <a:cxn ang="338">
                  <a:pos x="connsiteX338" y="connsiteY338"/>
                </a:cxn>
                <a:cxn ang="339">
                  <a:pos x="connsiteX339" y="connsiteY339"/>
                </a:cxn>
                <a:cxn ang="340">
                  <a:pos x="connsiteX340" y="connsiteY340"/>
                </a:cxn>
                <a:cxn ang="341">
                  <a:pos x="connsiteX341" y="connsiteY341"/>
                </a:cxn>
                <a:cxn ang="342">
                  <a:pos x="connsiteX342" y="connsiteY342"/>
                </a:cxn>
                <a:cxn ang="343">
                  <a:pos x="connsiteX343" y="connsiteY343"/>
                </a:cxn>
                <a:cxn ang="344">
                  <a:pos x="connsiteX344" y="connsiteY344"/>
                </a:cxn>
                <a:cxn ang="345">
                  <a:pos x="connsiteX345" y="connsiteY345"/>
                </a:cxn>
                <a:cxn ang="346">
                  <a:pos x="connsiteX346" y="connsiteY346"/>
                </a:cxn>
                <a:cxn ang="347">
                  <a:pos x="connsiteX347" y="connsiteY347"/>
                </a:cxn>
                <a:cxn ang="348">
                  <a:pos x="connsiteX348" y="connsiteY348"/>
                </a:cxn>
                <a:cxn ang="349">
                  <a:pos x="connsiteX349" y="connsiteY349"/>
                </a:cxn>
                <a:cxn ang="350">
                  <a:pos x="connsiteX350" y="connsiteY350"/>
                </a:cxn>
                <a:cxn ang="351">
                  <a:pos x="connsiteX351" y="connsiteY351"/>
                </a:cxn>
                <a:cxn ang="352">
                  <a:pos x="connsiteX352" y="connsiteY352"/>
                </a:cxn>
                <a:cxn ang="353">
                  <a:pos x="connsiteX353" y="connsiteY353"/>
                </a:cxn>
                <a:cxn ang="354">
                  <a:pos x="connsiteX354" y="connsiteY354"/>
                </a:cxn>
                <a:cxn ang="355">
                  <a:pos x="connsiteX355" y="connsiteY355"/>
                </a:cxn>
                <a:cxn ang="356">
                  <a:pos x="connsiteX356" y="connsiteY356"/>
                </a:cxn>
                <a:cxn ang="357">
                  <a:pos x="connsiteX357" y="connsiteY357"/>
                </a:cxn>
                <a:cxn ang="358">
                  <a:pos x="connsiteX358" y="connsiteY358"/>
                </a:cxn>
                <a:cxn ang="359">
                  <a:pos x="connsiteX359" y="connsiteY359"/>
                </a:cxn>
                <a:cxn ang="360">
                  <a:pos x="connsiteX360" y="connsiteY360"/>
                </a:cxn>
                <a:cxn ang="361">
                  <a:pos x="connsiteX361" y="connsiteY361"/>
                </a:cxn>
                <a:cxn ang="362">
                  <a:pos x="connsiteX362" y="connsiteY362"/>
                </a:cxn>
                <a:cxn ang="363">
                  <a:pos x="connsiteX363" y="connsiteY363"/>
                </a:cxn>
                <a:cxn ang="364">
                  <a:pos x="connsiteX364" y="connsiteY364"/>
                </a:cxn>
                <a:cxn ang="365">
                  <a:pos x="connsiteX365" y="connsiteY365"/>
                </a:cxn>
                <a:cxn ang="366">
                  <a:pos x="connsiteX366" y="connsiteY366"/>
                </a:cxn>
                <a:cxn ang="367">
                  <a:pos x="connsiteX367" y="connsiteY367"/>
                </a:cxn>
                <a:cxn ang="368">
                  <a:pos x="connsiteX368" y="connsiteY368"/>
                </a:cxn>
                <a:cxn ang="369">
                  <a:pos x="connsiteX369" y="connsiteY369"/>
                </a:cxn>
                <a:cxn ang="370">
                  <a:pos x="connsiteX370" y="connsiteY370"/>
                </a:cxn>
                <a:cxn ang="371">
                  <a:pos x="connsiteX371" y="connsiteY371"/>
                </a:cxn>
                <a:cxn ang="372">
                  <a:pos x="connsiteX372" y="connsiteY372"/>
                </a:cxn>
                <a:cxn ang="373">
                  <a:pos x="connsiteX373" y="connsiteY373"/>
                </a:cxn>
                <a:cxn ang="374">
                  <a:pos x="connsiteX374" y="connsiteY374"/>
                </a:cxn>
                <a:cxn ang="375">
                  <a:pos x="connsiteX375" y="connsiteY375"/>
                </a:cxn>
                <a:cxn ang="376">
                  <a:pos x="connsiteX376" y="connsiteY376"/>
                </a:cxn>
                <a:cxn ang="377">
                  <a:pos x="connsiteX377" y="connsiteY377"/>
                </a:cxn>
                <a:cxn ang="378">
                  <a:pos x="connsiteX378" y="connsiteY378"/>
                </a:cxn>
                <a:cxn ang="379">
                  <a:pos x="connsiteX379" y="connsiteY379"/>
                </a:cxn>
                <a:cxn ang="380">
                  <a:pos x="connsiteX380" y="connsiteY380"/>
                </a:cxn>
                <a:cxn ang="381">
                  <a:pos x="connsiteX381" y="connsiteY381"/>
                </a:cxn>
                <a:cxn ang="382">
                  <a:pos x="connsiteX382" y="connsiteY382"/>
                </a:cxn>
                <a:cxn ang="383">
                  <a:pos x="connsiteX383" y="connsiteY383"/>
                </a:cxn>
                <a:cxn ang="384">
                  <a:pos x="connsiteX384" y="connsiteY384"/>
                </a:cxn>
                <a:cxn ang="385">
                  <a:pos x="connsiteX385" y="connsiteY385"/>
                </a:cxn>
                <a:cxn ang="386">
                  <a:pos x="connsiteX386" y="connsiteY386"/>
                </a:cxn>
                <a:cxn ang="387">
                  <a:pos x="connsiteX387" y="connsiteY387"/>
                </a:cxn>
                <a:cxn ang="388">
                  <a:pos x="connsiteX388" y="connsiteY388"/>
                </a:cxn>
                <a:cxn ang="389">
                  <a:pos x="connsiteX389" y="connsiteY389"/>
                </a:cxn>
                <a:cxn ang="390">
                  <a:pos x="connsiteX390" y="connsiteY390"/>
                </a:cxn>
                <a:cxn ang="391">
                  <a:pos x="connsiteX391" y="connsiteY391"/>
                </a:cxn>
                <a:cxn ang="392">
                  <a:pos x="connsiteX392" y="connsiteY392"/>
                </a:cxn>
                <a:cxn ang="393">
                  <a:pos x="connsiteX393" y="connsiteY393"/>
                </a:cxn>
                <a:cxn ang="394">
                  <a:pos x="connsiteX394" y="connsiteY394"/>
                </a:cxn>
                <a:cxn ang="395">
                  <a:pos x="connsiteX395" y="connsiteY395"/>
                </a:cxn>
                <a:cxn ang="396">
                  <a:pos x="connsiteX396" y="connsiteY396"/>
                </a:cxn>
                <a:cxn ang="397">
                  <a:pos x="connsiteX397" y="connsiteY397"/>
                </a:cxn>
                <a:cxn ang="398">
                  <a:pos x="connsiteX398" y="connsiteY398"/>
                </a:cxn>
                <a:cxn ang="399">
                  <a:pos x="connsiteX399" y="connsiteY399"/>
                </a:cxn>
                <a:cxn ang="400">
                  <a:pos x="connsiteX400" y="connsiteY400"/>
                </a:cxn>
                <a:cxn ang="401">
                  <a:pos x="connsiteX401" y="connsiteY401"/>
                </a:cxn>
                <a:cxn ang="402">
                  <a:pos x="connsiteX402" y="connsiteY402"/>
                </a:cxn>
                <a:cxn ang="403">
                  <a:pos x="connsiteX403" y="connsiteY403"/>
                </a:cxn>
                <a:cxn ang="404">
                  <a:pos x="connsiteX404" y="connsiteY404"/>
                </a:cxn>
                <a:cxn ang="405">
                  <a:pos x="connsiteX405" y="connsiteY405"/>
                </a:cxn>
                <a:cxn ang="406">
                  <a:pos x="connsiteX406" y="connsiteY406"/>
                </a:cxn>
                <a:cxn ang="407">
                  <a:pos x="connsiteX407" y="connsiteY407"/>
                </a:cxn>
                <a:cxn ang="408">
                  <a:pos x="connsiteX408" y="connsiteY408"/>
                </a:cxn>
                <a:cxn ang="409">
                  <a:pos x="connsiteX409" y="connsiteY409"/>
                </a:cxn>
                <a:cxn ang="410">
                  <a:pos x="connsiteX410" y="connsiteY410"/>
                </a:cxn>
                <a:cxn ang="411">
                  <a:pos x="connsiteX411" y="connsiteY411"/>
                </a:cxn>
                <a:cxn ang="412">
                  <a:pos x="connsiteX412" y="connsiteY412"/>
                </a:cxn>
                <a:cxn ang="413">
                  <a:pos x="connsiteX413" y="connsiteY413"/>
                </a:cxn>
                <a:cxn ang="414">
                  <a:pos x="connsiteX414" y="connsiteY414"/>
                </a:cxn>
                <a:cxn ang="415">
                  <a:pos x="connsiteX415" y="connsiteY415"/>
                </a:cxn>
                <a:cxn ang="416">
                  <a:pos x="connsiteX416" y="connsiteY416"/>
                </a:cxn>
                <a:cxn ang="417">
                  <a:pos x="connsiteX417" y="connsiteY417"/>
                </a:cxn>
                <a:cxn ang="418">
                  <a:pos x="connsiteX418" y="connsiteY418"/>
                </a:cxn>
                <a:cxn ang="419">
                  <a:pos x="connsiteX419" y="connsiteY419"/>
                </a:cxn>
                <a:cxn ang="420">
                  <a:pos x="connsiteX420" y="connsiteY420"/>
                </a:cxn>
                <a:cxn ang="421">
                  <a:pos x="connsiteX421" y="connsiteY421"/>
                </a:cxn>
                <a:cxn ang="422">
                  <a:pos x="connsiteX422" y="connsiteY422"/>
                </a:cxn>
                <a:cxn ang="423">
                  <a:pos x="connsiteX423" y="connsiteY423"/>
                </a:cxn>
                <a:cxn ang="424">
                  <a:pos x="connsiteX424" y="connsiteY424"/>
                </a:cxn>
                <a:cxn ang="425">
                  <a:pos x="connsiteX425" y="connsiteY425"/>
                </a:cxn>
                <a:cxn ang="426">
                  <a:pos x="connsiteX426" y="connsiteY426"/>
                </a:cxn>
                <a:cxn ang="427">
                  <a:pos x="connsiteX427" y="connsiteY427"/>
                </a:cxn>
                <a:cxn ang="428">
                  <a:pos x="connsiteX428" y="connsiteY428"/>
                </a:cxn>
                <a:cxn ang="429">
                  <a:pos x="connsiteX429" y="connsiteY429"/>
                </a:cxn>
                <a:cxn ang="430">
                  <a:pos x="connsiteX430" y="connsiteY430"/>
                </a:cxn>
                <a:cxn ang="431">
                  <a:pos x="connsiteX431" y="connsiteY431"/>
                </a:cxn>
                <a:cxn ang="432">
                  <a:pos x="connsiteX432" y="connsiteY432"/>
                </a:cxn>
                <a:cxn ang="433">
                  <a:pos x="connsiteX433" y="connsiteY433"/>
                </a:cxn>
                <a:cxn ang="434">
                  <a:pos x="connsiteX434" y="connsiteY434"/>
                </a:cxn>
                <a:cxn ang="435">
                  <a:pos x="connsiteX435" y="connsiteY435"/>
                </a:cxn>
                <a:cxn ang="436">
                  <a:pos x="connsiteX436" y="connsiteY436"/>
                </a:cxn>
                <a:cxn ang="437">
                  <a:pos x="connsiteX437" y="connsiteY437"/>
                </a:cxn>
                <a:cxn ang="438">
                  <a:pos x="connsiteX438" y="connsiteY438"/>
                </a:cxn>
                <a:cxn ang="439">
                  <a:pos x="connsiteX439" y="connsiteY439"/>
                </a:cxn>
                <a:cxn ang="440">
                  <a:pos x="connsiteX440" y="connsiteY440"/>
                </a:cxn>
                <a:cxn ang="441">
                  <a:pos x="connsiteX441" y="connsiteY441"/>
                </a:cxn>
                <a:cxn ang="442">
                  <a:pos x="connsiteX442" y="connsiteY442"/>
                </a:cxn>
                <a:cxn ang="443">
                  <a:pos x="connsiteX443" y="connsiteY443"/>
                </a:cxn>
                <a:cxn ang="444">
                  <a:pos x="connsiteX444" y="connsiteY444"/>
                </a:cxn>
                <a:cxn ang="445">
                  <a:pos x="connsiteX445" y="connsiteY445"/>
                </a:cxn>
                <a:cxn ang="446">
                  <a:pos x="connsiteX446" y="connsiteY446"/>
                </a:cxn>
                <a:cxn ang="447">
                  <a:pos x="connsiteX447" y="connsiteY447"/>
                </a:cxn>
                <a:cxn ang="448">
                  <a:pos x="connsiteX448" y="connsiteY448"/>
                </a:cxn>
                <a:cxn ang="449">
                  <a:pos x="connsiteX449" y="connsiteY449"/>
                </a:cxn>
                <a:cxn ang="450">
                  <a:pos x="connsiteX450" y="connsiteY450"/>
                </a:cxn>
                <a:cxn ang="451">
                  <a:pos x="connsiteX451" y="connsiteY451"/>
                </a:cxn>
                <a:cxn ang="452">
                  <a:pos x="connsiteX452" y="connsiteY452"/>
                </a:cxn>
                <a:cxn ang="453">
                  <a:pos x="connsiteX453" y="connsiteY453"/>
                </a:cxn>
                <a:cxn ang="454">
                  <a:pos x="connsiteX454" y="connsiteY454"/>
                </a:cxn>
                <a:cxn ang="455">
                  <a:pos x="connsiteX455" y="connsiteY455"/>
                </a:cxn>
                <a:cxn ang="456">
                  <a:pos x="connsiteX456" y="connsiteY456"/>
                </a:cxn>
                <a:cxn ang="457">
                  <a:pos x="connsiteX457" y="connsiteY457"/>
                </a:cxn>
                <a:cxn ang="458">
                  <a:pos x="connsiteX458" y="connsiteY458"/>
                </a:cxn>
              </a:cxnLst>
              <a:rect l="l" t="t" r="r" b="b"/>
              <a:pathLst>
                <a:path w="631698" h="102108">
                  <a:moveTo>
                    <a:pt x="28955" y="50291"/>
                  </a:moveTo>
                  <a:lnTo>
                    <a:pt x="28955" y="54101"/>
                  </a:lnTo>
                  <a:lnTo>
                    <a:pt x="28955" y="53339"/>
                  </a:lnTo>
                  <a:lnTo>
                    <a:pt x="29718" y="57150"/>
                  </a:lnTo>
                  <a:lnTo>
                    <a:pt x="28955" y="55625"/>
                  </a:lnTo>
                  <a:lnTo>
                    <a:pt x="30480" y="58673"/>
                  </a:lnTo>
                  <a:lnTo>
                    <a:pt x="29718" y="57911"/>
                  </a:lnTo>
                  <a:lnTo>
                    <a:pt x="31242" y="61721"/>
                  </a:lnTo>
                  <a:lnTo>
                    <a:pt x="30480" y="60197"/>
                  </a:lnTo>
                  <a:lnTo>
                    <a:pt x="32004" y="63245"/>
                  </a:lnTo>
                  <a:lnTo>
                    <a:pt x="31242" y="62483"/>
                  </a:lnTo>
                  <a:lnTo>
                    <a:pt x="33527" y="65531"/>
                  </a:lnTo>
                  <a:lnTo>
                    <a:pt x="32004" y="64007"/>
                  </a:lnTo>
                  <a:lnTo>
                    <a:pt x="37338" y="69341"/>
                  </a:lnTo>
                  <a:lnTo>
                    <a:pt x="35052" y="67817"/>
                  </a:lnTo>
                  <a:lnTo>
                    <a:pt x="40386" y="72389"/>
                  </a:lnTo>
                  <a:lnTo>
                    <a:pt x="38861" y="70865"/>
                  </a:lnTo>
                  <a:lnTo>
                    <a:pt x="41910" y="72389"/>
                  </a:lnTo>
                  <a:lnTo>
                    <a:pt x="41148" y="72389"/>
                  </a:lnTo>
                  <a:lnTo>
                    <a:pt x="44196" y="73913"/>
                  </a:lnTo>
                  <a:lnTo>
                    <a:pt x="42672" y="73151"/>
                  </a:lnTo>
                  <a:lnTo>
                    <a:pt x="46482" y="74675"/>
                  </a:lnTo>
                  <a:lnTo>
                    <a:pt x="44958" y="73913"/>
                  </a:lnTo>
                  <a:lnTo>
                    <a:pt x="48005" y="74675"/>
                  </a:lnTo>
                  <a:lnTo>
                    <a:pt x="47244" y="74675"/>
                  </a:lnTo>
                  <a:lnTo>
                    <a:pt x="51054" y="75437"/>
                  </a:lnTo>
                  <a:lnTo>
                    <a:pt x="48768" y="74675"/>
                  </a:lnTo>
                  <a:lnTo>
                    <a:pt x="53340" y="75437"/>
                  </a:lnTo>
                  <a:lnTo>
                    <a:pt x="51816" y="75437"/>
                  </a:lnTo>
                  <a:lnTo>
                    <a:pt x="55626" y="74675"/>
                  </a:lnTo>
                  <a:lnTo>
                    <a:pt x="54102" y="75437"/>
                  </a:lnTo>
                  <a:lnTo>
                    <a:pt x="57150" y="74675"/>
                  </a:lnTo>
                  <a:lnTo>
                    <a:pt x="56388" y="74675"/>
                  </a:lnTo>
                  <a:lnTo>
                    <a:pt x="59436" y="73913"/>
                  </a:lnTo>
                  <a:lnTo>
                    <a:pt x="57911" y="74675"/>
                  </a:lnTo>
                  <a:lnTo>
                    <a:pt x="61722" y="73151"/>
                  </a:lnTo>
                  <a:lnTo>
                    <a:pt x="60198" y="73913"/>
                  </a:lnTo>
                  <a:lnTo>
                    <a:pt x="63246" y="72389"/>
                  </a:lnTo>
                  <a:lnTo>
                    <a:pt x="62483" y="72389"/>
                  </a:lnTo>
                  <a:lnTo>
                    <a:pt x="65532" y="70865"/>
                  </a:lnTo>
                  <a:lnTo>
                    <a:pt x="64008" y="72389"/>
                  </a:lnTo>
                  <a:lnTo>
                    <a:pt x="69342" y="67817"/>
                  </a:lnTo>
                  <a:lnTo>
                    <a:pt x="67818" y="69341"/>
                  </a:lnTo>
                  <a:lnTo>
                    <a:pt x="72390" y="64007"/>
                  </a:lnTo>
                  <a:lnTo>
                    <a:pt x="70866" y="65531"/>
                  </a:lnTo>
                  <a:lnTo>
                    <a:pt x="73152" y="62483"/>
                  </a:lnTo>
                  <a:lnTo>
                    <a:pt x="72390" y="63245"/>
                  </a:lnTo>
                  <a:lnTo>
                    <a:pt x="73914" y="60197"/>
                  </a:lnTo>
                  <a:lnTo>
                    <a:pt x="73152" y="61721"/>
                  </a:lnTo>
                  <a:lnTo>
                    <a:pt x="74676" y="57911"/>
                  </a:lnTo>
                  <a:lnTo>
                    <a:pt x="73914" y="58673"/>
                  </a:lnTo>
                  <a:lnTo>
                    <a:pt x="75438" y="55625"/>
                  </a:lnTo>
                  <a:lnTo>
                    <a:pt x="74676" y="57150"/>
                  </a:lnTo>
                  <a:lnTo>
                    <a:pt x="75438" y="53339"/>
                  </a:lnTo>
                  <a:lnTo>
                    <a:pt x="75438" y="54101"/>
                  </a:lnTo>
                  <a:lnTo>
                    <a:pt x="75438" y="45719"/>
                  </a:lnTo>
                  <a:lnTo>
                    <a:pt x="76200" y="41909"/>
                  </a:lnTo>
                  <a:lnTo>
                    <a:pt x="76961" y="40385"/>
                  </a:lnTo>
                  <a:lnTo>
                    <a:pt x="77724" y="36575"/>
                  </a:lnTo>
                  <a:lnTo>
                    <a:pt x="77724" y="35813"/>
                  </a:lnTo>
                  <a:cubicBezTo>
                    <a:pt x="81318" y="27990"/>
                    <a:pt x="82550" y="22732"/>
                    <a:pt x="89916" y="16763"/>
                  </a:cubicBezTo>
                  <a:lnTo>
                    <a:pt x="91440" y="14477"/>
                  </a:lnTo>
                  <a:lnTo>
                    <a:pt x="96774" y="9905"/>
                  </a:lnTo>
                  <a:lnTo>
                    <a:pt x="99060" y="9143"/>
                  </a:lnTo>
                  <a:lnTo>
                    <a:pt x="102108" y="6857"/>
                  </a:lnTo>
                  <a:lnTo>
                    <a:pt x="102870" y="6095"/>
                  </a:lnTo>
                  <a:lnTo>
                    <a:pt x="106680" y="4571"/>
                  </a:lnTo>
                  <a:lnTo>
                    <a:pt x="107442" y="4571"/>
                  </a:lnTo>
                  <a:cubicBezTo>
                    <a:pt x="113322" y="1282"/>
                    <a:pt x="120065" y="1308"/>
                    <a:pt x="126492" y="0"/>
                  </a:cubicBezTo>
                  <a:cubicBezTo>
                    <a:pt x="157441" y="723"/>
                    <a:pt x="180644" y="23710"/>
                    <a:pt x="179832" y="54101"/>
                  </a:cubicBezTo>
                  <a:lnTo>
                    <a:pt x="179832" y="53339"/>
                  </a:lnTo>
                  <a:lnTo>
                    <a:pt x="180594" y="57150"/>
                  </a:lnTo>
                  <a:lnTo>
                    <a:pt x="179832" y="55625"/>
                  </a:lnTo>
                  <a:lnTo>
                    <a:pt x="181355" y="58673"/>
                  </a:lnTo>
                  <a:lnTo>
                    <a:pt x="180594" y="57911"/>
                  </a:lnTo>
                  <a:lnTo>
                    <a:pt x="182118" y="61721"/>
                  </a:lnTo>
                  <a:lnTo>
                    <a:pt x="181355" y="60197"/>
                  </a:lnTo>
                  <a:lnTo>
                    <a:pt x="182880" y="63245"/>
                  </a:lnTo>
                  <a:lnTo>
                    <a:pt x="182118" y="62483"/>
                  </a:lnTo>
                  <a:lnTo>
                    <a:pt x="184404" y="65531"/>
                  </a:lnTo>
                  <a:lnTo>
                    <a:pt x="182880" y="64007"/>
                  </a:lnTo>
                  <a:lnTo>
                    <a:pt x="187452" y="69341"/>
                  </a:lnTo>
                  <a:lnTo>
                    <a:pt x="185927" y="67817"/>
                  </a:lnTo>
                  <a:lnTo>
                    <a:pt x="191261" y="72389"/>
                  </a:lnTo>
                  <a:lnTo>
                    <a:pt x="189738" y="70865"/>
                  </a:lnTo>
                  <a:lnTo>
                    <a:pt x="192786" y="72389"/>
                  </a:lnTo>
                  <a:lnTo>
                    <a:pt x="191261" y="72389"/>
                  </a:lnTo>
                  <a:lnTo>
                    <a:pt x="195072" y="73913"/>
                  </a:lnTo>
                  <a:lnTo>
                    <a:pt x="193548" y="73151"/>
                  </a:lnTo>
                  <a:lnTo>
                    <a:pt x="197358" y="74675"/>
                  </a:lnTo>
                  <a:lnTo>
                    <a:pt x="195833" y="73913"/>
                  </a:lnTo>
                  <a:lnTo>
                    <a:pt x="198882" y="74675"/>
                  </a:lnTo>
                  <a:lnTo>
                    <a:pt x="197358" y="74675"/>
                  </a:lnTo>
                  <a:lnTo>
                    <a:pt x="201168" y="75437"/>
                  </a:lnTo>
                  <a:lnTo>
                    <a:pt x="199644" y="74675"/>
                  </a:lnTo>
                  <a:lnTo>
                    <a:pt x="203454" y="75437"/>
                  </a:lnTo>
                  <a:lnTo>
                    <a:pt x="201930" y="75437"/>
                  </a:lnTo>
                  <a:lnTo>
                    <a:pt x="205740" y="74675"/>
                  </a:lnTo>
                  <a:lnTo>
                    <a:pt x="204216" y="75437"/>
                  </a:lnTo>
                  <a:lnTo>
                    <a:pt x="208026" y="74675"/>
                  </a:lnTo>
                  <a:lnTo>
                    <a:pt x="206502" y="74675"/>
                  </a:lnTo>
                  <a:lnTo>
                    <a:pt x="210311" y="73913"/>
                  </a:lnTo>
                  <a:lnTo>
                    <a:pt x="208788" y="74675"/>
                  </a:lnTo>
                  <a:lnTo>
                    <a:pt x="212598" y="73151"/>
                  </a:lnTo>
                  <a:lnTo>
                    <a:pt x="211074" y="73913"/>
                  </a:lnTo>
                  <a:lnTo>
                    <a:pt x="214122" y="72389"/>
                  </a:lnTo>
                  <a:lnTo>
                    <a:pt x="213360" y="72389"/>
                  </a:lnTo>
                  <a:lnTo>
                    <a:pt x="216408" y="70865"/>
                  </a:lnTo>
                  <a:lnTo>
                    <a:pt x="214122" y="72389"/>
                  </a:lnTo>
                  <a:lnTo>
                    <a:pt x="220218" y="67817"/>
                  </a:lnTo>
                  <a:lnTo>
                    <a:pt x="217932" y="69341"/>
                  </a:lnTo>
                  <a:lnTo>
                    <a:pt x="222504" y="64007"/>
                  </a:lnTo>
                  <a:lnTo>
                    <a:pt x="221742" y="65531"/>
                  </a:lnTo>
                  <a:lnTo>
                    <a:pt x="223266" y="62483"/>
                  </a:lnTo>
                  <a:lnTo>
                    <a:pt x="223266" y="63245"/>
                  </a:lnTo>
                  <a:lnTo>
                    <a:pt x="224790" y="60197"/>
                  </a:lnTo>
                  <a:lnTo>
                    <a:pt x="224027" y="61721"/>
                  </a:lnTo>
                  <a:lnTo>
                    <a:pt x="225552" y="57911"/>
                  </a:lnTo>
                  <a:lnTo>
                    <a:pt x="224790" y="58673"/>
                  </a:lnTo>
                  <a:lnTo>
                    <a:pt x="225552" y="55625"/>
                  </a:lnTo>
                  <a:lnTo>
                    <a:pt x="225552" y="57150"/>
                  </a:lnTo>
                  <a:lnTo>
                    <a:pt x="226314" y="53339"/>
                  </a:lnTo>
                  <a:lnTo>
                    <a:pt x="226314" y="54101"/>
                  </a:lnTo>
                  <a:cubicBezTo>
                    <a:pt x="226110" y="-17335"/>
                    <a:pt x="329971" y="-17246"/>
                    <a:pt x="330708" y="54101"/>
                  </a:cubicBezTo>
                  <a:lnTo>
                    <a:pt x="330708" y="53339"/>
                  </a:lnTo>
                  <a:lnTo>
                    <a:pt x="330708" y="57150"/>
                  </a:lnTo>
                  <a:lnTo>
                    <a:pt x="330708" y="55625"/>
                  </a:lnTo>
                  <a:lnTo>
                    <a:pt x="331470" y="58673"/>
                  </a:lnTo>
                  <a:lnTo>
                    <a:pt x="331470" y="57911"/>
                  </a:lnTo>
                  <a:lnTo>
                    <a:pt x="332994" y="61721"/>
                  </a:lnTo>
                  <a:lnTo>
                    <a:pt x="332232" y="60197"/>
                  </a:lnTo>
                  <a:lnTo>
                    <a:pt x="333755" y="63245"/>
                  </a:lnTo>
                  <a:lnTo>
                    <a:pt x="332994" y="62483"/>
                  </a:lnTo>
                  <a:lnTo>
                    <a:pt x="335280" y="65531"/>
                  </a:lnTo>
                  <a:lnTo>
                    <a:pt x="333755" y="64007"/>
                  </a:lnTo>
                  <a:lnTo>
                    <a:pt x="338327" y="69341"/>
                  </a:lnTo>
                  <a:lnTo>
                    <a:pt x="336804" y="67817"/>
                  </a:lnTo>
                  <a:lnTo>
                    <a:pt x="342138" y="72389"/>
                  </a:lnTo>
                  <a:lnTo>
                    <a:pt x="340614" y="70865"/>
                  </a:lnTo>
                  <a:lnTo>
                    <a:pt x="343661" y="72389"/>
                  </a:lnTo>
                  <a:lnTo>
                    <a:pt x="342138" y="72389"/>
                  </a:lnTo>
                  <a:lnTo>
                    <a:pt x="345948" y="73913"/>
                  </a:lnTo>
                  <a:lnTo>
                    <a:pt x="344424" y="73151"/>
                  </a:lnTo>
                  <a:lnTo>
                    <a:pt x="347472" y="74675"/>
                  </a:lnTo>
                  <a:lnTo>
                    <a:pt x="345948" y="73913"/>
                  </a:lnTo>
                  <a:lnTo>
                    <a:pt x="349758" y="74675"/>
                  </a:lnTo>
                  <a:lnTo>
                    <a:pt x="348233" y="74675"/>
                  </a:lnTo>
                  <a:lnTo>
                    <a:pt x="352044" y="75437"/>
                  </a:lnTo>
                  <a:lnTo>
                    <a:pt x="350520" y="74675"/>
                  </a:lnTo>
                  <a:lnTo>
                    <a:pt x="354330" y="75437"/>
                  </a:lnTo>
                  <a:lnTo>
                    <a:pt x="352805" y="75437"/>
                  </a:lnTo>
                  <a:lnTo>
                    <a:pt x="356616" y="74675"/>
                  </a:lnTo>
                  <a:lnTo>
                    <a:pt x="355092" y="75437"/>
                  </a:lnTo>
                  <a:lnTo>
                    <a:pt x="358902" y="74675"/>
                  </a:lnTo>
                  <a:lnTo>
                    <a:pt x="357377" y="74675"/>
                  </a:lnTo>
                  <a:lnTo>
                    <a:pt x="361188" y="73913"/>
                  </a:lnTo>
                  <a:lnTo>
                    <a:pt x="359664" y="74675"/>
                  </a:lnTo>
                  <a:lnTo>
                    <a:pt x="362711" y="73151"/>
                  </a:lnTo>
                  <a:lnTo>
                    <a:pt x="361950" y="73913"/>
                  </a:lnTo>
                  <a:lnTo>
                    <a:pt x="364998" y="72389"/>
                  </a:lnTo>
                  <a:lnTo>
                    <a:pt x="364236" y="72389"/>
                  </a:lnTo>
                  <a:lnTo>
                    <a:pt x="367283" y="70865"/>
                  </a:lnTo>
                  <a:lnTo>
                    <a:pt x="364998" y="72389"/>
                  </a:lnTo>
                  <a:lnTo>
                    <a:pt x="371094" y="67817"/>
                  </a:lnTo>
                  <a:lnTo>
                    <a:pt x="368808" y="69341"/>
                  </a:lnTo>
                  <a:lnTo>
                    <a:pt x="373380" y="64007"/>
                  </a:lnTo>
                  <a:lnTo>
                    <a:pt x="372618" y="65531"/>
                  </a:lnTo>
                  <a:lnTo>
                    <a:pt x="374142" y="62483"/>
                  </a:lnTo>
                  <a:lnTo>
                    <a:pt x="373380" y="63245"/>
                  </a:lnTo>
                  <a:lnTo>
                    <a:pt x="375666" y="60197"/>
                  </a:lnTo>
                  <a:lnTo>
                    <a:pt x="374904" y="61721"/>
                  </a:lnTo>
                  <a:lnTo>
                    <a:pt x="375666" y="57911"/>
                  </a:lnTo>
                  <a:lnTo>
                    <a:pt x="375666" y="58673"/>
                  </a:lnTo>
                  <a:lnTo>
                    <a:pt x="376427" y="55625"/>
                  </a:lnTo>
                  <a:lnTo>
                    <a:pt x="376427" y="57150"/>
                  </a:lnTo>
                  <a:lnTo>
                    <a:pt x="377190" y="53339"/>
                  </a:lnTo>
                  <a:lnTo>
                    <a:pt x="376427" y="54101"/>
                  </a:lnTo>
                  <a:cubicBezTo>
                    <a:pt x="377748" y="38798"/>
                    <a:pt x="379818" y="28320"/>
                    <a:pt x="390905" y="16763"/>
                  </a:cubicBezTo>
                  <a:cubicBezTo>
                    <a:pt x="400456" y="5727"/>
                    <a:pt x="414223" y="1320"/>
                    <a:pt x="428244" y="0"/>
                  </a:cubicBezTo>
                  <a:cubicBezTo>
                    <a:pt x="442468" y="787"/>
                    <a:pt x="454710" y="4927"/>
                    <a:pt x="465582" y="14477"/>
                  </a:cubicBezTo>
                  <a:cubicBezTo>
                    <a:pt x="478917" y="29870"/>
                    <a:pt x="479640" y="34594"/>
                    <a:pt x="481583" y="54101"/>
                  </a:cubicBezTo>
                  <a:lnTo>
                    <a:pt x="481583" y="53339"/>
                  </a:lnTo>
                  <a:lnTo>
                    <a:pt x="481583" y="57150"/>
                  </a:lnTo>
                  <a:lnTo>
                    <a:pt x="481583" y="55625"/>
                  </a:lnTo>
                  <a:lnTo>
                    <a:pt x="482346" y="58673"/>
                  </a:lnTo>
                  <a:lnTo>
                    <a:pt x="482346" y="57911"/>
                  </a:lnTo>
                  <a:lnTo>
                    <a:pt x="483108" y="61721"/>
                  </a:lnTo>
                  <a:lnTo>
                    <a:pt x="483108" y="60197"/>
                  </a:lnTo>
                  <a:lnTo>
                    <a:pt x="484632" y="63245"/>
                  </a:lnTo>
                  <a:lnTo>
                    <a:pt x="483870" y="62483"/>
                  </a:lnTo>
                  <a:lnTo>
                    <a:pt x="486155" y="65531"/>
                  </a:lnTo>
                  <a:lnTo>
                    <a:pt x="484632" y="64007"/>
                  </a:lnTo>
                  <a:lnTo>
                    <a:pt x="489204" y="69341"/>
                  </a:lnTo>
                  <a:lnTo>
                    <a:pt x="487680" y="67817"/>
                  </a:lnTo>
                  <a:lnTo>
                    <a:pt x="493014" y="72389"/>
                  </a:lnTo>
                  <a:lnTo>
                    <a:pt x="490727" y="70865"/>
                  </a:lnTo>
                  <a:lnTo>
                    <a:pt x="494538" y="72389"/>
                  </a:lnTo>
                  <a:lnTo>
                    <a:pt x="493014" y="72389"/>
                  </a:lnTo>
                  <a:lnTo>
                    <a:pt x="496061" y="73913"/>
                  </a:lnTo>
                  <a:lnTo>
                    <a:pt x="495300" y="73151"/>
                  </a:lnTo>
                  <a:lnTo>
                    <a:pt x="498348" y="74675"/>
                  </a:lnTo>
                  <a:lnTo>
                    <a:pt x="496824" y="73913"/>
                  </a:lnTo>
                  <a:lnTo>
                    <a:pt x="500633" y="74675"/>
                  </a:lnTo>
                  <a:lnTo>
                    <a:pt x="499110" y="74675"/>
                  </a:lnTo>
                  <a:lnTo>
                    <a:pt x="502920" y="75437"/>
                  </a:lnTo>
                  <a:lnTo>
                    <a:pt x="501396" y="74675"/>
                  </a:lnTo>
                  <a:lnTo>
                    <a:pt x="505205" y="75437"/>
                  </a:lnTo>
                  <a:lnTo>
                    <a:pt x="503682" y="75437"/>
                  </a:lnTo>
                  <a:lnTo>
                    <a:pt x="507492" y="74675"/>
                  </a:lnTo>
                  <a:lnTo>
                    <a:pt x="505968" y="75437"/>
                  </a:lnTo>
                  <a:lnTo>
                    <a:pt x="509777" y="74675"/>
                  </a:lnTo>
                  <a:lnTo>
                    <a:pt x="508254" y="74675"/>
                  </a:lnTo>
                  <a:lnTo>
                    <a:pt x="512064" y="73913"/>
                  </a:lnTo>
                  <a:lnTo>
                    <a:pt x="510540" y="74675"/>
                  </a:lnTo>
                  <a:lnTo>
                    <a:pt x="513588" y="73151"/>
                  </a:lnTo>
                  <a:lnTo>
                    <a:pt x="512826" y="73913"/>
                  </a:lnTo>
                  <a:lnTo>
                    <a:pt x="515874" y="72389"/>
                  </a:lnTo>
                  <a:lnTo>
                    <a:pt x="514350" y="72389"/>
                  </a:lnTo>
                  <a:lnTo>
                    <a:pt x="517398" y="70865"/>
                  </a:lnTo>
                  <a:lnTo>
                    <a:pt x="515874" y="72389"/>
                  </a:lnTo>
                  <a:lnTo>
                    <a:pt x="521208" y="67817"/>
                  </a:lnTo>
                  <a:lnTo>
                    <a:pt x="519683" y="69341"/>
                  </a:lnTo>
                  <a:lnTo>
                    <a:pt x="524255" y="64007"/>
                  </a:lnTo>
                  <a:lnTo>
                    <a:pt x="522732" y="65531"/>
                  </a:lnTo>
                  <a:lnTo>
                    <a:pt x="525018" y="62483"/>
                  </a:lnTo>
                  <a:lnTo>
                    <a:pt x="524255" y="63245"/>
                  </a:lnTo>
                  <a:lnTo>
                    <a:pt x="525780" y="60197"/>
                  </a:lnTo>
                  <a:lnTo>
                    <a:pt x="525780" y="61721"/>
                  </a:lnTo>
                  <a:lnTo>
                    <a:pt x="526542" y="57911"/>
                  </a:lnTo>
                  <a:lnTo>
                    <a:pt x="526542" y="58673"/>
                  </a:lnTo>
                  <a:lnTo>
                    <a:pt x="527304" y="55625"/>
                  </a:lnTo>
                  <a:lnTo>
                    <a:pt x="527304" y="57150"/>
                  </a:lnTo>
                  <a:lnTo>
                    <a:pt x="527304" y="53339"/>
                  </a:lnTo>
                  <a:lnTo>
                    <a:pt x="527304" y="54101"/>
                  </a:lnTo>
                  <a:cubicBezTo>
                    <a:pt x="528891" y="37934"/>
                    <a:pt x="529678" y="29133"/>
                    <a:pt x="541782" y="16763"/>
                  </a:cubicBezTo>
                  <a:cubicBezTo>
                    <a:pt x="551078" y="5701"/>
                    <a:pt x="565162" y="1308"/>
                    <a:pt x="579120" y="0"/>
                  </a:cubicBezTo>
                  <a:cubicBezTo>
                    <a:pt x="607491" y="723"/>
                    <a:pt x="631901" y="21526"/>
                    <a:pt x="631698" y="50291"/>
                  </a:cubicBezTo>
                  <a:lnTo>
                    <a:pt x="602742" y="51815"/>
                  </a:lnTo>
                  <a:lnTo>
                    <a:pt x="602742" y="48005"/>
                  </a:lnTo>
                  <a:lnTo>
                    <a:pt x="602742" y="49529"/>
                  </a:lnTo>
                  <a:lnTo>
                    <a:pt x="602742" y="45719"/>
                  </a:lnTo>
                  <a:lnTo>
                    <a:pt x="602742" y="46481"/>
                  </a:lnTo>
                  <a:lnTo>
                    <a:pt x="601980" y="43433"/>
                  </a:lnTo>
                  <a:lnTo>
                    <a:pt x="601980" y="44195"/>
                  </a:lnTo>
                  <a:lnTo>
                    <a:pt x="601218" y="41147"/>
                  </a:lnTo>
                  <a:lnTo>
                    <a:pt x="601218" y="41909"/>
                  </a:lnTo>
                  <a:lnTo>
                    <a:pt x="599694" y="38861"/>
                  </a:lnTo>
                  <a:lnTo>
                    <a:pt x="600455" y="39623"/>
                  </a:lnTo>
                  <a:lnTo>
                    <a:pt x="598170" y="36575"/>
                  </a:lnTo>
                  <a:lnTo>
                    <a:pt x="599694" y="38861"/>
                  </a:lnTo>
                  <a:lnTo>
                    <a:pt x="595122" y="32765"/>
                  </a:lnTo>
                  <a:lnTo>
                    <a:pt x="596646" y="35051"/>
                  </a:lnTo>
                  <a:lnTo>
                    <a:pt x="591311" y="30479"/>
                  </a:lnTo>
                  <a:lnTo>
                    <a:pt x="592836" y="31241"/>
                  </a:lnTo>
                  <a:lnTo>
                    <a:pt x="589788" y="29717"/>
                  </a:lnTo>
                  <a:lnTo>
                    <a:pt x="591311" y="30479"/>
                  </a:lnTo>
                  <a:lnTo>
                    <a:pt x="588264" y="28955"/>
                  </a:lnTo>
                  <a:lnTo>
                    <a:pt x="589026" y="28955"/>
                  </a:lnTo>
                  <a:lnTo>
                    <a:pt x="585977" y="28193"/>
                  </a:lnTo>
                  <a:lnTo>
                    <a:pt x="587502" y="28193"/>
                  </a:lnTo>
                  <a:lnTo>
                    <a:pt x="583692" y="27431"/>
                  </a:lnTo>
                  <a:lnTo>
                    <a:pt x="585216" y="28193"/>
                  </a:lnTo>
                  <a:lnTo>
                    <a:pt x="581405" y="27431"/>
                  </a:lnTo>
                  <a:lnTo>
                    <a:pt x="582930" y="27431"/>
                  </a:lnTo>
                  <a:lnTo>
                    <a:pt x="579120" y="27431"/>
                  </a:lnTo>
                  <a:lnTo>
                    <a:pt x="580644" y="27431"/>
                  </a:lnTo>
                  <a:lnTo>
                    <a:pt x="576833" y="27431"/>
                  </a:lnTo>
                  <a:lnTo>
                    <a:pt x="578358" y="27431"/>
                  </a:lnTo>
                  <a:lnTo>
                    <a:pt x="574548" y="28193"/>
                  </a:lnTo>
                  <a:lnTo>
                    <a:pt x="576072" y="27431"/>
                  </a:lnTo>
                  <a:lnTo>
                    <a:pt x="572261" y="28193"/>
                  </a:lnTo>
                  <a:lnTo>
                    <a:pt x="573786" y="28193"/>
                  </a:lnTo>
                  <a:lnTo>
                    <a:pt x="570738" y="28955"/>
                  </a:lnTo>
                  <a:lnTo>
                    <a:pt x="571500" y="28955"/>
                  </a:lnTo>
                  <a:lnTo>
                    <a:pt x="568452" y="30479"/>
                  </a:lnTo>
                  <a:lnTo>
                    <a:pt x="569976" y="29717"/>
                  </a:lnTo>
                  <a:lnTo>
                    <a:pt x="566927" y="31241"/>
                  </a:lnTo>
                  <a:lnTo>
                    <a:pt x="568452" y="30479"/>
                  </a:lnTo>
                  <a:lnTo>
                    <a:pt x="562355" y="35051"/>
                  </a:lnTo>
                  <a:lnTo>
                    <a:pt x="564642" y="32765"/>
                  </a:lnTo>
                  <a:lnTo>
                    <a:pt x="560070" y="38861"/>
                  </a:lnTo>
                  <a:lnTo>
                    <a:pt x="560832" y="36575"/>
                  </a:lnTo>
                  <a:lnTo>
                    <a:pt x="559308" y="39623"/>
                  </a:lnTo>
                  <a:lnTo>
                    <a:pt x="560070" y="38861"/>
                  </a:lnTo>
                  <a:lnTo>
                    <a:pt x="558546" y="41909"/>
                  </a:lnTo>
                  <a:lnTo>
                    <a:pt x="558546" y="41147"/>
                  </a:lnTo>
                  <a:lnTo>
                    <a:pt x="557783" y="44195"/>
                  </a:lnTo>
                  <a:lnTo>
                    <a:pt x="557783" y="43433"/>
                  </a:lnTo>
                  <a:lnTo>
                    <a:pt x="557022" y="46481"/>
                  </a:lnTo>
                  <a:lnTo>
                    <a:pt x="557022" y="45719"/>
                  </a:lnTo>
                  <a:lnTo>
                    <a:pt x="556260" y="49529"/>
                  </a:lnTo>
                  <a:lnTo>
                    <a:pt x="557022" y="48005"/>
                  </a:lnTo>
                  <a:cubicBezTo>
                    <a:pt x="555282" y="66192"/>
                    <a:pt x="554710" y="71500"/>
                    <a:pt x="542544" y="86105"/>
                  </a:cubicBezTo>
                  <a:cubicBezTo>
                    <a:pt x="530961" y="96697"/>
                    <a:pt x="520585" y="101256"/>
                    <a:pt x="505205" y="102107"/>
                  </a:cubicBezTo>
                  <a:cubicBezTo>
                    <a:pt x="492074" y="101993"/>
                    <a:pt x="478027" y="97510"/>
                    <a:pt x="468630" y="87629"/>
                  </a:cubicBezTo>
                  <a:cubicBezTo>
                    <a:pt x="455256" y="75615"/>
                    <a:pt x="453136" y="64934"/>
                    <a:pt x="451866" y="48005"/>
                  </a:cubicBezTo>
                  <a:lnTo>
                    <a:pt x="452627" y="49529"/>
                  </a:lnTo>
                  <a:lnTo>
                    <a:pt x="451866" y="45719"/>
                  </a:lnTo>
                  <a:lnTo>
                    <a:pt x="451866" y="46481"/>
                  </a:lnTo>
                  <a:lnTo>
                    <a:pt x="451104" y="43433"/>
                  </a:lnTo>
                  <a:lnTo>
                    <a:pt x="451104" y="44195"/>
                  </a:lnTo>
                  <a:lnTo>
                    <a:pt x="450342" y="41147"/>
                  </a:lnTo>
                  <a:lnTo>
                    <a:pt x="450342" y="41909"/>
                  </a:lnTo>
                  <a:lnTo>
                    <a:pt x="448818" y="38861"/>
                  </a:lnTo>
                  <a:lnTo>
                    <a:pt x="449580" y="40385"/>
                  </a:lnTo>
                  <a:lnTo>
                    <a:pt x="448055" y="37337"/>
                  </a:lnTo>
                  <a:lnTo>
                    <a:pt x="448818" y="38861"/>
                  </a:lnTo>
                  <a:lnTo>
                    <a:pt x="444246" y="32765"/>
                  </a:lnTo>
                  <a:lnTo>
                    <a:pt x="446532" y="35051"/>
                  </a:lnTo>
                  <a:lnTo>
                    <a:pt x="440436" y="30479"/>
                  </a:lnTo>
                  <a:lnTo>
                    <a:pt x="441960" y="31241"/>
                  </a:lnTo>
                  <a:lnTo>
                    <a:pt x="438911" y="29717"/>
                  </a:lnTo>
                  <a:lnTo>
                    <a:pt x="440436" y="30479"/>
                  </a:lnTo>
                  <a:lnTo>
                    <a:pt x="437388" y="28955"/>
                  </a:lnTo>
                  <a:lnTo>
                    <a:pt x="438150" y="28955"/>
                  </a:lnTo>
                  <a:lnTo>
                    <a:pt x="435102" y="28193"/>
                  </a:lnTo>
                  <a:lnTo>
                    <a:pt x="436626" y="28193"/>
                  </a:lnTo>
                  <a:lnTo>
                    <a:pt x="432816" y="27431"/>
                  </a:lnTo>
                  <a:lnTo>
                    <a:pt x="434340" y="28193"/>
                  </a:lnTo>
                  <a:lnTo>
                    <a:pt x="430530" y="27431"/>
                  </a:lnTo>
                  <a:lnTo>
                    <a:pt x="432054" y="27431"/>
                  </a:lnTo>
                  <a:lnTo>
                    <a:pt x="428244" y="27431"/>
                  </a:lnTo>
                  <a:lnTo>
                    <a:pt x="429768" y="27431"/>
                  </a:lnTo>
                  <a:lnTo>
                    <a:pt x="425958" y="27431"/>
                  </a:lnTo>
                  <a:lnTo>
                    <a:pt x="427482" y="27431"/>
                  </a:lnTo>
                  <a:lnTo>
                    <a:pt x="423672" y="28193"/>
                  </a:lnTo>
                  <a:lnTo>
                    <a:pt x="425196" y="27431"/>
                  </a:lnTo>
                  <a:lnTo>
                    <a:pt x="421386" y="28193"/>
                  </a:lnTo>
                  <a:lnTo>
                    <a:pt x="422910" y="28193"/>
                  </a:lnTo>
                  <a:lnTo>
                    <a:pt x="419861" y="28955"/>
                  </a:lnTo>
                  <a:lnTo>
                    <a:pt x="420624" y="28955"/>
                  </a:lnTo>
                  <a:lnTo>
                    <a:pt x="417576" y="30479"/>
                  </a:lnTo>
                  <a:lnTo>
                    <a:pt x="419100" y="29717"/>
                  </a:lnTo>
                  <a:lnTo>
                    <a:pt x="416052" y="31241"/>
                  </a:lnTo>
                  <a:lnTo>
                    <a:pt x="417576" y="30479"/>
                  </a:lnTo>
                  <a:lnTo>
                    <a:pt x="412242" y="35051"/>
                  </a:lnTo>
                  <a:lnTo>
                    <a:pt x="413766" y="32765"/>
                  </a:lnTo>
                  <a:lnTo>
                    <a:pt x="409194" y="38861"/>
                  </a:lnTo>
                  <a:lnTo>
                    <a:pt x="410718" y="37337"/>
                  </a:lnTo>
                  <a:lnTo>
                    <a:pt x="408432" y="40385"/>
                  </a:lnTo>
                  <a:lnTo>
                    <a:pt x="409194" y="38861"/>
                  </a:lnTo>
                  <a:lnTo>
                    <a:pt x="407670" y="41909"/>
                  </a:lnTo>
                  <a:lnTo>
                    <a:pt x="407670" y="41147"/>
                  </a:lnTo>
                  <a:lnTo>
                    <a:pt x="406908" y="44195"/>
                  </a:lnTo>
                  <a:lnTo>
                    <a:pt x="406908" y="43433"/>
                  </a:lnTo>
                  <a:lnTo>
                    <a:pt x="406146" y="46481"/>
                  </a:lnTo>
                  <a:lnTo>
                    <a:pt x="406146" y="45719"/>
                  </a:lnTo>
                  <a:lnTo>
                    <a:pt x="406146" y="49529"/>
                  </a:lnTo>
                  <a:lnTo>
                    <a:pt x="406146" y="48005"/>
                  </a:lnTo>
                  <a:cubicBezTo>
                    <a:pt x="405371" y="119811"/>
                    <a:pt x="301320" y="119671"/>
                    <a:pt x="301752" y="48005"/>
                  </a:cubicBezTo>
                  <a:lnTo>
                    <a:pt x="301752" y="49529"/>
                  </a:lnTo>
                  <a:lnTo>
                    <a:pt x="300990" y="45719"/>
                  </a:lnTo>
                  <a:lnTo>
                    <a:pt x="300990" y="46481"/>
                  </a:lnTo>
                  <a:lnTo>
                    <a:pt x="300227" y="43433"/>
                  </a:lnTo>
                  <a:lnTo>
                    <a:pt x="300990" y="44195"/>
                  </a:lnTo>
                  <a:lnTo>
                    <a:pt x="299466" y="41147"/>
                  </a:lnTo>
                  <a:lnTo>
                    <a:pt x="300227" y="41909"/>
                  </a:lnTo>
                  <a:lnTo>
                    <a:pt x="298704" y="38861"/>
                  </a:lnTo>
                  <a:lnTo>
                    <a:pt x="298704" y="40385"/>
                  </a:lnTo>
                  <a:lnTo>
                    <a:pt x="297180" y="37337"/>
                  </a:lnTo>
                  <a:lnTo>
                    <a:pt x="297942" y="38861"/>
                  </a:lnTo>
                  <a:lnTo>
                    <a:pt x="293370" y="32765"/>
                  </a:lnTo>
                  <a:lnTo>
                    <a:pt x="295655" y="35051"/>
                  </a:lnTo>
                  <a:lnTo>
                    <a:pt x="289560" y="30479"/>
                  </a:lnTo>
                  <a:lnTo>
                    <a:pt x="291846" y="31241"/>
                  </a:lnTo>
                  <a:lnTo>
                    <a:pt x="288798" y="29717"/>
                  </a:lnTo>
                  <a:lnTo>
                    <a:pt x="289560" y="30479"/>
                  </a:lnTo>
                  <a:lnTo>
                    <a:pt x="286511" y="28955"/>
                  </a:lnTo>
                  <a:lnTo>
                    <a:pt x="288036" y="28955"/>
                  </a:lnTo>
                  <a:lnTo>
                    <a:pt x="284226" y="28193"/>
                  </a:lnTo>
                  <a:lnTo>
                    <a:pt x="285750" y="28193"/>
                  </a:lnTo>
                  <a:lnTo>
                    <a:pt x="281940" y="27431"/>
                  </a:lnTo>
                  <a:lnTo>
                    <a:pt x="283464" y="28193"/>
                  </a:lnTo>
                  <a:lnTo>
                    <a:pt x="279654" y="27431"/>
                  </a:lnTo>
                  <a:lnTo>
                    <a:pt x="281177" y="27431"/>
                  </a:lnTo>
                  <a:lnTo>
                    <a:pt x="277368" y="27431"/>
                  </a:lnTo>
                  <a:lnTo>
                    <a:pt x="278892" y="27431"/>
                  </a:lnTo>
                  <a:lnTo>
                    <a:pt x="275082" y="27431"/>
                  </a:lnTo>
                  <a:lnTo>
                    <a:pt x="276605" y="27431"/>
                  </a:lnTo>
                  <a:lnTo>
                    <a:pt x="272796" y="28193"/>
                  </a:lnTo>
                  <a:lnTo>
                    <a:pt x="274320" y="27431"/>
                  </a:lnTo>
                  <a:lnTo>
                    <a:pt x="270510" y="28193"/>
                  </a:lnTo>
                  <a:lnTo>
                    <a:pt x="272796" y="28193"/>
                  </a:lnTo>
                  <a:lnTo>
                    <a:pt x="268986" y="28955"/>
                  </a:lnTo>
                  <a:lnTo>
                    <a:pt x="270510" y="28955"/>
                  </a:lnTo>
                  <a:lnTo>
                    <a:pt x="266700" y="30479"/>
                  </a:lnTo>
                  <a:lnTo>
                    <a:pt x="268224" y="29717"/>
                  </a:lnTo>
                  <a:lnTo>
                    <a:pt x="265176" y="31241"/>
                  </a:lnTo>
                  <a:lnTo>
                    <a:pt x="266700" y="30479"/>
                  </a:lnTo>
                  <a:lnTo>
                    <a:pt x="261366" y="35051"/>
                  </a:lnTo>
                  <a:lnTo>
                    <a:pt x="262890" y="32765"/>
                  </a:lnTo>
                  <a:lnTo>
                    <a:pt x="258318" y="38861"/>
                  </a:lnTo>
                  <a:lnTo>
                    <a:pt x="259842" y="36575"/>
                  </a:lnTo>
                  <a:lnTo>
                    <a:pt x="257555" y="39623"/>
                  </a:lnTo>
                  <a:lnTo>
                    <a:pt x="258318" y="38861"/>
                  </a:lnTo>
                  <a:lnTo>
                    <a:pt x="256794" y="41909"/>
                  </a:lnTo>
                  <a:lnTo>
                    <a:pt x="257555" y="41147"/>
                  </a:lnTo>
                  <a:lnTo>
                    <a:pt x="256032" y="44195"/>
                  </a:lnTo>
                  <a:lnTo>
                    <a:pt x="256032" y="43433"/>
                  </a:lnTo>
                  <a:lnTo>
                    <a:pt x="255270" y="46481"/>
                  </a:lnTo>
                  <a:lnTo>
                    <a:pt x="256032" y="45719"/>
                  </a:lnTo>
                  <a:lnTo>
                    <a:pt x="255270" y="49529"/>
                  </a:lnTo>
                  <a:lnTo>
                    <a:pt x="255270" y="48005"/>
                  </a:lnTo>
                  <a:cubicBezTo>
                    <a:pt x="254774" y="119545"/>
                    <a:pt x="150723" y="119887"/>
                    <a:pt x="150876" y="48005"/>
                  </a:cubicBezTo>
                  <a:lnTo>
                    <a:pt x="150876" y="49529"/>
                  </a:lnTo>
                  <a:lnTo>
                    <a:pt x="150114" y="45719"/>
                  </a:lnTo>
                  <a:lnTo>
                    <a:pt x="150876" y="46481"/>
                  </a:lnTo>
                  <a:lnTo>
                    <a:pt x="149352" y="43433"/>
                  </a:lnTo>
                  <a:lnTo>
                    <a:pt x="150114" y="44195"/>
                  </a:lnTo>
                  <a:lnTo>
                    <a:pt x="148590" y="41147"/>
                  </a:lnTo>
                  <a:lnTo>
                    <a:pt x="149352" y="41909"/>
                  </a:lnTo>
                  <a:lnTo>
                    <a:pt x="147827" y="38861"/>
                  </a:lnTo>
                  <a:lnTo>
                    <a:pt x="147827" y="39623"/>
                  </a:lnTo>
                  <a:lnTo>
                    <a:pt x="146304" y="36575"/>
                  </a:lnTo>
                  <a:lnTo>
                    <a:pt x="147827" y="38861"/>
                  </a:lnTo>
                  <a:lnTo>
                    <a:pt x="142494" y="32765"/>
                  </a:lnTo>
                  <a:lnTo>
                    <a:pt x="144780" y="35051"/>
                  </a:lnTo>
                  <a:lnTo>
                    <a:pt x="139446" y="30479"/>
                  </a:lnTo>
                  <a:lnTo>
                    <a:pt x="140970" y="31241"/>
                  </a:lnTo>
                  <a:lnTo>
                    <a:pt x="137922" y="29717"/>
                  </a:lnTo>
                  <a:lnTo>
                    <a:pt x="138683" y="30479"/>
                  </a:lnTo>
                  <a:lnTo>
                    <a:pt x="135636" y="28955"/>
                  </a:lnTo>
                  <a:lnTo>
                    <a:pt x="137160" y="28955"/>
                  </a:lnTo>
                  <a:lnTo>
                    <a:pt x="133350" y="28193"/>
                  </a:lnTo>
                  <a:lnTo>
                    <a:pt x="134874" y="28193"/>
                  </a:lnTo>
                  <a:lnTo>
                    <a:pt x="131826" y="27431"/>
                  </a:lnTo>
                  <a:lnTo>
                    <a:pt x="132588" y="28193"/>
                  </a:lnTo>
                  <a:lnTo>
                    <a:pt x="128777" y="27431"/>
                  </a:lnTo>
                  <a:lnTo>
                    <a:pt x="131064" y="27431"/>
                  </a:lnTo>
                  <a:lnTo>
                    <a:pt x="126492" y="27431"/>
                  </a:lnTo>
                  <a:lnTo>
                    <a:pt x="128016" y="27431"/>
                  </a:lnTo>
                  <a:lnTo>
                    <a:pt x="124205" y="27431"/>
                  </a:lnTo>
                  <a:lnTo>
                    <a:pt x="125730" y="27431"/>
                  </a:lnTo>
                  <a:lnTo>
                    <a:pt x="122682" y="28193"/>
                  </a:lnTo>
                  <a:lnTo>
                    <a:pt x="123444" y="27431"/>
                  </a:lnTo>
                  <a:lnTo>
                    <a:pt x="120396" y="28193"/>
                  </a:lnTo>
                  <a:lnTo>
                    <a:pt x="121920" y="28193"/>
                  </a:lnTo>
                  <a:lnTo>
                    <a:pt x="118110" y="28955"/>
                  </a:lnTo>
                  <a:lnTo>
                    <a:pt x="119633" y="28955"/>
                  </a:lnTo>
                  <a:lnTo>
                    <a:pt x="116586" y="30479"/>
                  </a:lnTo>
                  <a:lnTo>
                    <a:pt x="117348" y="29717"/>
                  </a:lnTo>
                  <a:lnTo>
                    <a:pt x="114300" y="31241"/>
                  </a:lnTo>
                  <a:lnTo>
                    <a:pt x="115824" y="30479"/>
                  </a:lnTo>
                  <a:lnTo>
                    <a:pt x="110490" y="35051"/>
                  </a:lnTo>
                  <a:lnTo>
                    <a:pt x="112014" y="32765"/>
                  </a:lnTo>
                  <a:lnTo>
                    <a:pt x="107442" y="38861"/>
                  </a:lnTo>
                  <a:lnTo>
                    <a:pt x="108966" y="36575"/>
                  </a:lnTo>
                  <a:lnTo>
                    <a:pt x="107442" y="39623"/>
                  </a:lnTo>
                  <a:lnTo>
                    <a:pt x="107442" y="38861"/>
                  </a:lnTo>
                  <a:lnTo>
                    <a:pt x="105918" y="41909"/>
                  </a:lnTo>
                  <a:lnTo>
                    <a:pt x="106680" y="41147"/>
                  </a:lnTo>
                  <a:lnTo>
                    <a:pt x="105155" y="44195"/>
                  </a:lnTo>
                  <a:lnTo>
                    <a:pt x="105918" y="43433"/>
                  </a:lnTo>
                  <a:lnTo>
                    <a:pt x="104394" y="46481"/>
                  </a:lnTo>
                  <a:lnTo>
                    <a:pt x="105155" y="45719"/>
                  </a:lnTo>
                  <a:lnTo>
                    <a:pt x="104394" y="49529"/>
                  </a:lnTo>
                  <a:lnTo>
                    <a:pt x="104394" y="48005"/>
                  </a:lnTo>
                  <a:cubicBezTo>
                    <a:pt x="104127" y="117335"/>
                    <a:pt x="5308" y="120840"/>
                    <a:pt x="0" y="51815"/>
                  </a:cubicBezTo>
                  <a:lnTo>
                    <a:pt x="28955" y="50291"/>
                  </a:ln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8" name="Freeform 3"/>
            <p:cNvSpPr/>
            <p:nvPr/>
          </p:nvSpPr>
          <p:spPr>
            <a:xfrm>
              <a:off x="3840724" y="3975841"/>
              <a:ext cx="77783" cy="73015"/>
            </a:xfrm>
            <a:custGeom>
              <a:avLst/>
              <a:gdLst>
                <a:gd name="connsiteX0" fmla="*/ 78486 w 78485"/>
                <a:gd name="connsiteY0" fmla="*/ 36576 h 73152"/>
                <a:gd name="connsiteX1" fmla="*/ 38861 w 78485"/>
                <a:gd name="connsiteY1" fmla="*/ 73152 h 73152"/>
                <a:gd name="connsiteX2" fmla="*/ 0 w 78485"/>
                <a:gd name="connsiteY2" fmla="*/ 36576 h 73152"/>
                <a:gd name="connsiteX3" fmla="*/ 38861 w 78485"/>
                <a:gd name="connsiteY3" fmla="*/ 0 h 73152"/>
                <a:gd name="connsiteX4" fmla="*/ 78486 w 78485"/>
                <a:gd name="connsiteY4" fmla="*/ 36576 h 731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8485" h="73152">
                  <a:moveTo>
                    <a:pt x="78486" y="36576"/>
                  </a:moveTo>
                  <a:cubicBezTo>
                    <a:pt x="78486" y="57150"/>
                    <a:pt x="60960" y="73152"/>
                    <a:pt x="38861" y="73152"/>
                  </a:cubicBezTo>
                  <a:cubicBezTo>
                    <a:pt x="17526" y="73152"/>
                    <a:pt x="0" y="57150"/>
                    <a:pt x="0" y="36576"/>
                  </a:cubicBezTo>
                  <a:cubicBezTo>
                    <a:pt x="0" y="16764"/>
                    <a:pt x="17526" y="0"/>
                    <a:pt x="38861" y="0"/>
                  </a:cubicBezTo>
                  <a:cubicBezTo>
                    <a:pt x="60960" y="0"/>
                    <a:pt x="78486" y="16764"/>
                    <a:pt x="78486" y="36576"/>
                  </a:cubicBez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9" name="Freeform 3"/>
            <p:cNvSpPr/>
            <p:nvPr/>
          </p:nvSpPr>
          <p:spPr>
            <a:xfrm>
              <a:off x="3294649" y="4523453"/>
              <a:ext cx="257163" cy="223807"/>
            </a:xfrm>
            <a:custGeom>
              <a:avLst/>
              <a:gdLst>
                <a:gd name="connsiteX0" fmla="*/ 150876 w 257555"/>
                <a:gd name="connsiteY0" fmla="*/ 92964 h 224028"/>
                <a:gd name="connsiteX1" fmla="*/ 217170 w 257555"/>
                <a:gd name="connsiteY1" fmla="*/ 184403 h 224028"/>
                <a:gd name="connsiteX2" fmla="*/ 240791 w 257555"/>
                <a:gd name="connsiteY2" fmla="*/ 211835 h 224028"/>
                <a:gd name="connsiteX3" fmla="*/ 257555 w 257555"/>
                <a:gd name="connsiteY3" fmla="*/ 217932 h 224028"/>
                <a:gd name="connsiteX4" fmla="*/ 257555 w 257555"/>
                <a:gd name="connsiteY4" fmla="*/ 224027 h 224028"/>
                <a:gd name="connsiteX5" fmla="*/ 140208 w 257555"/>
                <a:gd name="connsiteY5" fmla="*/ 224027 h 224028"/>
                <a:gd name="connsiteX6" fmla="*/ 140208 w 257555"/>
                <a:gd name="connsiteY6" fmla="*/ 217932 h 224028"/>
                <a:gd name="connsiteX7" fmla="*/ 158496 w 257555"/>
                <a:gd name="connsiteY7" fmla="*/ 214121 h 224028"/>
                <a:gd name="connsiteX8" fmla="*/ 162305 w 257555"/>
                <a:gd name="connsiteY8" fmla="*/ 206502 h 224028"/>
                <a:gd name="connsiteX9" fmla="*/ 160782 w 257555"/>
                <a:gd name="connsiteY9" fmla="*/ 201167 h 224028"/>
                <a:gd name="connsiteX10" fmla="*/ 148590 w 257555"/>
                <a:gd name="connsiteY10" fmla="*/ 182879 h 224028"/>
                <a:gd name="connsiteX11" fmla="*/ 113538 w 257555"/>
                <a:gd name="connsiteY11" fmla="*/ 134873 h 224028"/>
                <a:gd name="connsiteX12" fmla="*/ 76961 w 257555"/>
                <a:gd name="connsiteY12" fmla="*/ 176021 h 224028"/>
                <a:gd name="connsiteX13" fmla="*/ 60197 w 257555"/>
                <a:gd name="connsiteY13" fmla="*/ 201929 h 224028"/>
                <a:gd name="connsiteX14" fmla="*/ 64770 w 257555"/>
                <a:gd name="connsiteY14" fmla="*/ 211073 h 224028"/>
                <a:gd name="connsiteX15" fmla="*/ 77723 w 257555"/>
                <a:gd name="connsiteY15" fmla="*/ 217170 h 224028"/>
                <a:gd name="connsiteX16" fmla="*/ 92964 w 257555"/>
                <a:gd name="connsiteY16" fmla="*/ 217932 h 224028"/>
                <a:gd name="connsiteX17" fmla="*/ 92964 w 257555"/>
                <a:gd name="connsiteY17" fmla="*/ 224027 h 224028"/>
                <a:gd name="connsiteX18" fmla="*/ 0 w 257555"/>
                <a:gd name="connsiteY18" fmla="*/ 224027 h 224028"/>
                <a:gd name="connsiteX19" fmla="*/ 0 w 257555"/>
                <a:gd name="connsiteY19" fmla="*/ 217932 h 224028"/>
                <a:gd name="connsiteX20" fmla="*/ 25146 w 257555"/>
                <a:gd name="connsiteY20" fmla="*/ 210311 h 224028"/>
                <a:gd name="connsiteX21" fmla="*/ 57911 w 257555"/>
                <a:gd name="connsiteY21" fmla="*/ 178308 h 224028"/>
                <a:gd name="connsiteX22" fmla="*/ 105917 w 257555"/>
                <a:gd name="connsiteY22" fmla="*/ 124205 h 224028"/>
                <a:gd name="connsiteX23" fmla="*/ 44958 w 257555"/>
                <a:gd name="connsiteY23" fmla="*/ 40385 h 224028"/>
                <a:gd name="connsiteX24" fmla="*/ 27432 w 257555"/>
                <a:gd name="connsiteY24" fmla="*/ 17526 h 224028"/>
                <a:gd name="connsiteX25" fmla="*/ 18288 w 257555"/>
                <a:gd name="connsiteY25" fmla="*/ 9905 h 224028"/>
                <a:gd name="connsiteX26" fmla="*/ 5333 w 257555"/>
                <a:gd name="connsiteY26" fmla="*/ 6096 h 224028"/>
                <a:gd name="connsiteX27" fmla="*/ 5333 w 257555"/>
                <a:gd name="connsiteY27" fmla="*/ 0 h 224028"/>
                <a:gd name="connsiteX28" fmla="*/ 124967 w 257555"/>
                <a:gd name="connsiteY28" fmla="*/ 0 h 224028"/>
                <a:gd name="connsiteX29" fmla="*/ 124967 w 257555"/>
                <a:gd name="connsiteY29" fmla="*/ 6096 h 224028"/>
                <a:gd name="connsiteX30" fmla="*/ 118871 w 257555"/>
                <a:gd name="connsiteY30" fmla="*/ 6096 h 224028"/>
                <a:gd name="connsiteX31" fmla="*/ 104394 w 257555"/>
                <a:gd name="connsiteY31" fmla="*/ 9144 h 224028"/>
                <a:gd name="connsiteX32" fmla="*/ 99821 w 257555"/>
                <a:gd name="connsiteY32" fmla="*/ 16764 h 224028"/>
                <a:gd name="connsiteX33" fmla="*/ 101346 w 257555"/>
                <a:gd name="connsiteY33" fmla="*/ 23621 h 224028"/>
                <a:gd name="connsiteX34" fmla="*/ 113538 w 257555"/>
                <a:gd name="connsiteY34" fmla="*/ 40385 h 224028"/>
                <a:gd name="connsiteX35" fmla="*/ 143255 w 257555"/>
                <a:gd name="connsiteY35" fmla="*/ 83058 h 224028"/>
                <a:gd name="connsiteX36" fmla="*/ 168402 w 257555"/>
                <a:gd name="connsiteY36" fmla="*/ 54102 h 224028"/>
                <a:gd name="connsiteX37" fmla="*/ 188214 w 257555"/>
                <a:gd name="connsiteY37" fmla="*/ 22859 h 224028"/>
                <a:gd name="connsiteX38" fmla="*/ 185165 w 257555"/>
                <a:gd name="connsiteY38" fmla="*/ 14477 h 224028"/>
                <a:gd name="connsiteX39" fmla="*/ 177546 w 257555"/>
                <a:gd name="connsiteY39" fmla="*/ 8382 h 224028"/>
                <a:gd name="connsiteX40" fmla="*/ 161544 w 257555"/>
                <a:gd name="connsiteY40" fmla="*/ 6096 h 224028"/>
                <a:gd name="connsiteX41" fmla="*/ 161544 w 257555"/>
                <a:gd name="connsiteY41" fmla="*/ 0 h 224028"/>
                <a:gd name="connsiteX42" fmla="*/ 249935 w 257555"/>
                <a:gd name="connsiteY42" fmla="*/ 0 h 224028"/>
                <a:gd name="connsiteX43" fmla="*/ 249935 w 257555"/>
                <a:gd name="connsiteY43" fmla="*/ 6096 h 224028"/>
                <a:gd name="connsiteX44" fmla="*/ 233171 w 257555"/>
                <a:gd name="connsiteY44" fmla="*/ 9144 h 224028"/>
                <a:gd name="connsiteX45" fmla="*/ 219455 w 257555"/>
                <a:gd name="connsiteY45" fmla="*/ 16764 h 224028"/>
                <a:gd name="connsiteX46" fmla="*/ 196596 w 257555"/>
                <a:gd name="connsiteY46" fmla="*/ 41909 h 224028"/>
                <a:gd name="connsiteX47" fmla="*/ 150876 w 257555"/>
                <a:gd name="connsiteY47" fmla="*/ 92964 h 2240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Lst>
              <a:rect l="l" t="t" r="r" b="b"/>
              <a:pathLst>
                <a:path w="257555" h="224028">
                  <a:moveTo>
                    <a:pt x="150876" y="92964"/>
                  </a:moveTo>
                  <a:lnTo>
                    <a:pt x="217170" y="184403"/>
                  </a:lnTo>
                  <a:cubicBezTo>
                    <a:pt x="227838" y="199644"/>
                    <a:pt x="236220" y="208788"/>
                    <a:pt x="240791" y="211835"/>
                  </a:cubicBezTo>
                  <a:cubicBezTo>
                    <a:pt x="245364" y="215646"/>
                    <a:pt x="250697" y="217170"/>
                    <a:pt x="257555" y="217932"/>
                  </a:cubicBezTo>
                  <a:lnTo>
                    <a:pt x="257555" y="224027"/>
                  </a:lnTo>
                  <a:lnTo>
                    <a:pt x="140208" y="224027"/>
                  </a:lnTo>
                  <a:lnTo>
                    <a:pt x="140208" y="217932"/>
                  </a:lnTo>
                  <a:cubicBezTo>
                    <a:pt x="149352" y="217170"/>
                    <a:pt x="155447" y="215646"/>
                    <a:pt x="158496" y="214121"/>
                  </a:cubicBezTo>
                  <a:cubicBezTo>
                    <a:pt x="160782" y="211835"/>
                    <a:pt x="162305" y="209550"/>
                    <a:pt x="162305" y="206502"/>
                  </a:cubicBezTo>
                  <a:cubicBezTo>
                    <a:pt x="162305" y="204977"/>
                    <a:pt x="161544" y="202691"/>
                    <a:pt x="160782" y="201167"/>
                  </a:cubicBezTo>
                  <a:cubicBezTo>
                    <a:pt x="159258" y="198120"/>
                    <a:pt x="155447" y="192023"/>
                    <a:pt x="148590" y="182879"/>
                  </a:cubicBezTo>
                  <a:lnTo>
                    <a:pt x="113538" y="134873"/>
                  </a:lnTo>
                  <a:lnTo>
                    <a:pt x="76961" y="176021"/>
                  </a:lnTo>
                  <a:cubicBezTo>
                    <a:pt x="66294" y="188976"/>
                    <a:pt x="60197" y="197358"/>
                    <a:pt x="60197" y="201929"/>
                  </a:cubicBezTo>
                  <a:cubicBezTo>
                    <a:pt x="60197" y="204977"/>
                    <a:pt x="61721" y="208026"/>
                    <a:pt x="64770" y="211073"/>
                  </a:cubicBezTo>
                  <a:cubicBezTo>
                    <a:pt x="67817" y="214121"/>
                    <a:pt x="71627" y="215646"/>
                    <a:pt x="77723" y="217170"/>
                  </a:cubicBezTo>
                  <a:cubicBezTo>
                    <a:pt x="80009" y="217932"/>
                    <a:pt x="84582" y="217932"/>
                    <a:pt x="92964" y="217932"/>
                  </a:cubicBezTo>
                  <a:lnTo>
                    <a:pt x="92964" y="224027"/>
                  </a:lnTo>
                  <a:lnTo>
                    <a:pt x="0" y="224027"/>
                  </a:lnTo>
                  <a:lnTo>
                    <a:pt x="0" y="217932"/>
                  </a:lnTo>
                  <a:cubicBezTo>
                    <a:pt x="10667" y="216408"/>
                    <a:pt x="19050" y="214121"/>
                    <a:pt x="25146" y="210311"/>
                  </a:cubicBezTo>
                  <a:cubicBezTo>
                    <a:pt x="32765" y="204977"/>
                    <a:pt x="44196" y="194309"/>
                    <a:pt x="57911" y="178308"/>
                  </a:cubicBezTo>
                  <a:lnTo>
                    <a:pt x="105917" y="124205"/>
                  </a:lnTo>
                  <a:lnTo>
                    <a:pt x="44958" y="40385"/>
                  </a:lnTo>
                  <a:cubicBezTo>
                    <a:pt x="35052" y="26670"/>
                    <a:pt x="28955" y="19050"/>
                    <a:pt x="27432" y="17526"/>
                  </a:cubicBezTo>
                  <a:cubicBezTo>
                    <a:pt x="24383" y="13715"/>
                    <a:pt x="21335" y="11429"/>
                    <a:pt x="18288" y="9905"/>
                  </a:cubicBezTo>
                  <a:cubicBezTo>
                    <a:pt x="15240" y="8382"/>
                    <a:pt x="10667" y="6858"/>
                    <a:pt x="5333" y="6096"/>
                  </a:cubicBezTo>
                  <a:lnTo>
                    <a:pt x="5333" y="0"/>
                  </a:lnTo>
                  <a:lnTo>
                    <a:pt x="124967" y="0"/>
                  </a:lnTo>
                  <a:lnTo>
                    <a:pt x="124967" y="6096"/>
                  </a:lnTo>
                  <a:lnTo>
                    <a:pt x="118871" y="6096"/>
                  </a:lnTo>
                  <a:cubicBezTo>
                    <a:pt x="112014" y="6096"/>
                    <a:pt x="106679" y="7620"/>
                    <a:pt x="104394" y="9144"/>
                  </a:cubicBezTo>
                  <a:cubicBezTo>
                    <a:pt x="101346" y="11429"/>
                    <a:pt x="99821" y="13715"/>
                    <a:pt x="99821" y="16764"/>
                  </a:cubicBezTo>
                  <a:cubicBezTo>
                    <a:pt x="99821" y="19811"/>
                    <a:pt x="100583" y="21335"/>
                    <a:pt x="101346" y="23621"/>
                  </a:cubicBezTo>
                  <a:lnTo>
                    <a:pt x="113538" y="40385"/>
                  </a:lnTo>
                  <a:lnTo>
                    <a:pt x="143255" y="83058"/>
                  </a:lnTo>
                  <a:lnTo>
                    <a:pt x="168402" y="54102"/>
                  </a:lnTo>
                  <a:cubicBezTo>
                    <a:pt x="181355" y="38861"/>
                    <a:pt x="188214" y="28955"/>
                    <a:pt x="188214" y="22859"/>
                  </a:cubicBezTo>
                  <a:cubicBezTo>
                    <a:pt x="188214" y="19811"/>
                    <a:pt x="187452" y="16764"/>
                    <a:pt x="185165" y="14477"/>
                  </a:cubicBezTo>
                  <a:cubicBezTo>
                    <a:pt x="183641" y="12191"/>
                    <a:pt x="180594" y="9905"/>
                    <a:pt x="177546" y="8382"/>
                  </a:cubicBezTo>
                  <a:cubicBezTo>
                    <a:pt x="174497" y="6858"/>
                    <a:pt x="169164" y="6096"/>
                    <a:pt x="161544" y="6096"/>
                  </a:cubicBezTo>
                  <a:lnTo>
                    <a:pt x="161544" y="0"/>
                  </a:lnTo>
                  <a:lnTo>
                    <a:pt x="249935" y="0"/>
                  </a:lnTo>
                  <a:lnTo>
                    <a:pt x="249935" y="6096"/>
                  </a:lnTo>
                  <a:cubicBezTo>
                    <a:pt x="243077" y="6858"/>
                    <a:pt x="237744" y="7620"/>
                    <a:pt x="233171" y="9144"/>
                  </a:cubicBezTo>
                  <a:cubicBezTo>
                    <a:pt x="228600" y="10667"/>
                    <a:pt x="224027" y="12953"/>
                    <a:pt x="219455" y="16764"/>
                  </a:cubicBezTo>
                  <a:cubicBezTo>
                    <a:pt x="216408" y="19811"/>
                    <a:pt x="208788" y="28194"/>
                    <a:pt x="196596" y="41909"/>
                  </a:cubicBezTo>
                  <a:lnTo>
                    <a:pt x="150876" y="92964"/>
                  </a:ln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0" name="Freeform 3"/>
            <p:cNvSpPr/>
            <p:nvPr/>
          </p:nvSpPr>
          <p:spPr>
            <a:xfrm>
              <a:off x="3401006" y="4215520"/>
              <a:ext cx="30162" cy="292060"/>
            </a:xfrm>
            <a:custGeom>
              <a:avLst/>
              <a:gdLst>
                <a:gd name="connsiteX0" fmla="*/ 28955 w 28956"/>
                <a:gd name="connsiteY0" fmla="*/ 13715 h 291845"/>
                <a:gd name="connsiteX1" fmla="*/ 28955 w 28956"/>
                <a:gd name="connsiteY1" fmla="*/ 278129 h 291845"/>
                <a:gd name="connsiteX2" fmla="*/ 14478 w 28956"/>
                <a:gd name="connsiteY2" fmla="*/ 291845 h 291845"/>
                <a:gd name="connsiteX3" fmla="*/ 0 w 28956"/>
                <a:gd name="connsiteY3" fmla="*/ 278129 h 291845"/>
                <a:gd name="connsiteX4" fmla="*/ 0 w 28956"/>
                <a:gd name="connsiteY4" fmla="*/ 13715 h 291845"/>
                <a:gd name="connsiteX5" fmla="*/ 14478 w 28956"/>
                <a:gd name="connsiteY5" fmla="*/ 0 h 291845"/>
                <a:gd name="connsiteX6" fmla="*/ 28955 w 28956"/>
                <a:gd name="connsiteY6" fmla="*/ 13715 h 29184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8956" h="291845">
                  <a:moveTo>
                    <a:pt x="28955" y="13715"/>
                  </a:moveTo>
                  <a:lnTo>
                    <a:pt x="28955" y="278129"/>
                  </a:lnTo>
                  <a:cubicBezTo>
                    <a:pt x="28955" y="285750"/>
                    <a:pt x="22098" y="291845"/>
                    <a:pt x="14478" y="291845"/>
                  </a:cubicBezTo>
                  <a:cubicBezTo>
                    <a:pt x="6858" y="291845"/>
                    <a:pt x="0" y="285750"/>
                    <a:pt x="0" y="278129"/>
                  </a:cubicBezTo>
                  <a:lnTo>
                    <a:pt x="0" y="13715"/>
                  </a:lnTo>
                  <a:cubicBezTo>
                    <a:pt x="0" y="6095"/>
                    <a:pt x="6858" y="0"/>
                    <a:pt x="14478" y="0"/>
                  </a:cubicBezTo>
                  <a:cubicBezTo>
                    <a:pt x="22098" y="0"/>
                    <a:pt x="28955" y="6095"/>
                    <a:pt x="28955" y="13715"/>
                  </a:cubicBez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1" name="Freeform 3"/>
            <p:cNvSpPr/>
            <p:nvPr/>
          </p:nvSpPr>
          <p:spPr>
            <a:xfrm>
              <a:off x="4145511" y="3912350"/>
              <a:ext cx="193666" cy="180950"/>
            </a:xfrm>
            <a:custGeom>
              <a:avLst/>
              <a:gdLst>
                <a:gd name="connsiteX0" fmla="*/ 0 w 193548"/>
                <a:gd name="connsiteY0" fmla="*/ 79247 h 179832"/>
                <a:gd name="connsiteX1" fmla="*/ 84582 w 193548"/>
                <a:gd name="connsiteY1" fmla="*/ 79247 h 179832"/>
                <a:gd name="connsiteX2" fmla="*/ 84582 w 193548"/>
                <a:gd name="connsiteY2" fmla="*/ 0 h 179832"/>
                <a:gd name="connsiteX3" fmla="*/ 108204 w 193548"/>
                <a:gd name="connsiteY3" fmla="*/ 0 h 179832"/>
                <a:gd name="connsiteX4" fmla="*/ 108204 w 193548"/>
                <a:gd name="connsiteY4" fmla="*/ 79247 h 179832"/>
                <a:gd name="connsiteX5" fmla="*/ 193548 w 193548"/>
                <a:gd name="connsiteY5" fmla="*/ 79247 h 179832"/>
                <a:gd name="connsiteX6" fmla="*/ 193548 w 193548"/>
                <a:gd name="connsiteY6" fmla="*/ 101345 h 179832"/>
                <a:gd name="connsiteX7" fmla="*/ 108204 w 193548"/>
                <a:gd name="connsiteY7" fmla="*/ 101345 h 179832"/>
                <a:gd name="connsiteX8" fmla="*/ 108204 w 193548"/>
                <a:gd name="connsiteY8" fmla="*/ 179832 h 179832"/>
                <a:gd name="connsiteX9" fmla="*/ 84582 w 193548"/>
                <a:gd name="connsiteY9" fmla="*/ 179832 h 179832"/>
                <a:gd name="connsiteX10" fmla="*/ 84582 w 193548"/>
                <a:gd name="connsiteY10" fmla="*/ 101345 h 179832"/>
                <a:gd name="connsiteX11" fmla="*/ 0 w 193548"/>
                <a:gd name="connsiteY11" fmla="*/ 101345 h 179832"/>
                <a:gd name="connsiteX12" fmla="*/ 0 w 193548"/>
                <a:gd name="connsiteY12" fmla="*/ 79247 h 1798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193548" h="179832">
                  <a:moveTo>
                    <a:pt x="0" y="79247"/>
                  </a:moveTo>
                  <a:lnTo>
                    <a:pt x="84582" y="79247"/>
                  </a:lnTo>
                  <a:lnTo>
                    <a:pt x="84582" y="0"/>
                  </a:lnTo>
                  <a:lnTo>
                    <a:pt x="108204" y="0"/>
                  </a:lnTo>
                  <a:lnTo>
                    <a:pt x="108204" y="79247"/>
                  </a:lnTo>
                  <a:lnTo>
                    <a:pt x="193548" y="79247"/>
                  </a:lnTo>
                  <a:lnTo>
                    <a:pt x="193548" y="101345"/>
                  </a:lnTo>
                  <a:lnTo>
                    <a:pt x="108204" y="101345"/>
                  </a:lnTo>
                  <a:lnTo>
                    <a:pt x="108204" y="179832"/>
                  </a:lnTo>
                  <a:lnTo>
                    <a:pt x="84582" y="179832"/>
                  </a:lnTo>
                  <a:lnTo>
                    <a:pt x="84582" y="101345"/>
                  </a:lnTo>
                  <a:lnTo>
                    <a:pt x="0" y="101345"/>
                  </a:lnTo>
                  <a:lnTo>
                    <a:pt x="0" y="79247"/>
                  </a:ln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2" name="Freeform 3"/>
            <p:cNvSpPr/>
            <p:nvPr/>
          </p:nvSpPr>
          <p:spPr>
            <a:xfrm>
              <a:off x="5058281" y="3979016"/>
              <a:ext cx="628622" cy="1587"/>
            </a:xfrm>
            <a:custGeom>
              <a:avLst/>
              <a:gdLst>
                <a:gd name="connsiteX0" fmla="*/ 627888 w 628650"/>
                <a:gd name="connsiteY0" fmla="*/ 2285 h 2285"/>
                <a:gd name="connsiteX1" fmla="*/ 1523 w 628650"/>
                <a:gd name="connsiteY1" fmla="*/ 2285 h 2285"/>
                <a:gd name="connsiteX2" fmla="*/ 0 w 628650"/>
                <a:gd name="connsiteY2" fmla="*/ 1523 h 2285"/>
                <a:gd name="connsiteX3" fmla="*/ 1523 w 628650"/>
                <a:gd name="connsiteY3" fmla="*/ 0 h 2285"/>
                <a:gd name="connsiteX4" fmla="*/ 627888 w 628650"/>
                <a:gd name="connsiteY4" fmla="*/ 0 h 2285"/>
                <a:gd name="connsiteX5" fmla="*/ 628650 w 628650"/>
                <a:gd name="connsiteY5" fmla="*/ 1523 h 2285"/>
                <a:gd name="connsiteX6" fmla="*/ 627888 w 628650"/>
                <a:gd name="connsiteY6" fmla="*/ 2285 h 228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628650" h="2285">
                  <a:moveTo>
                    <a:pt x="627888" y="2285"/>
                  </a:moveTo>
                  <a:lnTo>
                    <a:pt x="1523" y="2285"/>
                  </a:lnTo>
                  <a:cubicBezTo>
                    <a:pt x="761" y="2285"/>
                    <a:pt x="0" y="2285"/>
                    <a:pt x="0" y="1523"/>
                  </a:cubicBezTo>
                  <a:cubicBezTo>
                    <a:pt x="0" y="761"/>
                    <a:pt x="761" y="0"/>
                    <a:pt x="1523" y="0"/>
                  </a:cubicBezTo>
                  <a:lnTo>
                    <a:pt x="627888" y="0"/>
                  </a:lnTo>
                  <a:cubicBezTo>
                    <a:pt x="627888" y="0"/>
                    <a:pt x="628650" y="761"/>
                    <a:pt x="628650" y="1523"/>
                  </a:cubicBezTo>
                  <a:cubicBezTo>
                    <a:pt x="628650" y="2285"/>
                    <a:pt x="627888" y="2285"/>
                    <a:pt x="627888" y="2285"/>
                  </a:cubicBez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3" name="Freeform 3"/>
            <p:cNvSpPr/>
            <p:nvPr/>
          </p:nvSpPr>
          <p:spPr>
            <a:xfrm>
              <a:off x="5058281" y="3972666"/>
              <a:ext cx="633384" cy="17460"/>
            </a:xfrm>
            <a:custGeom>
              <a:avLst/>
              <a:gdLst>
                <a:gd name="connsiteX0" fmla="*/ 0 w 633222"/>
                <a:gd name="connsiteY0" fmla="*/ 8763 h 17526"/>
                <a:gd name="connsiteX1" fmla="*/ 633222 w 633222"/>
                <a:gd name="connsiteY1" fmla="*/ 8763 h 17526"/>
              </a:gdLst>
              <a:ahLst/>
              <a:cxnLst>
                <a:cxn ang="0">
                  <a:pos x="connsiteX0" y="connsiteY0"/>
                </a:cxn>
                <a:cxn ang="1">
                  <a:pos x="connsiteX1" y="connsiteY1"/>
                </a:cxn>
              </a:cxnLst>
              <a:rect l="l" t="t" r="r" b="b"/>
              <a:pathLst>
                <a:path w="633222" h="17526">
                  <a:moveTo>
                    <a:pt x="0" y="8763"/>
                  </a:moveTo>
                  <a:lnTo>
                    <a:pt x="633222" y="8763"/>
                  </a:lnTo>
                </a:path>
              </a:pathLst>
            </a:cu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4" name="Freeform 3"/>
            <p:cNvSpPr/>
            <p:nvPr/>
          </p:nvSpPr>
          <p:spPr>
            <a:xfrm>
              <a:off x="5663092" y="3931397"/>
              <a:ext cx="200016" cy="96824"/>
            </a:xfrm>
            <a:custGeom>
              <a:avLst/>
              <a:gdLst>
                <a:gd name="connsiteX0" fmla="*/ 198882 w 198882"/>
                <a:gd name="connsiteY0" fmla="*/ 48767 h 96011"/>
                <a:gd name="connsiteX1" fmla="*/ 0 w 198882"/>
                <a:gd name="connsiteY1" fmla="*/ 96011 h 96011"/>
                <a:gd name="connsiteX2" fmla="*/ 0 w 198882"/>
                <a:gd name="connsiteY2" fmla="*/ 0 h 96011"/>
                <a:gd name="connsiteX3" fmla="*/ 198882 w 198882"/>
                <a:gd name="connsiteY3" fmla="*/ 48767 h 96011"/>
              </a:gdLst>
              <a:ahLst/>
              <a:cxnLst>
                <a:cxn ang="0">
                  <a:pos x="connsiteX0" y="connsiteY0"/>
                </a:cxn>
                <a:cxn ang="1">
                  <a:pos x="connsiteX1" y="connsiteY1"/>
                </a:cxn>
                <a:cxn ang="2">
                  <a:pos x="connsiteX2" y="connsiteY2"/>
                </a:cxn>
                <a:cxn ang="3">
                  <a:pos x="connsiteX3" y="connsiteY3"/>
                </a:cxn>
              </a:cxnLst>
              <a:rect l="l" t="t" r="r" b="b"/>
              <a:pathLst>
                <a:path w="198882" h="96011">
                  <a:moveTo>
                    <a:pt x="198882" y="48767"/>
                  </a:moveTo>
                  <a:cubicBezTo>
                    <a:pt x="132905" y="65658"/>
                    <a:pt x="65976" y="79324"/>
                    <a:pt x="0" y="96011"/>
                  </a:cubicBezTo>
                  <a:cubicBezTo>
                    <a:pt x="33604" y="55524"/>
                    <a:pt x="32334" y="41033"/>
                    <a:pt x="0" y="0"/>
                  </a:cubicBezTo>
                  <a:cubicBezTo>
                    <a:pt x="66459" y="15785"/>
                    <a:pt x="132562" y="32956"/>
                    <a:pt x="198882" y="48767"/>
                  </a:cubicBez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5" name="Freeform 3"/>
            <p:cNvSpPr/>
            <p:nvPr/>
          </p:nvSpPr>
          <p:spPr>
            <a:xfrm>
              <a:off x="5656742" y="3923460"/>
              <a:ext cx="215890" cy="112698"/>
            </a:xfrm>
            <a:custGeom>
              <a:avLst/>
              <a:gdLst>
                <a:gd name="connsiteX0" fmla="*/ 209550 w 216408"/>
                <a:gd name="connsiteY0" fmla="*/ 65532 h 112776"/>
                <a:gd name="connsiteX1" fmla="*/ 208788 w 216408"/>
                <a:gd name="connsiteY1" fmla="*/ 66294 h 112776"/>
                <a:gd name="connsiteX2" fmla="*/ 206502 w 216408"/>
                <a:gd name="connsiteY2" fmla="*/ 66294 h 112776"/>
                <a:gd name="connsiteX3" fmla="*/ 204215 w 216408"/>
                <a:gd name="connsiteY3" fmla="*/ 67055 h 112776"/>
                <a:gd name="connsiteX4" fmla="*/ 200405 w 216408"/>
                <a:gd name="connsiteY4" fmla="*/ 67817 h 112776"/>
                <a:gd name="connsiteX5" fmla="*/ 195833 w 216408"/>
                <a:gd name="connsiteY5" fmla="*/ 69341 h 112776"/>
                <a:gd name="connsiteX6" fmla="*/ 190500 w 216408"/>
                <a:gd name="connsiteY6" fmla="*/ 70103 h 112776"/>
                <a:gd name="connsiteX7" fmla="*/ 128015 w 216408"/>
                <a:gd name="connsiteY7" fmla="*/ 85344 h 112776"/>
                <a:gd name="connsiteX8" fmla="*/ 41147 w 216408"/>
                <a:gd name="connsiteY8" fmla="*/ 105155 h 112776"/>
                <a:gd name="connsiteX9" fmla="*/ 34290 w 216408"/>
                <a:gd name="connsiteY9" fmla="*/ 107441 h 112776"/>
                <a:gd name="connsiteX10" fmla="*/ 28194 w 216408"/>
                <a:gd name="connsiteY10" fmla="*/ 108203 h 112776"/>
                <a:gd name="connsiteX11" fmla="*/ 22859 w 216408"/>
                <a:gd name="connsiteY11" fmla="*/ 109727 h 112776"/>
                <a:gd name="connsiteX12" fmla="*/ 18288 w 216408"/>
                <a:gd name="connsiteY12" fmla="*/ 110490 h 112776"/>
                <a:gd name="connsiteX13" fmla="*/ 12191 w 216408"/>
                <a:gd name="connsiteY13" fmla="*/ 112014 h 112776"/>
                <a:gd name="connsiteX14" fmla="*/ 10667 w 216408"/>
                <a:gd name="connsiteY14" fmla="*/ 112776 h 112776"/>
                <a:gd name="connsiteX15" fmla="*/ 9144 w 216408"/>
                <a:gd name="connsiteY15" fmla="*/ 112776 h 112776"/>
                <a:gd name="connsiteX16" fmla="*/ 10667 w 216408"/>
                <a:gd name="connsiteY16" fmla="*/ 112014 h 112776"/>
                <a:gd name="connsiteX17" fmla="*/ 10667 w 216408"/>
                <a:gd name="connsiteY17" fmla="*/ 112776 h 112776"/>
                <a:gd name="connsiteX18" fmla="*/ 5333 w 216408"/>
                <a:gd name="connsiteY18" fmla="*/ 95250 h 112776"/>
                <a:gd name="connsiteX19" fmla="*/ 761 w 216408"/>
                <a:gd name="connsiteY19" fmla="*/ 98297 h 112776"/>
                <a:gd name="connsiteX20" fmla="*/ 1523 w 216408"/>
                <a:gd name="connsiteY20" fmla="*/ 97535 h 112776"/>
                <a:gd name="connsiteX21" fmla="*/ 2285 w 216408"/>
                <a:gd name="connsiteY21" fmla="*/ 96011 h 112776"/>
                <a:gd name="connsiteX22" fmla="*/ 3809 w 216408"/>
                <a:gd name="connsiteY22" fmla="*/ 93726 h 112776"/>
                <a:gd name="connsiteX23" fmla="*/ 3809 w 216408"/>
                <a:gd name="connsiteY23" fmla="*/ 94488 h 112776"/>
                <a:gd name="connsiteX24" fmla="*/ 6096 w 216408"/>
                <a:gd name="connsiteY24" fmla="*/ 92202 h 112776"/>
                <a:gd name="connsiteX25" fmla="*/ 5333 w 216408"/>
                <a:gd name="connsiteY25" fmla="*/ 92202 h 112776"/>
                <a:gd name="connsiteX26" fmla="*/ 7620 w 216408"/>
                <a:gd name="connsiteY26" fmla="*/ 89153 h 112776"/>
                <a:gd name="connsiteX27" fmla="*/ 7620 w 216408"/>
                <a:gd name="connsiteY27" fmla="*/ 89915 h 112776"/>
                <a:gd name="connsiteX28" fmla="*/ 12191 w 216408"/>
                <a:gd name="connsiteY28" fmla="*/ 83820 h 112776"/>
                <a:gd name="connsiteX29" fmla="*/ 16764 w 216408"/>
                <a:gd name="connsiteY29" fmla="*/ 76961 h 112776"/>
                <a:gd name="connsiteX30" fmla="*/ 16002 w 216408"/>
                <a:gd name="connsiteY30" fmla="*/ 76961 h 112776"/>
                <a:gd name="connsiteX31" fmla="*/ 18288 w 216408"/>
                <a:gd name="connsiteY31" fmla="*/ 73152 h 112776"/>
                <a:gd name="connsiteX32" fmla="*/ 18288 w 216408"/>
                <a:gd name="connsiteY32" fmla="*/ 73914 h 112776"/>
                <a:gd name="connsiteX33" fmla="*/ 21335 w 216408"/>
                <a:gd name="connsiteY33" fmla="*/ 66294 h 112776"/>
                <a:gd name="connsiteX34" fmla="*/ 21335 w 216408"/>
                <a:gd name="connsiteY34" fmla="*/ 67055 h 112776"/>
                <a:gd name="connsiteX35" fmla="*/ 22097 w 216408"/>
                <a:gd name="connsiteY35" fmla="*/ 62483 h 112776"/>
                <a:gd name="connsiteX36" fmla="*/ 22097 w 216408"/>
                <a:gd name="connsiteY36" fmla="*/ 64008 h 112776"/>
                <a:gd name="connsiteX37" fmla="*/ 22859 w 216408"/>
                <a:gd name="connsiteY37" fmla="*/ 59435 h 112776"/>
                <a:gd name="connsiteX38" fmla="*/ 22859 w 216408"/>
                <a:gd name="connsiteY38" fmla="*/ 60959 h 112776"/>
                <a:gd name="connsiteX39" fmla="*/ 22859 w 216408"/>
                <a:gd name="connsiteY39" fmla="*/ 57150 h 112776"/>
                <a:gd name="connsiteX40" fmla="*/ 22859 w 216408"/>
                <a:gd name="connsiteY40" fmla="*/ 57911 h 112776"/>
                <a:gd name="connsiteX41" fmla="*/ 22859 w 216408"/>
                <a:gd name="connsiteY41" fmla="*/ 54102 h 112776"/>
                <a:gd name="connsiteX42" fmla="*/ 22859 w 216408"/>
                <a:gd name="connsiteY42" fmla="*/ 54864 h 112776"/>
                <a:gd name="connsiteX43" fmla="*/ 22097 w 216408"/>
                <a:gd name="connsiteY43" fmla="*/ 51053 h 112776"/>
                <a:gd name="connsiteX44" fmla="*/ 22097 w 216408"/>
                <a:gd name="connsiteY44" fmla="*/ 51815 h 112776"/>
                <a:gd name="connsiteX45" fmla="*/ 21335 w 216408"/>
                <a:gd name="connsiteY45" fmla="*/ 47244 h 112776"/>
                <a:gd name="connsiteX46" fmla="*/ 21335 w 216408"/>
                <a:gd name="connsiteY46" fmla="*/ 48005 h 112776"/>
                <a:gd name="connsiteX47" fmla="*/ 19811 w 216408"/>
                <a:gd name="connsiteY47" fmla="*/ 43433 h 112776"/>
                <a:gd name="connsiteX48" fmla="*/ 19811 w 216408"/>
                <a:gd name="connsiteY48" fmla="*/ 44196 h 112776"/>
                <a:gd name="connsiteX49" fmla="*/ 18288 w 216408"/>
                <a:gd name="connsiteY49" fmla="*/ 40385 h 112776"/>
                <a:gd name="connsiteX50" fmla="*/ 11429 w 216408"/>
                <a:gd name="connsiteY50" fmla="*/ 28955 h 112776"/>
                <a:gd name="connsiteX51" fmla="*/ 12191 w 216408"/>
                <a:gd name="connsiteY51" fmla="*/ 29717 h 112776"/>
                <a:gd name="connsiteX52" fmla="*/ 9905 w 216408"/>
                <a:gd name="connsiteY52" fmla="*/ 25908 h 112776"/>
                <a:gd name="connsiteX53" fmla="*/ 9905 w 216408"/>
                <a:gd name="connsiteY53" fmla="*/ 26670 h 112776"/>
                <a:gd name="connsiteX54" fmla="*/ 7620 w 216408"/>
                <a:gd name="connsiteY54" fmla="*/ 22859 h 112776"/>
                <a:gd name="connsiteX55" fmla="*/ 7620 w 216408"/>
                <a:gd name="connsiteY55" fmla="*/ 23621 h 112776"/>
                <a:gd name="connsiteX56" fmla="*/ 5333 w 216408"/>
                <a:gd name="connsiteY56" fmla="*/ 20573 h 112776"/>
                <a:gd name="connsiteX57" fmla="*/ 6096 w 216408"/>
                <a:gd name="connsiteY57" fmla="*/ 20573 h 112776"/>
                <a:gd name="connsiteX58" fmla="*/ 0 w 216408"/>
                <a:gd name="connsiteY58" fmla="*/ 13715 h 112776"/>
                <a:gd name="connsiteX59" fmla="*/ 10667 w 216408"/>
                <a:gd name="connsiteY59" fmla="*/ 0 h 112776"/>
                <a:gd name="connsiteX60" fmla="*/ 11429 w 216408"/>
                <a:gd name="connsiteY60" fmla="*/ 0 h 112776"/>
                <a:gd name="connsiteX61" fmla="*/ 9905 w 216408"/>
                <a:gd name="connsiteY61" fmla="*/ 0 h 112776"/>
                <a:gd name="connsiteX62" fmla="*/ 23621 w 216408"/>
                <a:gd name="connsiteY62" fmla="*/ 3047 h 112776"/>
                <a:gd name="connsiteX63" fmla="*/ 22859 w 216408"/>
                <a:gd name="connsiteY63" fmla="*/ 3047 h 112776"/>
                <a:gd name="connsiteX64" fmla="*/ 137159 w 216408"/>
                <a:gd name="connsiteY64" fmla="*/ 31241 h 112776"/>
                <a:gd name="connsiteX65" fmla="*/ 184403 w 216408"/>
                <a:gd name="connsiteY65" fmla="*/ 42671 h 112776"/>
                <a:gd name="connsiteX66" fmla="*/ 190500 w 216408"/>
                <a:gd name="connsiteY66" fmla="*/ 44196 h 112776"/>
                <a:gd name="connsiteX67" fmla="*/ 195833 w 216408"/>
                <a:gd name="connsiteY67" fmla="*/ 45720 h 112776"/>
                <a:gd name="connsiteX68" fmla="*/ 200405 w 216408"/>
                <a:gd name="connsiteY68" fmla="*/ 46482 h 112776"/>
                <a:gd name="connsiteX69" fmla="*/ 204215 w 216408"/>
                <a:gd name="connsiteY69" fmla="*/ 47244 h 112776"/>
                <a:gd name="connsiteX70" fmla="*/ 206502 w 216408"/>
                <a:gd name="connsiteY70" fmla="*/ 48005 h 112776"/>
                <a:gd name="connsiteX71" fmla="*/ 208026 w 216408"/>
                <a:gd name="connsiteY71" fmla="*/ 48767 h 112776"/>
                <a:gd name="connsiteX72" fmla="*/ 209550 w 216408"/>
                <a:gd name="connsiteY72" fmla="*/ 48767 h 112776"/>
                <a:gd name="connsiteX73" fmla="*/ 206502 w 216408"/>
                <a:gd name="connsiteY73" fmla="*/ 48767 h 112776"/>
                <a:gd name="connsiteX74" fmla="*/ 216408 w 216408"/>
                <a:gd name="connsiteY74" fmla="*/ 57150 h 112776"/>
                <a:gd name="connsiteX75" fmla="*/ 206502 w 216408"/>
                <a:gd name="connsiteY75" fmla="*/ 66294 h 112776"/>
                <a:gd name="connsiteX76" fmla="*/ 203453 w 216408"/>
                <a:gd name="connsiteY76" fmla="*/ 65532 h 112776"/>
                <a:gd name="connsiteX77" fmla="*/ 202691 w 216408"/>
                <a:gd name="connsiteY77" fmla="*/ 65532 h 112776"/>
                <a:gd name="connsiteX78" fmla="*/ 203453 w 216408"/>
                <a:gd name="connsiteY78" fmla="*/ 66294 h 112776"/>
                <a:gd name="connsiteX79" fmla="*/ 172973 w 216408"/>
                <a:gd name="connsiteY79" fmla="*/ 58673 h 112776"/>
                <a:gd name="connsiteX80" fmla="*/ 104394 w 216408"/>
                <a:gd name="connsiteY80" fmla="*/ 41909 h 112776"/>
                <a:gd name="connsiteX81" fmla="*/ 9905 w 216408"/>
                <a:gd name="connsiteY81" fmla="*/ 18288 h 112776"/>
                <a:gd name="connsiteX82" fmla="*/ 10667 w 216408"/>
                <a:gd name="connsiteY82" fmla="*/ 18288 h 112776"/>
                <a:gd name="connsiteX83" fmla="*/ 7620 w 216408"/>
                <a:gd name="connsiteY83" fmla="*/ 17526 h 112776"/>
                <a:gd name="connsiteX84" fmla="*/ 5333 w 216408"/>
                <a:gd name="connsiteY84" fmla="*/ 17526 h 112776"/>
                <a:gd name="connsiteX85" fmla="*/ 4571 w 216408"/>
                <a:gd name="connsiteY85" fmla="*/ 16764 h 112776"/>
                <a:gd name="connsiteX86" fmla="*/ 15240 w 216408"/>
                <a:gd name="connsiteY86" fmla="*/ 3047 h 112776"/>
                <a:gd name="connsiteX87" fmla="*/ 37338 w 216408"/>
                <a:gd name="connsiteY87" fmla="*/ 37338 h 112776"/>
                <a:gd name="connsiteX88" fmla="*/ 38100 w 216408"/>
                <a:gd name="connsiteY88" fmla="*/ 37338 h 112776"/>
                <a:gd name="connsiteX89" fmla="*/ 33527 w 216408"/>
                <a:gd name="connsiteY89" fmla="*/ 85344 h 112776"/>
                <a:gd name="connsiteX90" fmla="*/ 32765 w 216408"/>
                <a:gd name="connsiteY90" fmla="*/ 85344 h 112776"/>
                <a:gd name="connsiteX91" fmla="*/ 16002 w 216408"/>
                <a:gd name="connsiteY91" fmla="*/ 108965 h 112776"/>
                <a:gd name="connsiteX92" fmla="*/ 16002 w 216408"/>
                <a:gd name="connsiteY92" fmla="*/ 108203 h 112776"/>
                <a:gd name="connsiteX93" fmla="*/ 15240 w 216408"/>
                <a:gd name="connsiteY93" fmla="*/ 109727 h 112776"/>
                <a:gd name="connsiteX94" fmla="*/ 10667 w 216408"/>
                <a:gd name="connsiteY94" fmla="*/ 112776 h 112776"/>
                <a:gd name="connsiteX95" fmla="*/ 9905 w 216408"/>
                <a:gd name="connsiteY95" fmla="*/ 112776 h 112776"/>
                <a:gd name="connsiteX96" fmla="*/ 4571 w 216408"/>
                <a:gd name="connsiteY96" fmla="*/ 95250 h 112776"/>
                <a:gd name="connsiteX97" fmla="*/ 6858 w 216408"/>
                <a:gd name="connsiteY97" fmla="*/ 95250 h 112776"/>
                <a:gd name="connsiteX98" fmla="*/ 6096 w 216408"/>
                <a:gd name="connsiteY98" fmla="*/ 95250 h 112776"/>
                <a:gd name="connsiteX99" fmla="*/ 7620 w 216408"/>
                <a:gd name="connsiteY99" fmla="*/ 94488 h 112776"/>
                <a:gd name="connsiteX100" fmla="*/ 10667 w 216408"/>
                <a:gd name="connsiteY100" fmla="*/ 94488 h 112776"/>
                <a:gd name="connsiteX101" fmla="*/ 9905 w 216408"/>
                <a:gd name="connsiteY101" fmla="*/ 94488 h 112776"/>
                <a:gd name="connsiteX102" fmla="*/ 141732 w 216408"/>
                <a:gd name="connsiteY102" fmla="*/ 63246 h 112776"/>
                <a:gd name="connsiteX103" fmla="*/ 140970 w 216408"/>
                <a:gd name="connsiteY103" fmla="*/ 63246 h 112776"/>
                <a:gd name="connsiteX104" fmla="*/ 185927 w 216408"/>
                <a:gd name="connsiteY104" fmla="*/ 53340 h 112776"/>
                <a:gd name="connsiteX105" fmla="*/ 191261 w 216408"/>
                <a:gd name="connsiteY105" fmla="*/ 51815 h 112776"/>
                <a:gd name="connsiteX106" fmla="*/ 195833 w 216408"/>
                <a:gd name="connsiteY106" fmla="*/ 51053 h 112776"/>
                <a:gd name="connsiteX107" fmla="*/ 199644 w 216408"/>
                <a:gd name="connsiteY107" fmla="*/ 49529 h 112776"/>
                <a:gd name="connsiteX108" fmla="*/ 201929 w 216408"/>
                <a:gd name="connsiteY108" fmla="*/ 49529 h 112776"/>
                <a:gd name="connsiteX109" fmla="*/ 203453 w 216408"/>
                <a:gd name="connsiteY109" fmla="*/ 48767 h 112776"/>
                <a:gd name="connsiteX110" fmla="*/ 204215 w 216408"/>
                <a:gd name="connsiteY110" fmla="*/ 48767 h 112776"/>
                <a:gd name="connsiteX111" fmla="*/ 203453 w 216408"/>
                <a:gd name="connsiteY111" fmla="*/ 48767 h 112776"/>
                <a:gd name="connsiteX112" fmla="*/ 215646 w 216408"/>
                <a:gd name="connsiteY112" fmla="*/ 54102 h 112776"/>
                <a:gd name="connsiteX113" fmla="*/ 209550 w 216408"/>
                <a:gd name="connsiteY113" fmla="*/ 65532 h 1127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Lst>
              <a:rect l="l" t="t" r="r" b="b"/>
              <a:pathLst>
                <a:path w="216408" h="112776">
                  <a:moveTo>
                    <a:pt x="209550" y="65532"/>
                  </a:moveTo>
                  <a:lnTo>
                    <a:pt x="208788" y="66294"/>
                  </a:lnTo>
                  <a:lnTo>
                    <a:pt x="206502" y="66294"/>
                  </a:lnTo>
                  <a:lnTo>
                    <a:pt x="204215" y="67055"/>
                  </a:lnTo>
                  <a:lnTo>
                    <a:pt x="200405" y="67817"/>
                  </a:lnTo>
                  <a:lnTo>
                    <a:pt x="195833" y="69341"/>
                  </a:lnTo>
                  <a:lnTo>
                    <a:pt x="190500" y="70103"/>
                  </a:lnTo>
                  <a:cubicBezTo>
                    <a:pt x="169760" y="75666"/>
                    <a:pt x="148881" y="80251"/>
                    <a:pt x="128015" y="85344"/>
                  </a:cubicBezTo>
                  <a:cubicBezTo>
                    <a:pt x="98818" y="90842"/>
                    <a:pt x="70370" y="99669"/>
                    <a:pt x="41147" y="105155"/>
                  </a:cubicBezTo>
                  <a:lnTo>
                    <a:pt x="34290" y="107441"/>
                  </a:lnTo>
                  <a:lnTo>
                    <a:pt x="28194" y="108203"/>
                  </a:lnTo>
                  <a:lnTo>
                    <a:pt x="22859" y="109727"/>
                  </a:lnTo>
                  <a:lnTo>
                    <a:pt x="18288" y="110490"/>
                  </a:lnTo>
                  <a:lnTo>
                    <a:pt x="12191" y="112014"/>
                  </a:lnTo>
                  <a:lnTo>
                    <a:pt x="10667" y="112776"/>
                  </a:lnTo>
                  <a:lnTo>
                    <a:pt x="9144" y="112776"/>
                  </a:lnTo>
                  <a:lnTo>
                    <a:pt x="10667" y="112014"/>
                  </a:lnTo>
                  <a:lnTo>
                    <a:pt x="10667" y="112776"/>
                  </a:lnTo>
                  <a:lnTo>
                    <a:pt x="5333" y="95250"/>
                  </a:lnTo>
                  <a:lnTo>
                    <a:pt x="761" y="98297"/>
                  </a:lnTo>
                  <a:lnTo>
                    <a:pt x="1523" y="97535"/>
                  </a:lnTo>
                  <a:lnTo>
                    <a:pt x="2285" y="96011"/>
                  </a:lnTo>
                  <a:lnTo>
                    <a:pt x="3809" y="93726"/>
                  </a:lnTo>
                  <a:lnTo>
                    <a:pt x="3809" y="94488"/>
                  </a:lnTo>
                  <a:lnTo>
                    <a:pt x="6096" y="92202"/>
                  </a:lnTo>
                  <a:lnTo>
                    <a:pt x="5333" y="92202"/>
                  </a:lnTo>
                  <a:lnTo>
                    <a:pt x="7620" y="89153"/>
                  </a:lnTo>
                  <a:lnTo>
                    <a:pt x="7620" y="89915"/>
                  </a:lnTo>
                  <a:lnTo>
                    <a:pt x="12191" y="83820"/>
                  </a:lnTo>
                  <a:lnTo>
                    <a:pt x="16764" y="76961"/>
                  </a:lnTo>
                  <a:lnTo>
                    <a:pt x="16002" y="76961"/>
                  </a:lnTo>
                  <a:lnTo>
                    <a:pt x="18288" y="73152"/>
                  </a:lnTo>
                  <a:lnTo>
                    <a:pt x="18288" y="73914"/>
                  </a:lnTo>
                  <a:lnTo>
                    <a:pt x="21335" y="66294"/>
                  </a:lnTo>
                  <a:lnTo>
                    <a:pt x="21335" y="67055"/>
                  </a:lnTo>
                  <a:lnTo>
                    <a:pt x="22097" y="62483"/>
                  </a:lnTo>
                  <a:lnTo>
                    <a:pt x="22097" y="64008"/>
                  </a:lnTo>
                  <a:lnTo>
                    <a:pt x="22859" y="59435"/>
                  </a:lnTo>
                  <a:lnTo>
                    <a:pt x="22859" y="60959"/>
                  </a:lnTo>
                  <a:lnTo>
                    <a:pt x="22859" y="57150"/>
                  </a:lnTo>
                  <a:lnTo>
                    <a:pt x="22859" y="57911"/>
                  </a:lnTo>
                  <a:lnTo>
                    <a:pt x="22859" y="54102"/>
                  </a:lnTo>
                  <a:lnTo>
                    <a:pt x="22859" y="54864"/>
                  </a:lnTo>
                  <a:lnTo>
                    <a:pt x="22097" y="51053"/>
                  </a:lnTo>
                  <a:lnTo>
                    <a:pt x="22097" y="51815"/>
                  </a:lnTo>
                  <a:lnTo>
                    <a:pt x="21335" y="47244"/>
                  </a:lnTo>
                  <a:lnTo>
                    <a:pt x="21335" y="48005"/>
                  </a:lnTo>
                  <a:lnTo>
                    <a:pt x="19811" y="43433"/>
                  </a:lnTo>
                  <a:lnTo>
                    <a:pt x="19811" y="44196"/>
                  </a:lnTo>
                  <a:lnTo>
                    <a:pt x="18288" y="40385"/>
                  </a:lnTo>
                  <a:lnTo>
                    <a:pt x="11429" y="28955"/>
                  </a:lnTo>
                  <a:lnTo>
                    <a:pt x="12191" y="29717"/>
                  </a:lnTo>
                  <a:lnTo>
                    <a:pt x="9905" y="25908"/>
                  </a:lnTo>
                  <a:lnTo>
                    <a:pt x="9905" y="26670"/>
                  </a:lnTo>
                  <a:lnTo>
                    <a:pt x="7620" y="22859"/>
                  </a:lnTo>
                  <a:lnTo>
                    <a:pt x="7620" y="23621"/>
                  </a:lnTo>
                  <a:lnTo>
                    <a:pt x="5333" y="20573"/>
                  </a:lnTo>
                  <a:lnTo>
                    <a:pt x="6096" y="20573"/>
                  </a:lnTo>
                  <a:cubicBezTo>
                    <a:pt x="2806" y="18033"/>
                    <a:pt x="2184" y="15735"/>
                    <a:pt x="0" y="13715"/>
                  </a:cubicBezTo>
                  <a:lnTo>
                    <a:pt x="10667" y="0"/>
                  </a:lnTo>
                  <a:lnTo>
                    <a:pt x="11429" y="0"/>
                  </a:lnTo>
                  <a:lnTo>
                    <a:pt x="9905" y="0"/>
                  </a:lnTo>
                  <a:cubicBezTo>
                    <a:pt x="12598" y="-317"/>
                    <a:pt x="21323" y="2044"/>
                    <a:pt x="23621" y="3047"/>
                  </a:cubicBezTo>
                  <a:lnTo>
                    <a:pt x="22859" y="3047"/>
                  </a:lnTo>
                  <a:cubicBezTo>
                    <a:pt x="60998" y="12394"/>
                    <a:pt x="99034" y="21425"/>
                    <a:pt x="137159" y="31241"/>
                  </a:cubicBezTo>
                  <a:cubicBezTo>
                    <a:pt x="153060" y="34506"/>
                    <a:pt x="168567" y="39128"/>
                    <a:pt x="184403" y="42671"/>
                  </a:cubicBezTo>
                  <a:lnTo>
                    <a:pt x="190500" y="44196"/>
                  </a:lnTo>
                  <a:lnTo>
                    <a:pt x="195833" y="45720"/>
                  </a:lnTo>
                  <a:lnTo>
                    <a:pt x="200405" y="46482"/>
                  </a:lnTo>
                  <a:lnTo>
                    <a:pt x="204215" y="47244"/>
                  </a:lnTo>
                  <a:lnTo>
                    <a:pt x="206502" y="48005"/>
                  </a:lnTo>
                  <a:lnTo>
                    <a:pt x="208026" y="48767"/>
                  </a:lnTo>
                  <a:lnTo>
                    <a:pt x="209550" y="48767"/>
                  </a:lnTo>
                  <a:lnTo>
                    <a:pt x="206502" y="48767"/>
                  </a:lnTo>
                  <a:cubicBezTo>
                    <a:pt x="211835" y="48767"/>
                    <a:pt x="216408" y="52577"/>
                    <a:pt x="216408" y="57150"/>
                  </a:cubicBezTo>
                  <a:cubicBezTo>
                    <a:pt x="216408" y="62483"/>
                    <a:pt x="211835" y="66294"/>
                    <a:pt x="206502" y="66294"/>
                  </a:cubicBezTo>
                  <a:lnTo>
                    <a:pt x="203453" y="65532"/>
                  </a:lnTo>
                  <a:lnTo>
                    <a:pt x="202691" y="65532"/>
                  </a:lnTo>
                  <a:lnTo>
                    <a:pt x="203453" y="66294"/>
                  </a:lnTo>
                  <a:cubicBezTo>
                    <a:pt x="193649" y="62547"/>
                    <a:pt x="183121" y="61302"/>
                    <a:pt x="172973" y="58673"/>
                  </a:cubicBezTo>
                  <a:cubicBezTo>
                    <a:pt x="150380" y="52184"/>
                    <a:pt x="127355" y="47091"/>
                    <a:pt x="104394" y="41909"/>
                  </a:cubicBezTo>
                  <a:cubicBezTo>
                    <a:pt x="72758" y="34277"/>
                    <a:pt x="41605" y="25260"/>
                    <a:pt x="9905" y="18288"/>
                  </a:cubicBezTo>
                  <a:lnTo>
                    <a:pt x="10667" y="18288"/>
                  </a:lnTo>
                  <a:lnTo>
                    <a:pt x="7620" y="17526"/>
                  </a:lnTo>
                  <a:lnTo>
                    <a:pt x="5333" y="17526"/>
                  </a:lnTo>
                  <a:lnTo>
                    <a:pt x="4571" y="16764"/>
                  </a:lnTo>
                  <a:lnTo>
                    <a:pt x="15240" y="3047"/>
                  </a:lnTo>
                  <a:cubicBezTo>
                    <a:pt x="22796" y="10934"/>
                    <a:pt x="33718" y="27381"/>
                    <a:pt x="37338" y="37338"/>
                  </a:cubicBezTo>
                  <a:lnTo>
                    <a:pt x="38100" y="37338"/>
                  </a:lnTo>
                  <a:cubicBezTo>
                    <a:pt x="45249" y="58229"/>
                    <a:pt x="42697" y="66725"/>
                    <a:pt x="33527" y="85344"/>
                  </a:cubicBezTo>
                  <a:lnTo>
                    <a:pt x="32765" y="85344"/>
                  </a:lnTo>
                  <a:cubicBezTo>
                    <a:pt x="28156" y="94526"/>
                    <a:pt x="22771" y="101320"/>
                    <a:pt x="16002" y="108965"/>
                  </a:cubicBezTo>
                  <a:lnTo>
                    <a:pt x="16002" y="108203"/>
                  </a:lnTo>
                  <a:lnTo>
                    <a:pt x="15240" y="109727"/>
                  </a:lnTo>
                  <a:lnTo>
                    <a:pt x="10667" y="112776"/>
                  </a:lnTo>
                  <a:lnTo>
                    <a:pt x="9905" y="112776"/>
                  </a:lnTo>
                  <a:lnTo>
                    <a:pt x="4571" y="95250"/>
                  </a:lnTo>
                  <a:lnTo>
                    <a:pt x="6858" y="95250"/>
                  </a:lnTo>
                  <a:lnTo>
                    <a:pt x="6096" y="95250"/>
                  </a:lnTo>
                  <a:lnTo>
                    <a:pt x="7620" y="94488"/>
                  </a:lnTo>
                  <a:lnTo>
                    <a:pt x="10667" y="94488"/>
                  </a:lnTo>
                  <a:lnTo>
                    <a:pt x="9905" y="94488"/>
                  </a:lnTo>
                  <a:cubicBezTo>
                    <a:pt x="53314" y="83375"/>
                    <a:pt x="98171" y="74396"/>
                    <a:pt x="141732" y="63246"/>
                  </a:cubicBezTo>
                  <a:lnTo>
                    <a:pt x="140970" y="63246"/>
                  </a:lnTo>
                  <a:cubicBezTo>
                    <a:pt x="155409" y="61772"/>
                    <a:pt x="172110" y="54622"/>
                    <a:pt x="185927" y="53340"/>
                  </a:cubicBezTo>
                  <a:lnTo>
                    <a:pt x="191261" y="51815"/>
                  </a:lnTo>
                  <a:lnTo>
                    <a:pt x="195833" y="51053"/>
                  </a:lnTo>
                  <a:lnTo>
                    <a:pt x="199644" y="49529"/>
                  </a:lnTo>
                  <a:lnTo>
                    <a:pt x="201929" y="49529"/>
                  </a:lnTo>
                  <a:lnTo>
                    <a:pt x="203453" y="48767"/>
                  </a:lnTo>
                  <a:lnTo>
                    <a:pt x="204215" y="48767"/>
                  </a:lnTo>
                  <a:lnTo>
                    <a:pt x="203453" y="48767"/>
                  </a:lnTo>
                  <a:cubicBezTo>
                    <a:pt x="208788" y="47244"/>
                    <a:pt x="214121" y="49529"/>
                    <a:pt x="215646" y="54102"/>
                  </a:cubicBezTo>
                  <a:cubicBezTo>
                    <a:pt x="217170" y="58673"/>
                    <a:pt x="214883" y="64008"/>
                    <a:pt x="209550" y="65532"/>
                  </a:cubicBez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6" name="Freeform 3"/>
            <p:cNvSpPr/>
            <p:nvPr/>
          </p:nvSpPr>
          <p:spPr>
            <a:xfrm>
              <a:off x="6834614" y="3832986"/>
              <a:ext cx="228590" cy="234918"/>
            </a:xfrm>
            <a:custGeom>
              <a:avLst/>
              <a:gdLst>
                <a:gd name="connsiteX0" fmla="*/ 227838 w 227838"/>
                <a:gd name="connsiteY0" fmla="*/ 0 h 233934"/>
                <a:gd name="connsiteX1" fmla="*/ 227838 w 227838"/>
                <a:gd name="connsiteY1" fmla="*/ 77724 h 233934"/>
                <a:gd name="connsiteX2" fmla="*/ 220992 w 227838"/>
                <a:gd name="connsiteY2" fmla="*/ 77724 h 233934"/>
                <a:gd name="connsiteX3" fmla="*/ 192023 w 227838"/>
                <a:gd name="connsiteY3" fmla="*/ 31242 h 233934"/>
                <a:gd name="connsiteX4" fmla="*/ 144030 w 227838"/>
                <a:gd name="connsiteY4" fmla="*/ 15240 h 233934"/>
                <a:gd name="connsiteX5" fmla="*/ 102107 w 227838"/>
                <a:gd name="connsiteY5" fmla="*/ 26670 h 233934"/>
                <a:gd name="connsiteX6" fmla="*/ 74676 w 227838"/>
                <a:gd name="connsiteY6" fmla="*/ 58674 h 233934"/>
                <a:gd name="connsiteX7" fmla="*/ 64007 w 227838"/>
                <a:gd name="connsiteY7" fmla="*/ 114300 h 233934"/>
                <a:gd name="connsiteX8" fmla="*/ 71640 w 227838"/>
                <a:gd name="connsiteY8" fmla="*/ 168402 h 233934"/>
                <a:gd name="connsiteX9" fmla="*/ 97535 w 227838"/>
                <a:gd name="connsiteY9" fmla="*/ 205740 h 233934"/>
                <a:gd name="connsiteX10" fmla="*/ 142506 w 227838"/>
                <a:gd name="connsiteY10" fmla="*/ 218694 h 233934"/>
                <a:gd name="connsiteX11" fmla="*/ 183654 w 227838"/>
                <a:gd name="connsiteY11" fmla="*/ 209550 h 233934"/>
                <a:gd name="connsiteX12" fmla="*/ 224040 w 227838"/>
                <a:gd name="connsiteY12" fmla="*/ 177546 h 233934"/>
                <a:gd name="connsiteX13" fmla="*/ 224040 w 227838"/>
                <a:gd name="connsiteY13" fmla="*/ 196596 h 233934"/>
                <a:gd name="connsiteX14" fmla="*/ 181368 w 227838"/>
                <a:gd name="connsiteY14" fmla="*/ 225552 h 233934"/>
                <a:gd name="connsiteX15" fmla="*/ 130314 w 227838"/>
                <a:gd name="connsiteY15" fmla="*/ 233934 h 233934"/>
                <a:gd name="connsiteX16" fmla="*/ 62483 w 227838"/>
                <a:gd name="connsiteY16" fmla="*/ 219456 h 233934"/>
                <a:gd name="connsiteX17" fmla="*/ 16014 w 227838"/>
                <a:gd name="connsiteY17" fmla="*/ 178308 h 233934"/>
                <a:gd name="connsiteX18" fmla="*/ 0 w 227838"/>
                <a:gd name="connsiteY18" fmla="*/ 121158 h 233934"/>
                <a:gd name="connsiteX19" fmla="*/ 18288 w 227838"/>
                <a:gd name="connsiteY19" fmla="*/ 60198 h 233934"/>
                <a:gd name="connsiteX20" fmla="*/ 66306 w 227838"/>
                <a:gd name="connsiteY20" fmla="*/ 16002 h 233934"/>
                <a:gd name="connsiteX21" fmla="*/ 131826 w 227838"/>
                <a:gd name="connsiteY21" fmla="*/ 0 h 233934"/>
                <a:gd name="connsiteX22" fmla="*/ 185178 w 227838"/>
                <a:gd name="connsiteY22" fmla="*/ 10668 h 233934"/>
                <a:gd name="connsiteX23" fmla="*/ 205752 w 227838"/>
                <a:gd name="connsiteY23" fmla="*/ 16002 h 233934"/>
                <a:gd name="connsiteX24" fmla="*/ 215658 w 227838"/>
                <a:gd name="connsiteY24" fmla="*/ 12192 h 233934"/>
                <a:gd name="connsiteX25" fmla="*/ 220992 w 227838"/>
                <a:gd name="connsiteY25" fmla="*/ 0 h 233934"/>
                <a:gd name="connsiteX26" fmla="*/ 227838 w 227838"/>
                <a:gd name="connsiteY26" fmla="*/ 0 h 23393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Lst>
              <a:rect l="l" t="t" r="r" b="b"/>
              <a:pathLst>
                <a:path w="227838" h="233934">
                  <a:moveTo>
                    <a:pt x="227838" y="0"/>
                  </a:moveTo>
                  <a:lnTo>
                    <a:pt x="227838" y="77724"/>
                  </a:lnTo>
                  <a:lnTo>
                    <a:pt x="220992" y="77724"/>
                  </a:lnTo>
                  <a:cubicBezTo>
                    <a:pt x="215658" y="57150"/>
                    <a:pt x="205752" y="41910"/>
                    <a:pt x="192023" y="31242"/>
                  </a:cubicBezTo>
                  <a:cubicBezTo>
                    <a:pt x="177558" y="20574"/>
                    <a:pt x="161556" y="15240"/>
                    <a:pt x="144030" y="15240"/>
                  </a:cubicBezTo>
                  <a:cubicBezTo>
                    <a:pt x="128790" y="15240"/>
                    <a:pt x="115061" y="19050"/>
                    <a:pt x="102107" y="26670"/>
                  </a:cubicBezTo>
                  <a:cubicBezTo>
                    <a:pt x="89928" y="35052"/>
                    <a:pt x="80784" y="45720"/>
                    <a:pt x="74676" y="58674"/>
                  </a:cubicBezTo>
                  <a:cubicBezTo>
                    <a:pt x="67830" y="75438"/>
                    <a:pt x="64007" y="93726"/>
                    <a:pt x="64007" y="114300"/>
                  </a:cubicBezTo>
                  <a:cubicBezTo>
                    <a:pt x="64007" y="134112"/>
                    <a:pt x="66306" y="152400"/>
                    <a:pt x="71640" y="168402"/>
                  </a:cubicBezTo>
                  <a:cubicBezTo>
                    <a:pt x="77723" y="185166"/>
                    <a:pt x="86118" y="197358"/>
                    <a:pt x="97535" y="205740"/>
                  </a:cubicBezTo>
                  <a:cubicBezTo>
                    <a:pt x="108978" y="214122"/>
                    <a:pt x="124218" y="218694"/>
                    <a:pt x="142506" y="218694"/>
                  </a:cubicBezTo>
                  <a:cubicBezTo>
                    <a:pt x="157733" y="218694"/>
                    <a:pt x="171450" y="215646"/>
                    <a:pt x="183654" y="209550"/>
                  </a:cubicBezTo>
                  <a:cubicBezTo>
                    <a:pt x="196608" y="203454"/>
                    <a:pt x="209550" y="192786"/>
                    <a:pt x="224040" y="177546"/>
                  </a:cubicBezTo>
                  <a:lnTo>
                    <a:pt x="224040" y="196596"/>
                  </a:lnTo>
                  <a:cubicBezTo>
                    <a:pt x="210311" y="210312"/>
                    <a:pt x="196608" y="219456"/>
                    <a:pt x="181368" y="225552"/>
                  </a:cubicBezTo>
                  <a:cubicBezTo>
                    <a:pt x="166890" y="230886"/>
                    <a:pt x="150114" y="233934"/>
                    <a:pt x="130314" y="233934"/>
                  </a:cubicBezTo>
                  <a:cubicBezTo>
                    <a:pt x="105168" y="233934"/>
                    <a:pt x="82308" y="229362"/>
                    <a:pt x="62483" y="219456"/>
                  </a:cubicBezTo>
                  <a:cubicBezTo>
                    <a:pt x="42684" y="210312"/>
                    <a:pt x="27444" y="196596"/>
                    <a:pt x="16014" y="178308"/>
                  </a:cubicBezTo>
                  <a:cubicBezTo>
                    <a:pt x="5333" y="160782"/>
                    <a:pt x="0" y="141732"/>
                    <a:pt x="0" y="121158"/>
                  </a:cubicBezTo>
                  <a:cubicBezTo>
                    <a:pt x="0" y="99822"/>
                    <a:pt x="6108" y="80010"/>
                    <a:pt x="18288" y="60198"/>
                  </a:cubicBezTo>
                  <a:cubicBezTo>
                    <a:pt x="29730" y="41148"/>
                    <a:pt x="46494" y="26670"/>
                    <a:pt x="66306" y="16002"/>
                  </a:cubicBezTo>
                  <a:cubicBezTo>
                    <a:pt x="86880" y="5334"/>
                    <a:pt x="108216" y="0"/>
                    <a:pt x="131826" y="0"/>
                  </a:cubicBezTo>
                  <a:cubicBezTo>
                    <a:pt x="148602" y="0"/>
                    <a:pt x="166128" y="3810"/>
                    <a:pt x="185178" y="10668"/>
                  </a:cubicBezTo>
                  <a:cubicBezTo>
                    <a:pt x="195833" y="14478"/>
                    <a:pt x="202704" y="16002"/>
                    <a:pt x="205752" y="16002"/>
                  </a:cubicBezTo>
                  <a:cubicBezTo>
                    <a:pt x="209550" y="16002"/>
                    <a:pt x="212597" y="15240"/>
                    <a:pt x="215658" y="12192"/>
                  </a:cubicBezTo>
                  <a:cubicBezTo>
                    <a:pt x="217944" y="9906"/>
                    <a:pt x="220230" y="6096"/>
                    <a:pt x="220992" y="0"/>
                  </a:cubicBezTo>
                  <a:lnTo>
                    <a:pt x="227838" y="0"/>
                  </a:ln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7" name="Freeform 3"/>
            <p:cNvSpPr/>
            <p:nvPr/>
          </p:nvSpPr>
          <p:spPr>
            <a:xfrm>
              <a:off x="7088603" y="3839335"/>
              <a:ext cx="268275" cy="223806"/>
            </a:xfrm>
            <a:custGeom>
              <a:avLst/>
              <a:gdLst>
                <a:gd name="connsiteX0" fmla="*/ 91440 w 268223"/>
                <a:gd name="connsiteY0" fmla="*/ 115823 h 224028"/>
                <a:gd name="connsiteX1" fmla="*/ 91440 w 268223"/>
                <a:gd name="connsiteY1" fmla="*/ 185165 h 224028"/>
                <a:gd name="connsiteX2" fmla="*/ 93726 w 268223"/>
                <a:gd name="connsiteY2" fmla="*/ 206502 h 224028"/>
                <a:gd name="connsiteX3" fmla="*/ 101358 w 268223"/>
                <a:gd name="connsiteY3" fmla="*/ 214122 h 224028"/>
                <a:gd name="connsiteX4" fmla="*/ 117361 w 268223"/>
                <a:gd name="connsiteY4" fmla="*/ 217932 h 224028"/>
                <a:gd name="connsiteX5" fmla="*/ 125730 w 268223"/>
                <a:gd name="connsiteY5" fmla="*/ 217932 h 224028"/>
                <a:gd name="connsiteX6" fmla="*/ 125730 w 268223"/>
                <a:gd name="connsiteY6" fmla="*/ 224028 h 224028"/>
                <a:gd name="connsiteX7" fmla="*/ 0 w 268223"/>
                <a:gd name="connsiteY7" fmla="*/ 224028 h 224028"/>
                <a:gd name="connsiteX8" fmla="*/ 0 w 268223"/>
                <a:gd name="connsiteY8" fmla="*/ 217932 h 224028"/>
                <a:gd name="connsiteX9" fmla="*/ 8394 w 268223"/>
                <a:gd name="connsiteY9" fmla="*/ 217932 h 224028"/>
                <a:gd name="connsiteX10" fmla="*/ 25158 w 268223"/>
                <a:gd name="connsiteY10" fmla="*/ 214122 h 224028"/>
                <a:gd name="connsiteX11" fmla="*/ 32004 w 268223"/>
                <a:gd name="connsiteY11" fmla="*/ 206502 h 224028"/>
                <a:gd name="connsiteX12" fmla="*/ 33528 w 268223"/>
                <a:gd name="connsiteY12" fmla="*/ 185165 h 224028"/>
                <a:gd name="connsiteX13" fmla="*/ 33528 w 268223"/>
                <a:gd name="connsiteY13" fmla="*/ 38100 h 224028"/>
                <a:gd name="connsiteX14" fmla="*/ 32004 w 268223"/>
                <a:gd name="connsiteY14" fmla="*/ 16764 h 224028"/>
                <a:gd name="connsiteX15" fmla="*/ 24396 w 268223"/>
                <a:gd name="connsiteY15" fmla="*/ 9144 h 224028"/>
                <a:gd name="connsiteX16" fmla="*/ 8394 w 268223"/>
                <a:gd name="connsiteY16" fmla="*/ 6096 h 224028"/>
                <a:gd name="connsiteX17" fmla="*/ 0 w 268223"/>
                <a:gd name="connsiteY17" fmla="*/ 6096 h 224028"/>
                <a:gd name="connsiteX18" fmla="*/ 0 w 268223"/>
                <a:gd name="connsiteY18" fmla="*/ 0 h 224028"/>
                <a:gd name="connsiteX19" fmla="*/ 125730 w 268223"/>
                <a:gd name="connsiteY19" fmla="*/ 0 h 224028"/>
                <a:gd name="connsiteX20" fmla="*/ 125730 w 268223"/>
                <a:gd name="connsiteY20" fmla="*/ 6096 h 224028"/>
                <a:gd name="connsiteX21" fmla="*/ 117361 w 268223"/>
                <a:gd name="connsiteY21" fmla="*/ 6096 h 224028"/>
                <a:gd name="connsiteX22" fmla="*/ 100596 w 268223"/>
                <a:gd name="connsiteY22" fmla="*/ 9144 h 224028"/>
                <a:gd name="connsiteX23" fmla="*/ 93726 w 268223"/>
                <a:gd name="connsiteY23" fmla="*/ 17526 h 224028"/>
                <a:gd name="connsiteX24" fmla="*/ 91440 w 268223"/>
                <a:gd name="connsiteY24" fmla="*/ 38100 h 224028"/>
                <a:gd name="connsiteX25" fmla="*/ 91440 w 268223"/>
                <a:gd name="connsiteY25" fmla="*/ 101346 h 224028"/>
                <a:gd name="connsiteX26" fmla="*/ 176034 w 268223"/>
                <a:gd name="connsiteY26" fmla="*/ 101346 h 224028"/>
                <a:gd name="connsiteX27" fmla="*/ 176034 w 268223"/>
                <a:gd name="connsiteY27" fmla="*/ 38100 h 224028"/>
                <a:gd name="connsiteX28" fmla="*/ 174511 w 268223"/>
                <a:gd name="connsiteY28" fmla="*/ 16764 h 224028"/>
                <a:gd name="connsiteX29" fmla="*/ 166116 w 268223"/>
                <a:gd name="connsiteY29" fmla="*/ 9144 h 224028"/>
                <a:gd name="connsiteX30" fmla="*/ 150127 w 268223"/>
                <a:gd name="connsiteY30" fmla="*/ 6096 h 224028"/>
                <a:gd name="connsiteX31" fmla="*/ 142506 w 268223"/>
                <a:gd name="connsiteY31" fmla="*/ 6096 h 224028"/>
                <a:gd name="connsiteX32" fmla="*/ 142506 w 268223"/>
                <a:gd name="connsiteY32" fmla="*/ 0 h 224028"/>
                <a:gd name="connsiteX33" fmla="*/ 268223 w 268223"/>
                <a:gd name="connsiteY33" fmla="*/ 0 h 224028"/>
                <a:gd name="connsiteX34" fmla="*/ 268223 w 268223"/>
                <a:gd name="connsiteY34" fmla="*/ 6096 h 224028"/>
                <a:gd name="connsiteX35" fmla="*/ 259842 w 268223"/>
                <a:gd name="connsiteY35" fmla="*/ 6096 h 224028"/>
                <a:gd name="connsiteX36" fmla="*/ 243078 w 268223"/>
                <a:gd name="connsiteY36" fmla="*/ 9144 h 224028"/>
                <a:gd name="connsiteX37" fmla="*/ 236232 w 268223"/>
                <a:gd name="connsiteY37" fmla="*/ 17526 h 224028"/>
                <a:gd name="connsiteX38" fmla="*/ 233946 w 268223"/>
                <a:gd name="connsiteY38" fmla="*/ 38100 h 224028"/>
                <a:gd name="connsiteX39" fmla="*/ 233946 w 268223"/>
                <a:gd name="connsiteY39" fmla="*/ 185165 h 224028"/>
                <a:gd name="connsiteX40" fmla="*/ 236232 w 268223"/>
                <a:gd name="connsiteY40" fmla="*/ 206502 h 224028"/>
                <a:gd name="connsiteX41" fmla="*/ 243840 w 268223"/>
                <a:gd name="connsiteY41" fmla="*/ 214122 h 224028"/>
                <a:gd name="connsiteX42" fmla="*/ 259842 w 268223"/>
                <a:gd name="connsiteY42" fmla="*/ 217932 h 224028"/>
                <a:gd name="connsiteX43" fmla="*/ 268223 w 268223"/>
                <a:gd name="connsiteY43" fmla="*/ 217932 h 224028"/>
                <a:gd name="connsiteX44" fmla="*/ 268223 w 268223"/>
                <a:gd name="connsiteY44" fmla="*/ 224028 h 224028"/>
                <a:gd name="connsiteX45" fmla="*/ 142506 w 268223"/>
                <a:gd name="connsiteY45" fmla="*/ 224028 h 224028"/>
                <a:gd name="connsiteX46" fmla="*/ 142506 w 268223"/>
                <a:gd name="connsiteY46" fmla="*/ 217932 h 224028"/>
                <a:gd name="connsiteX47" fmla="*/ 150127 w 268223"/>
                <a:gd name="connsiteY47" fmla="*/ 217932 h 224028"/>
                <a:gd name="connsiteX48" fmla="*/ 166878 w 268223"/>
                <a:gd name="connsiteY48" fmla="*/ 214122 h 224028"/>
                <a:gd name="connsiteX49" fmla="*/ 174511 w 268223"/>
                <a:gd name="connsiteY49" fmla="*/ 206502 h 224028"/>
                <a:gd name="connsiteX50" fmla="*/ 176034 w 268223"/>
                <a:gd name="connsiteY50" fmla="*/ 185165 h 224028"/>
                <a:gd name="connsiteX51" fmla="*/ 176034 w 268223"/>
                <a:gd name="connsiteY51" fmla="*/ 115823 h 224028"/>
                <a:gd name="connsiteX52" fmla="*/ 91440 w 268223"/>
                <a:gd name="connsiteY52" fmla="*/ 115823 h 2240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Lst>
              <a:rect l="l" t="t" r="r" b="b"/>
              <a:pathLst>
                <a:path w="268223" h="224028">
                  <a:moveTo>
                    <a:pt x="91440" y="115823"/>
                  </a:moveTo>
                  <a:lnTo>
                    <a:pt x="91440" y="185165"/>
                  </a:lnTo>
                  <a:cubicBezTo>
                    <a:pt x="91440" y="196596"/>
                    <a:pt x="92202" y="204215"/>
                    <a:pt x="93726" y="206502"/>
                  </a:cubicBezTo>
                  <a:cubicBezTo>
                    <a:pt x="95250" y="209550"/>
                    <a:pt x="97549" y="212597"/>
                    <a:pt x="101358" y="214122"/>
                  </a:cubicBezTo>
                  <a:cubicBezTo>
                    <a:pt x="105168" y="216408"/>
                    <a:pt x="110490" y="217932"/>
                    <a:pt x="117361" y="217932"/>
                  </a:cubicBezTo>
                  <a:lnTo>
                    <a:pt x="125730" y="217932"/>
                  </a:lnTo>
                  <a:lnTo>
                    <a:pt x="125730" y="224028"/>
                  </a:lnTo>
                  <a:lnTo>
                    <a:pt x="0" y="224028"/>
                  </a:lnTo>
                  <a:lnTo>
                    <a:pt x="0" y="217932"/>
                  </a:lnTo>
                  <a:lnTo>
                    <a:pt x="8394" y="217932"/>
                  </a:lnTo>
                  <a:cubicBezTo>
                    <a:pt x="15240" y="217932"/>
                    <a:pt x="20573" y="216408"/>
                    <a:pt x="25158" y="214122"/>
                  </a:cubicBezTo>
                  <a:cubicBezTo>
                    <a:pt x="28206" y="212597"/>
                    <a:pt x="30480" y="210311"/>
                    <a:pt x="32004" y="206502"/>
                  </a:cubicBezTo>
                  <a:cubicBezTo>
                    <a:pt x="33528" y="203453"/>
                    <a:pt x="33528" y="196596"/>
                    <a:pt x="33528" y="185165"/>
                  </a:cubicBezTo>
                  <a:lnTo>
                    <a:pt x="33528" y="38100"/>
                  </a:lnTo>
                  <a:cubicBezTo>
                    <a:pt x="33528" y="26670"/>
                    <a:pt x="33528" y="19811"/>
                    <a:pt x="32004" y="16764"/>
                  </a:cubicBezTo>
                  <a:cubicBezTo>
                    <a:pt x="30480" y="13715"/>
                    <a:pt x="28206" y="11429"/>
                    <a:pt x="24396" y="9144"/>
                  </a:cubicBezTo>
                  <a:cubicBezTo>
                    <a:pt x="19825" y="6858"/>
                    <a:pt x="14478" y="6096"/>
                    <a:pt x="8394" y="6096"/>
                  </a:cubicBezTo>
                  <a:lnTo>
                    <a:pt x="0" y="6096"/>
                  </a:lnTo>
                  <a:lnTo>
                    <a:pt x="0" y="0"/>
                  </a:lnTo>
                  <a:lnTo>
                    <a:pt x="125730" y="0"/>
                  </a:lnTo>
                  <a:lnTo>
                    <a:pt x="125730" y="6096"/>
                  </a:lnTo>
                  <a:lnTo>
                    <a:pt x="117361" y="6096"/>
                  </a:lnTo>
                  <a:cubicBezTo>
                    <a:pt x="110490" y="6096"/>
                    <a:pt x="105168" y="6858"/>
                    <a:pt x="100596" y="9144"/>
                  </a:cubicBezTo>
                  <a:cubicBezTo>
                    <a:pt x="97549" y="10667"/>
                    <a:pt x="95250" y="13715"/>
                    <a:pt x="93726" y="17526"/>
                  </a:cubicBezTo>
                  <a:cubicBezTo>
                    <a:pt x="92202" y="19811"/>
                    <a:pt x="91440" y="26670"/>
                    <a:pt x="91440" y="38100"/>
                  </a:cubicBezTo>
                  <a:lnTo>
                    <a:pt x="91440" y="101346"/>
                  </a:lnTo>
                  <a:lnTo>
                    <a:pt x="176034" y="101346"/>
                  </a:lnTo>
                  <a:lnTo>
                    <a:pt x="176034" y="38100"/>
                  </a:lnTo>
                  <a:cubicBezTo>
                    <a:pt x="176034" y="26670"/>
                    <a:pt x="176034" y="19811"/>
                    <a:pt x="174511" y="16764"/>
                  </a:cubicBezTo>
                  <a:cubicBezTo>
                    <a:pt x="172973" y="13715"/>
                    <a:pt x="170701" y="11429"/>
                    <a:pt x="166116" y="9144"/>
                  </a:cubicBezTo>
                  <a:cubicBezTo>
                    <a:pt x="162318" y="6858"/>
                    <a:pt x="156984" y="6096"/>
                    <a:pt x="150127" y="6096"/>
                  </a:cubicBezTo>
                  <a:lnTo>
                    <a:pt x="142506" y="6096"/>
                  </a:lnTo>
                  <a:lnTo>
                    <a:pt x="142506" y="0"/>
                  </a:lnTo>
                  <a:lnTo>
                    <a:pt x="268223" y="0"/>
                  </a:lnTo>
                  <a:lnTo>
                    <a:pt x="268223" y="6096"/>
                  </a:lnTo>
                  <a:lnTo>
                    <a:pt x="259842" y="6096"/>
                  </a:lnTo>
                  <a:cubicBezTo>
                    <a:pt x="252996" y="6096"/>
                    <a:pt x="247650" y="6858"/>
                    <a:pt x="243078" y="9144"/>
                  </a:cubicBezTo>
                  <a:cubicBezTo>
                    <a:pt x="240030" y="10667"/>
                    <a:pt x="237756" y="13715"/>
                    <a:pt x="236232" y="17526"/>
                  </a:cubicBezTo>
                  <a:cubicBezTo>
                    <a:pt x="234708" y="19811"/>
                    <a:pt x="233946" y="26670"/>
                    <a:pt x="233946" y="38100"/>
                  </a:cubicBezTo>
                  <a:lnTo>
                    <a:pt x="233946" y="185165"/>
                  </a:lnTo>
                  <a:cubicBezTo>
                    <a:pt x="233946" y="196596"/>
                    <a:pt x="234708" y="204215"/>
                    <a:pt x="236232" y="206502"/>
                  </a:cubicBezTo>
                  <a:cubicBezTo>
                    <a:pt x="236994" y="209550"/>
                    <a:pt x="240030" y="212597"/>
                    <a:pt x="243840" y="214122"/>
                  </a:cubicBezTo>
                  <a:cubicBezTo>
                    <a:pt x="247650" y="216408"/>
                    <a:pt x="252996" y="217932"/>
                    <a:pt x="259842" y="217932"/>
                  </a:cubicBezTo>
                  <a:lnTo>
                    <a:pt x="268223" y="217932"/>
                  </a:lnTo>
                  <a:lnTo>
                    <a:pt x="268223" y="224028"/>
                  </a:lnTo>
                  <a:lnTo>
                    <a:pt x="142506" y="224028"/>
                  </a:lnTo>
                  <a:lnTo>
                    <a:pt x="142506" y="217932"/>
                  </a:lnTo>
                  <a:lnTo>
                    <a:pt x="150127" y="217932"/>
                  </a:lnTo>
                  <a:cubicBezTo>
                    <a:pt x="157746" y="217932"/>
                    <a:pt x="163080" y="216408"/>
                    <a:pt x="166878" y="214122"/>
                  </a:cubicBezTo>
                  <a:cubicBezTo>
                    <a:pt x="169926" y="212597"/>
                    <a:pt x="172973" y="210311"/>
                    <a:pt x="174511" y="206502"/>
                  </a:cubicBezTo>
                  <a:cubicBezTo>
                    <a:pt x="176034" y="203453"/>
                    <a:pt x="176034" y="196596"/>
                    <a:pt x="176034" y="185165"/>
                  </a:cubicBezTo>
                  <a:lnTo>
                    <a:pt x="176034" y="115823"/>
                  </a:lnTo>
                  <a:lnTo>
                    <a:pt x="91440" y="115823"/>
                  </a:ln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8" name="Freeform 3"/>
            <p:cNvSpPr/>
            <p:nvPr/>
          </p:nvSpPr>
          <p:spPr>
            <a:xfrm>
              <a:off x="7367990" y="3964729"/>
              <a:ext cx="114295" cy="169840"/>
            </a:xfrm>
            <a:custGeom>
              <a:avLst/>
              <a:gdLst>
                <a:gd name="connsiteX0" fmla="*/ 105168 w 115061"/>
                <a:gd name="connsiteY0" fmla="*/ 169926 h 169926"/>
                <a:gd name="connsiteX1" fmla="*/ 0 w 115061"/>
                <a:gd name="connsiteY1" fmla="*/ 169926 h 169926"/>
                <a:gd name="connsiteX2" fmla="*/ 0 w 115061"/>
                <a:gd name="connsiteY2" fmla="*/ 166878 h 169926"/>
                <a:gd name="connsiteX3" fmla="*/ 58673 w 115061"/>
                <a:gd name="connsiteY3" fmla="*/ 95250 h 169926"/>
                <a:gd name="connsiteX4" fmla="*/ 69354 w 115061"/>
                <a:gd name="connsiteY4" fmla="*/ 58673 h 169926"/>
                <a:gd name="connsiteX5" fmla="*/ 60197 w 115061"/>
                <a:gd name="connsiteY5" fmla="*/ 37338 h 169926"/>
                <a:gd name="connsiteX6" fmla="*/ 39623 w 115061"/>
                <a:gd name="connsiteY6" fmla="*/ 28955 h 169926"/>
                <a:gd name="connsiteX7" fmla="*/ 8394 w 115061"/>
                <a:gd name="connsiteY7" fmla="*/ 48005 h 169926"/>
                <a:gd name="connsiteX8" fmla="*/ 3047 w 115061"/>
                <a:gd name="connsiteY8" fmla="*/ 46482 h 169926"/>
                <a:gd name="connsiteX9" fmla="*/ 25145 w 115061"/>
                <a:gd name="connsiteY9" fmla="*/ 11429 h 169926"/>
                <a:gd name="connsiteX10" fmla="*/ 57911 w 115061"/>
                <a:gd name="connsiteY10" fmla="*/ 0 h 169926"/>
                <a:gd name="connsiteX11" fmla="*/ 83070 w 115061"/>
                <a:gd name="connsiteY11" fmla="*/ 6096 h 169926"/>
                <a:gd name="connsiteX12" fmla="*/ 100596 w 115061"/>
                <a:gd name="connsiteY12" fmla="*/ 22098 h 169926"/>
                <a:gd name="connsiteX13" fmla="*/ 106692 w 115061"/>
                <a:gd name="connsiteY13" fmla="*/ 41148 h 169926"/>
                <a:gd name="connsiteX14" fmla="*/ 96773 w 115061"/>
                <a:gd name="connsiteY14" fmla="*/ 74676 h 169926"/>
                <a:gd name="connsiteX15" fmla="*/ 38861 w 115061"/>
                <a:gd name="connsiteY15" fmla="*/ 137922 h 169926"/>
                <a:gd name="connsiteX16" fmla="*/ 77723 w 115061"/>
                <a:gd name="connsiteY16" fmla="*/ 137922 h 169926"/>
                <a:gd name="connsiteX17" fmla="*/ 96011 w 115061"/>
                <a:gd name="connsiteY17" fmla="*/ 136398 h 169926"/>
                <a:gd name="connsiteX18" fmla="*/ 102869 w 115061"/>
                <a:gd name="connsiteY18" fmla="*/ 132588 h 169926"/>
                <a:gd name="connsiteX19" fmla="*/ 110502 w 115061"/>
                <a:gd name="connsiteY19" fmla="*/ 121920 h 169926"/>
                <a:gd name="connsiteX20" fmla="*/ 115061 w 115061"/>
                <a:gd name="connsiteY20" fmla="*/ 121920 h 169926"/>
                <a:gd name="connsiteX21" fmla="*/ 105168 w 115061"/>
                <a:gd name="connsiteY21" fmla="*/ 169926 h 1699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115061" h="169926">
                  <a:moveTo>
                    <a:pt x="105168" y="169926"/>
                  </a:moveTo>
                  <a:lnTo>
                    <a:pt x="0" y="169926"/>
                  </a:lnTo>
                  <a:lnTo>
                    <a:pt x="0" y="166878"/>
                  </a:lnTo>
                  <a:cubicBezTo>
                    <a:pt x="32016" y="131064"/>
                    <a:pt x="51828" y="107442"/>
                    <a:pt x="58673" y="95250"/>
                  </a:cubicBezTo>
                  <a:cubicBezTo>
                    <a:pt x="65544" y="82296"/>
                    <a:pt x="69354" y="70866"/>
                    <a:pt x="69354" y="58673"/>
                  </a:cubicBezTo>
                  <a:cubicBezTo>
                    <a:pt x="69354" y="50292"/>
                    <a:pt x="66306" y="43434"/>
                    <a:pt x="60197" y="37338"/>
                  </a:cubicBezTo>
                  <a:cubicBezTo>
                    <a:pt x="54876" y="32004"/>
                    <a:pt x="48018" y="28955"/>
                    <a:pt x="39623" y="28955"/>
                  </a:cubicBezTo>
                  <a:cubicBezTo>
                    <a:pt x="25920" y="28955"/>
                    <a:pt x="15252" y="35052"/>
                    <a:pt x="8394" y="48005"/>
                  </a:cubicBezTo>
                  <a:lnTo>
                    <a:pt x="3047" y="46482"/>
                  </a:lnTo>
                  <a:cubicBezTo>
                    <a:pt x="7619" y="30479"/>
                    <a:pt x="15252" y="19050"/>
                    <a:pt x="25145" y="11429"/>
                  </a:cubicBezTo>
                  <a:cubicBezTo>
                    <a:pt x="34302" y="3810"/>
                    <a:pt x="45719" y="0"/>
                    <a:pt x="57911" y="0"/>
                  </a:cubicBezTo>
                  <a:cubicBezTo>
                    <a:pt x="67068" y="0"/>
                    <a:pt x="75438" y="2285"/>
                    <a:pt x="83070" y="6096"/>
                  </a:cubicBezTo>
                  <a:cubicBezTo>
                    <a:pt x="90690" y="9905"/>
                    <a:pt x="96011" y="15240"/>
                    <a:pt x="100596" y="22098"/>
                  </a:cubicBezTo>
                  <a:cubicBezTo>
                    <a:pt x="104406" y="28955"/>
                    <a:pt x="106692" y="35052"/>
                    <a:pt x="106692" y="41148"/>
                  </a:cubicBezTo>
                  <a:cubicBezTo>
                    <a:pt x="106692" y="51816"/>
                    <a:pt x="103644" y="63246"/>
                    <a:pt x="96773" y="74676"/>
                  </a:cubicBezTo>
                  <a:cubicBezTo>
                    <a:pt x="88404" y="89154"/>
                    <a:pt x="68592" y="110490"/>
                    <a:pt x="38861" y="137922"/>
                  </a:cubicBezTo>
                  <a:lnTo>
                    <a:pt x="77723" y="137922"/>
                  </a:lnTo>
                  <a:cubicBezTo>
                    <a:pt x="86880" y="137922"/>
                    <a:pt x="92976" y="137160"/>
                    <a:pt x="96011" y="136398"/>
                  </a:cubicBezTo>
                  <a:cubicBezTo>
                    <a:pt x="99073" y="135635"/>
                    <a:pt x="101345" y="134873"/>
                    <a:pt x="102869" y="132588"/>
                  </a:cubicBezTo>
                  <a:cubicBezTo>
                    <a:pt x="105168" y="131064"/>
                    <a:pt x="107454" y="127254"/>
                    <a:pt x="110502" y="121920"/>
                  </a:cubicBezTo>
                  <a:lnTo>
                    <a:pt x="115061" y="121920"/>
                  </a:lnTo>
                  <a:lnTo>
                    <a:pt x="105168" y="169926"/>
                  </a:ln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9" name="Freeform 3"/>
            <p:cNvSpPr/>
            <p:nvPr/>
          </p:nvSpPr>
          <p:spPr>
            <a:xfrm>
              <a:off x="7510858" y="3832986"/>
              <a:ext cx="228590" cy="234918"/>
            </a:xfrm>
            <a:custGeom>
              <a:avLst/>
              <a:gdLst>
                <a:gd name="connsiteX0" fmla="*/ 227838 w 227838"/>
                <a:gd name="connsiteY0" fmla="*/ 0 h 233934"/>
                <a:gd name="connsiteX1" fmla="*/ 227838 w 227838"/>
                <a:gd name="connsiteY1" fmla="*/ 77724 h 233934"/>
                <a:gd name="connsiteX2" fmla="*/ 220967 w 227838"/>
                <a:gd name="connsiteY2" fmla="*/ 77724 h 233934"/>
                <a:gd name="connsiteX3" fmla="*/ 191261 w 227838"/>
                <a:gd name="connsiteY3" fmla="*/ 31242 h 233934"/>
                <a:gd name="connsiteX4" fmla="*/ 143243 w 227838"/>
                <a:gd name="connsiteY4" fmla="*/ 15240 h 233934"/>
                <a:gd name="connsiteX5" fmla="*/ 102107 w 227838"/>
                <a:gd name="connsiteY5" fmla="*/ 26670 h 233934"/>
                <a:gd name="connsiteX6" fmla="*/ 74676 w 227838"/>
                <a:gd name="connsiteY6" fmla="*/ 58674 h 233934"/>
                <a:gd name="connsiteX7" fmla="*/ 63245 w 227838"/>
                <a:gd name="connsiteY7" fmla="*/ 114300 h 233934"/>
                <a:gd name="connsiteX8" fmla="*/ 71628 w 227838"/>
                <a:gd name="connsiteY8" fmla="*/ 168402 h 233934"/>
                <a:gd name="connsiteX9" fmla="*/ 97535 w 227838"/>
                <a:gd name="connsiteY9" fmla="*/ 205740 h 233934"/>
                <a:gd name="connsiteX10" fmla="*/ 142481 w 227838"/>
                <a:gd name="connsiteY10" fmla="*/ 218694 h 233934"/>
                <a:gd name="connsiteX11" fmla="*/ 183629 w 227838"/>
                <a:gd name="connsiteY11" fmla="*/ 209550 h 233934"/>
                <a:gd name="connsiteX12" fmla="*/ 223253 w 227838"/>
                <a:gd name="connsiteY12" fmla="*/ 177546 h 233934"/>
                <a:gd name="connsiteX13" fmla="*/ 223253 w 227838"/>
                <a:gd name="connsiteY13" fmla="*/ 196596 h 233934"/>
                <a:gd name="connsiteX14" fmla="*/ 181343 w 227838"/>
                <a:gd name="connsiteY14" fmla="*/ 225552 h 233934"/>
                <a:gd name="connsiteX15" fmla="*/ 130302 w 227838"/>
                <a:gd name="connsiteY15" fmla="*/ 233934 h 233934"/>
                <a:gd name="connsiteX16" fmla="*/ 62483 w 227838"/>
                <a:gd name="connsiteY16" fmla="*/ 219456 h 233934"/>
                <a:gd name="connsiteX17" fmla="*/ 16002 w 227838"/>
                <a:gd name="connsiteY17" fmla="*/ 178308 h 233934"/>
                <a:gd name="connsiteX18" fmla="*/ 0 w 227838"/>
                <a:gd name="connsiteY18" fmla="*/ 121158 h 233934"/>
                <a:gd name="connsiteX19" fmla="*/ 17526 w 227838"/>
                <a:gd name="connsiteY19" fmla="*/ 60198 h 233934"/>
                <a:gd name="connsiteX20" fmla="*/ 66281 w 227838"/>
                <a:gd name="connsiteY20" fmla="*/ 16002 h 233934"/>
                <a:gd name="connsiteX21" fmla="*/ 131050 w 227838"/>
                <a:gd name="connsiteY21" fmla="*/ 0 h 233934"/>
                <a:gd name="connsiteX22" fmla="*/ 184404 w 227838"/>
                <a:gd name="connsiteY22" fmla="*/ 10668 h 233934"/>
                <a:gd name="connsiteX23" fmla="*/ 205726 w 227838"/>
                <a:gd name="connsiteY23" fmla="*/ 16002 h 233934"/>
                <a:gd name="connsiteX24" fmla="*/ 214883 w 227838"/>
                <a:gd name="connsiteY24" fmla="*/ 12192 h 233934"/>
                <a:gd name="connsiteX25" fmla="*/ 220967 w 227838"/>
                <a:gd name="connsiteY25" fmla="*/ 0 h 233934"/>
                <a:gd name="connsiteX26" fmla="*/ 227838 w 227838"/>
                <a:gd name="connsiteY26" fmla="*/ 0 h 23393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Lst>
              <a:rect l="l" t="t" r="r" b="b"/>
              <a:pathLst>
                <a:path w="227838" h="233934">
                  <a:moveTo>
                    <a:pt x="227838" y="0"/>
                  </a:moveTo>
                  <a:lnTo>
                    <a:pt x="227838" y="77724"/>
                  </a:lnTo>
                  <a:lnTo>
                    <a:pt x="220967" y="77724"/>
                  </a:lnTo>
                  <a:cubicBezTo>
                    <a:pt x="215645" y="57150"/>
                    <a:pt x="205726" y="41910"/>
                    <a:pt x="191261" y="31242"/>
                  </a:cubicBezTo>
                  <a:cubicBezTo>
                    <a:pt x="177545" y="20574"/>
                    <a:pt x="161531" y="15240"/>
                    <a:pt x="143243" y="15240"/>
                  </a:cubicBezTo>
                  <a:cubicBezTo>
                    <a:pt x="128778" y="15240"/>
                    <a:pt x="115061" y="19050"/>
                    <a:pt x="102107" y="26670"/>
                  </a:cubicBezTo>
                  <a:cubicBezTo>
                    <a:pt x="89903" y="35052"/>
                    <a:pt x="80771" y="45720"/>
                    <a:pt x="74676" y="58674"/>
                  </a:cubicBezTo>
                  <a:cubicBezTo>
                    <a:pt x="67043" y="75438"/>
                    <a:pt x="63245" y="93726"/>
                    <a:pt x="63245" y="114300"/>
                  </a:cubicBezTo>
                  <a:cubicBezTo>
                    <a:pt x="63245" y="134112"/>
                    <a:pt x="66281" y="152400"/>
                    <a:pt x="71628" y="168402"/>
                  </a:cubicBezTo>
                  <a:cubicBezTo>
                    <a:pt x="76961" y="185166"/>
                    <a:pt x="85331" y="197358"/>
                    <a:pt x="97535" y="205740"/>
                  </a:cubicBezTo>
                  <a:cubicBezTo>
                    <a:pt x="108953" y="214122"/>
                    <a:pt x="123431" y="218694"/>
                    <a:pt x="142481" y="218694"/>
                  </a:cubicBezTo>
                  <a:cubicBezTo>
                    <a:pt x="156971" y="218694"/>
                    <a:pt x="171450" y="215646"/>
                    <a:pt x="183629" y="209550"/>
                  </a:cubicBezTo>
                  <a:cubicBezTo>
                    <a:pt x="196595" y="203454"/>
                    <a:pt x="209550" y="192786"/>
                    <a:pt x="223253" y="177546"/>
                  </a:cubicBezTo>
                  <a:lnTo>
                    <a:pt x="223253" y="196596"/>
                  </a:lnTo>
                  <a:cubicBezTo>
                    <a:pt x="210311" y="210312"/>
                    <a:pt x="195833" y="219456"/>
                    <a:pt x="181343" y="225552"/>
                  </a:cubicBezTo>
                  <a:cubicBezTo>
                    <a:pt x="166878" y="230886"/>
                    <a:pt x="150100" y="233934"/>
                    <a:pt x="130302" y="233934"/>
                  </a:cubicBezTo>
                  <a:cubicBezTo>
                    <a:pt x="104381" y="233934"/>
                    <a:pt x="82295" y="229362"/>
                    <a:pt x="62483" y="219456"/>
                  </a:cubicBezTo>
                  <a:cubicBezTo>
                    <a:pt x="41909" y="210312"/>
                    <a:pt x="26657" y="196596"/>
                    <a:pt x="16002" y="178308"/>
                  </a:cubicBezTo>
                  <a:cubicBezTo>
                    <a:pt x="5333" y="160782"/>
                    <a:pt x="0" y="141732"/>
                    <a:pt x="0" y="121158"/>
                  </a:cubicBezTo>
                  <a:cubicBezTo>
                    <a:pt x="0" y="99822"/>
                    <a:pt x="6095" y="80010"/>
                    <a:pt x="17526" y="60198"/>
                  </a:cubicBezTo>
                  <a:cubicBezTo>
                    <a:pt x="29705" y="41148"/>
                    <a:pt x="45707" y="26670"/>
                    <a:pt x="66281" y="16002"/>
                  </a:cubicBezTo>
                  <a:cubicBezTo>
                    <a:pt x="86855" y="5334"/>
                    <a:pt x="108204" y="0"/>
                    <a:pt x="131050" y="0"/>
                  </a:cubicBezTo>
                  <a:cubicBezTo>
                    <a:pt x="147828" y="0"/>
                    <a:pt x="166103" y="3810"/>
                    <a:pt x="184404" y="10668"/>
                  </a:cubicBezTo>
                  <a:cubicBezTo>
                    <a:pt x="195833" y="14478"/>
                    <a:pt x="202679" y="16002"/>
                    <a:pt x="205726" y="16002"/>
                  </a:cubicBezTo>
                  <a:cubicBezTo>
                    <a:pt x="209550" y="16002"/>
                    <a:pt x="212597" y="15240"/>
                    <a:pt x="214883" y="12192"/>
                  </a:cubicBezTo>
                  <a:cubicBezTo>
                    <a:pt x="217919" y="9906"/>
                    <a:pt x="219443" y="6096"/>
                    <a:pt x="220967" y="0"/>
                  </a:cubicBezTo>
                  <a:lnTo>
                    <a:pt x="227838" y="0"/>
                  </a:ln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0" name="Freeform 3"/>
            <p:cNvSpPr/>
            <p:nvPr/>
          </p:nvSpPr>
          <p:spPr>
            <a:xfrm>
              <a:off x="7763259" y="3839335"/>
              <a:ext cx="268276" cy="223806"/>
            </a:xfrm>
            <a:custGeom>
              <a:avLst/>
              <a:gdLst>
                <a:gd name="connsiteX0" fmla="*/ 91440 w 267462"/>
                <a:gd name="connsiteY0" fmla="*/ 115823 h 224028"/>
                <a:gd name="connsiteX1" fmla="*/ 91440 w 267462"/>
                <a:gd name="connsiteY1" fmla="*/ 185165 h 224028"/>
                <a:gd name="connsiteX2" fmla="*/ 93726 w 267462"/>
                <a:gd name="connsiteY2" fmla="*/ 206502 h 224028"/>
                <a:gd name="connsiteX3" fmla="*/ 101333 w 267462"/>
                <a:gd name="connsiteY3" fmla="*/ 214122 h 224028"/>
                <a:gd name="connsiteX4" fmla="*/ 117335 w 267462"/>
                <a:gd name="connsiteY4" fmla="*/ 217932 h 224028"/>
                <a:gd name="connsiteX5" fmla="*/ 124968 w 267462"/>
                <a:gd name="connsiteY5" fmla="*/ 217932 h 224028"/>
                <a:gd name="connsiteX6" fmla="*/ 124968 w 267462"/>
                <a:gd name="connsiteY6" fmla="*/ 224028 h 224028"/>
                <a:gd name="connsiteX7" fmla="*/ 0 w 267462"/>
                <a:gd name="connsiteY7" fmla="*/ 224028 h 224028"/>
                <a:gd name="connsiteX8" fmla="*/ 0 w 267462"/>
                <a:gd name="connsiteY8" fmla="*/ 217932 h 224028"/>
                <a:gd name="connsiteX9" fmla="*/ 7620 w 267462"/>
                <a:gd name="connsiteY9" fmla="*/ 217932 h 224028"/>
                <a:gd name="connsiteX10" fmla="*/ 24371 w 267462"/>
                <a:gd name="connsiteY10" fmla="*/ 214122 h 224028"/>
                <a:gd name="connsiteX11" fmla="*/ 32004 w 267462"/>
                <a:gd name="connsiteY11" fmla="*/ 206502 h 224028"/>
                <a:gd name="connsiteX12" fmla="*/ 33528 w 267462"/>
                <a:gd name="connsiteY12" fmla="*/ 185165 h 224028"/>
                <a:gd name="connsiteX13" fmla="*/ 33528 w 267462"/>
                <a:gd name="connsiteY13" fmla="*/ 38100 h 224028"/>
                <a:gd name="connsiteX14" fmla="*/ 32004 w 267462"/>
                <a:gd name="connsiteY14" fmla="*/ 16764 h 224028"/>
                <a:gd name="connsiteX15" fmla="*/ 23609 w 267462"/>
                <a:gd name="connsiteY15" fmla="*/ 9144 h 224028"/>
                <a:gd name="connsiteX16" fmla="*/ 7620 w 267462"/>
                <a:gd name="connsiteY16" fmla="*/ 6096 h 224028"/>
                <a:gd name="connsiteX17" fmla="*/ 0 w 267462"/>
                <a:gd name="connsiteY17" fmla="*/ 6096 h 224028"/>
                <a:gd name="connsiteX18" fmla="*/ 0 w 267462"/>
                <a:gd name="connsiteY18" fmla="*/ 0 h 224028"/>
                <a:gd name="connsiteX19" fmla="*/ 124968 w 267462"/>
                <a:gd name="connsiteY19" fmla="*/ 0 h 224028"/>
                <a:gd name="connsiteX20" fmla="*/ 124968 w 267462"/>
                <a:gd name="connsiteY20" fmla="*/ 6096 h 224028"/>
                <a:gd name="connsiteX21" fmla="*/ 117335 w 267462"/>
                <a:gd name="connsiteY21" fmla="*/ 6096 h 224028"/>
                <a:gd name="connsiteX22" fmla="*/ 100571 w 267462"/>
                <a:gd name="connsiteY22" fmla="*/ 9144 h 224028"/>
                <a:gd name="connsiteX23" fmla="*/ 92964 w 267462"/>
                <a:gd name="connsiteY23" fmla="*/ 17526 h 224028"/>
                <a:gd name="connsiteX24" fmla="*/ 91440 w 267462"/>
                <a:gd name="connsiteY24" fmla="*/ 38100 h 224028"/>
                <a:gd name="connsiteX25" fmla="*/ 91440 w 267462"/>
                <a:gd name="connsiteY25" fmla="*/ 101346 h 224028"/>
                <a:gd name="connsiteX26" fmla="*/ 176009 w 267462"/>
                <a:gd name="connsiteY26" fmla="*/ 101346 h 224028"/>
                <a:gd name="connsiteX27" fmla="*/ 176009 w 267462"/>
                <a:gd name="connsiteY27" fmla="*/ 38100 h 224028"/>
                <a:gd name="connsiteX28" fmla="*/ 174485 w 267462"/>
                <a:gd name="connsiteY28" fmla="*/ 16764 h 224028"/>
                <a:gd name="connsiteX29" fmla="*/ 166116 w 267462"/>
                <a:gd name="connsiteY29" fmla="*/ 9144 h 224028"/>
                <a:gd name="connsiteX30" fmla="*/ 150114 w 267462"/>
                <a:gd name="connsiteY30" fmla="*/ 6096 h 224028"/>
                <a:gd name="connsiteX31" fmla="*/ 142494 w 267462"/>
                <a:gd name="connsiteY31" fmla="*/ 6096 h 224028"/>
                <a:gd name="connsiteX32" fmla="*/ 142494 w 267462"/>
                <a:gd name="connsiteY32" fmla="*/ 0 h 224028"/>
                <a:gd name="connsiteX33" fmla="*/ 267461 w 267462"/>
                <a:gd name="connsiteY33" fmla="*/ 0 h 224028"/>
                <a:gd name="connsiteX34" fmla="*/ 267461 w 267462"/>
                <a:gd name="connsiteY34" fmla="*/ 6096 h 224028"/>
                <a:gd name="connsiteX35" fmla="*/ 259842 w 267462"/>
                <a:gd name="connsiteY35" fmla="*/ 6096 h 224028"/>
                <a:gd name="connsiteX36" fmla="*/ 243078 w 267462"/>
                <a:gd name="connsiteY36" fmla="*/ 9144 h 224028"/>
                <a:gd name="connsiteX37" fmla="*/ 235445 w 267462"/>
                <a:gd name="connsiteY37" fmla="*/ 17526 h 224028"/>
                <a:gd name="connsiteX38" fmla="*/ 233921 w 267462"/>
                <a:gd name="connsiteY38" fmla="*/ 38100 h 224028"/>
                <a:gd name="connsiteX39" fmla="*/ 233921 w 267462"/>
                <a:gd name="connsiteY39" fmla="*/ 185165 h 224028"/>
                <a:gd name="connsiteX40" fmla="*/ 235445 w 267462"/>
                <a:gd name="connsiteY40" fmla="*/ 206502 h 224028"/>
                <a:gd name="connsiteX41" fmla="*/ 243840 w 267462"/>
                <a:gd name="connsiteY41" fmla="*/ 214122 h 224028"/>
                <a:gd name="connsiteX42" fmla="*/ 259842 w 267462"/>
                <a:gd name="connsiteY42" fmla="*/ 217932 h 224028"/>
                <a:gd name="connsiteX43" fmla="*/ 267461 w 267462"/>
                <a:gd name="connsiteY43" fmla="*/ 217932 h 224028"/>
                <a:gd name="connsiteX44" fmla="*/ 267461 w 267462"/>
                <a:gd name="connsiteY44" fmla="*/ 224028 h 224028"/>
                <a:gd name="connsiteX45" fmla="*/ 142494 w 267462"/>
                <a:gd name="connsiteY45" fmla="*/ 224028 h 224028"/>
                <a:gd name="connsiteX46" fmla="*/ 142494 w 267462"/>
                <a:gd name="connsiteY46" fmla="*/ 217932 h 224028"/>
                <a:gd name="connsiteX47" fmla="*/ 150114 w 267462"/>
                <a:gd name="connsiteY47" fmla="*/ 217932 h 224028"/>
                <a:gd name="connsiteX48" fmla="*/ 166878 w 267462"/>
                <a:gd name="connsiteY48" fmla="*/ 214122 h 224028"/>
                <a:gd name="connsiteX49" fmla="*/ 174485 w 267462"/>
                <a:gd name="connsiteY49" fmla="*/ 206502 h 224028"/>
                <a:gd name="connsiteX50" fmla="*/ 176009 w 267462"/>
                <a:gd name="connsiteY50" fmla="*/ 185165 h 224028"/>
                <a:gd name="connsiteX51" fmla="*/ 176009 w 267462"/>
                <a:gd name="connsiteY51" fmla="*/ 115823 h 224028"/>
                <a:gd name="connsiteX52" fmla="*/ 91440 w 267462"/>
                <a:gd name="connsiteY52" fmla="*/ 115823 h 2240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Lst>
              <a:rect l="l" t="t" r="r" b="b"/>
              <a:pathLst>
                <a:path w="267462" h="224028">
                  <a:moveTo>
                    <a:pt x="91440" y="115823"/>
                  </a:moveTo>
                  <a:lnTo>
                    <a:pt x="91440" y="185165"/>
                  </a:lnTo>
                  <a:cubicBezTo>
                    <a:pt x="91440" y="196596"/>
                    <a:pt x="92202" y="204215"/>
                    <a:pt x="93726" y="206502"/>
                  </a:cubicBezTo>
                  <a:cubicBezTo>
                    <a:pt x="94488" y="209550"/>
                    <a:pt x="97523" y="212597"/>
                    <a:pt x="101333" y="214122"/>
                  </a:cubicBezTo>
                  <a:cubicBezTo>
                    <a:pt x="105143" y="216408"/>
                    <a:pt x="110490" y="217932"/>
                    <a:pt x="117335" y="217932"/>
                  </a:cubicBezTo>
                  <a:lnTo>
                    <a:pt x="124968" y="217932"/>
                  </a:lnTo>
                  <a:lnTo>
                    <a:pt x="124968" y="224028"/>
                  </a:lnTo>
                  <a:lnTo>
                    <a:pt x="0" y="224028"/>
                  </a:lnTo>
                  <a:lnTo>
                    <a:pt x="0" y="217932"/>
                  </a:lnTo>
                  <a:lnTo>
                    <a:pt x="7620" y="217932"/>
                  </a:lnTo>
                  <a:cubicBezTo>
                    <a:pt x="14478" y="217932"/>
                    <a:pt x="20573" y="216408"/>
                    <a:pt x="24371" y="214122"/>
                  </a:cubicBezTo>
                  <a:cubicBezTo>
                    <a:pt x="27419" y="212597"/>
                    <a:pt x="29718" y="210311"/>
                    <a:pt x="32004" y="206502"/>
                  </a:cubicBezTo>
                  <a:cubicBezTo>
                    <a:pt x="32766" y="203453"/>
                    <a:pt x="33528" y="196596"/>
                    <a:pt x="33528" y="185165"/>
                  </a:cubicBezTo>
                  <a:lnTo>
                    <a:pt x="33528" y="38100"/>
                  </a:lnTo>
                  <a:cubicBezTo>
                    <a:pt x="33528" y="26670"/>
                    <a:pt x="32766" y="19811"/>
                    <a:pt x="32004" y="16764"/>
                  </a:cubicBezTo>
                  <a:cubicBezTo>
                    <a:pt x="30467" y="13715"/>
                    <a:pt x="27419" y="11429"/>
                    <a:pt x="23609" y="9144"/>
                  </a:cubicBezTo>
                  <a:cubicBezTo>
                    <a:pt x="19811" y="6858"/>
                    <a:pt x="14478" y="6096"/>
                    <a:pt x="7620" y="6096"/>
                  </a:cubicBezTo>
                  <a:lnTo>
                    <a:pt x="0" y="6096"/>
                  </a:lnTo>
                  <a:lnTo>
                    <a:pt x="0" y="0"/>
                  </a:lnTo>
                  <a:lnTo>
                    <a:pt x="124968" y="0"/>
                  </a:lnTo>
                  <a:lnTo>
                    <a:pt x="124968" y="6096"/>
                  </a:lnTo>
                  <a:lnTo>
                    <a:pt x="117335" y="6096"/>
                  </a:lnTo>
                  <a:cubicBezTo>
                    <a:pt x="110490" y="6096"/>
                    <a:pt x="105143" y="6858"/>
                    <a:pt x="100571" y="9144"/>
                  </a:cubicBezTo>
                  <a:cubicBezTo>
                    <a:pt x="97523" y="10667"/>
                    <a:pt x="95250" y="13715"/>
                    <a:pt x="92964" y="17526"/>
                  </a:cubicBezTo>
                  <a:cubicBezTo>
                    <a:pt x="92202" y="19811"/>
                    <a:pt x="91440" y="26670"/>
                    <a:pt x="91440" y="38100"/>
                  </a:cubicBezTo>
                  <a:lnTo>
                    <a:pt x="91440" y="101346"/>
                  </a:lnTo>
                  <a:lnTo>
                    <a:pt x="176009" y="101346"/>
                  </a:lnTo>
                  <a:lnTo>
                    <a:pt x="176009" y="38100"/>
                  </a:lnTo>
                  <a:cubicBezTo>
                    <a:pt x="176009" y="26670"/>
                    <a:pt x="175247" y="19811"/>
                    <a:pt x="174485" y="16764"/>
                  </a:cubicBezTo>
                  <a:cubicBezTo>
                    <a:pt x="172973" y="13715"/>
                    <a:pt x="169926" y="11429"/>
                    <a:pt x="166116" y="9144"/>
                  </a:cubicBezTo>
                  <a:cubicBezTo>
                    <a:pt x="162293" y="6858"/>
                    <a:pt x="156959" y="6096"/>
                    <a:pt x="150114" y="6096"/>
                  </a:cubicBezTo>
                  <a:lnTo>
                    <a:pt x="142494" y="6096"/>
                  </a:lnTo>
                  <a:lnTo>
                    <a:pt x="142494" y="0"/>
                  </a:lnTo>
                  <a:lnTo>
                    <a:pt x="267461" y="0"/>
                  </a:lnTo>
                  <a:lnTo>
                    <a:pt x="267461" y="6096"/>
                  </a:lnTo>
                  <a:lnTo>
                    <a:pt x="259842" y="6096"/>
                  </a:lnTo>
                  <a:cubicBezTo>
                    <a:pt x="252971" y="6096"/>
                    <a:pt x="246888" y="6858"/>
                    <a:pt x="243078" y="9144"/>
                  </a:cubicBezTo>
                  <a:cubicBezTo>
                    <a:pt x="240017" y="10667"/>
                    <a:pt x="237744" y="13715"/>
                    <a:pt x="235445" y="17526"/>
                  </a:cubicBezTo>
                  <a:cubicBezTo>
                    <a:pt x="234683" y="19811"/>
                    <a:pt x="233921" y="26670"/>
                    <a:pt x="233921" y="38100"/>
                  </a:cubicBezTo>
                  <a:lnTo>
                    <a:pt x="233921" y="185165"/>
                  </a:lnTo>
                  <a:cubicBezTo>
                    <a:pt x="233921" y="196596"/>
                    <a:pt x="234683" y="204215"/>
                    <a:pt x="235445" y="206502"/>
                  </a:cubicBezTo>
                  <a:cubicBezTo>
                    <a:pt x="236969" y="209550"/>
                    <a:pt x="240017" y="212597"/>
                    <a:pt x="243840" y="214122"/>
                  </a:cubicBezTo>
                  <a:cubicBezTo>
                    <a:pt x="247650" y="216408"/>
                    <a:pt x="252971" y="217932"/>
                    <a:pt x="259842" y="217932"/>
                  </a:cubicBezTo>
                  <a:lnTo>
                    <a:pt x="267461" y="217932"/>
                  </a:lnTo>
                  <a:lnTo>
                    <a:pt x="267461" y="224028"/>
                  </a:lnTo>
                  <a:lnTo>
                    <a:pt x="142494" y="224028"/>
                  </a:lnTo>
                  <a:lnTo>
                    <a:pt x="142494" y="217932"/>
                  </a:lnTo>
                  <a:lnTo>
                    <a:pt x="150114" y="217932"/>
                  </a:lnTo>
                  <a:cubicBezTo>
                    <a:pt x="156959" y="217932"/>
                    <a:pt x="163068" y="216408"/>
                    <a:pt x="166878" y="214122"/>
                  </a:cubicBezTo>
                  <a:cubicBezTo>
                    <a:pt x="169926" y="212597"/>
                    <a:pt x="172211" y="210311"/>
                    <a:pt x="174485" y="206502"/>
                  </a:cubicBezTo>
                  <a:cubicBezTo>
                    <a:pt x="175247" y="203453"/>
                    <a:pt x="176009" y="196596"/>
                    <a:pt x="176009" y="185165"/>
                  </a:cubicBezTo>
                  <a:lnTo>
                    <a:pt x="176009" y="115823"/>
                  </a:lnTo>
                  <a:lnTo>
                    <a:pt x="91440" y="115823"/>
                  </a:ln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1" name="Freeform 3"/>
            <p:cNvSpPr/>
            <p:nvPr/>
          </p:nvSpPr>
          <p:spPr>
            <a:xfrm>
              <a:off x="8039472" y="3839335"/>
              <a:ext cx="255576" cy="223806"/>
            </a:xfrm>
            <a:custGeom>
              <a:avLst/>
              <a:gdLst>
                <a:gd name="connsiteX0" fmla="*/ 254507 w 254507"/>
                <a:gd name="connsiteY0" fmla="*/ 0 h 224028"/>
                <a:gd name="connsiteX1" fmla="*/ 254507 w 254507"/>
                <a:gd name="connsiteY1" fmla="*/ 6096 h 224028"/>
                <a:gd name="connsiteX2" fmla="*/ 236219 w 254507"/>
                <a:gd name="connsiteY2" fmla="*/ 12191 h 224028"/>
                <a:gd name="connsiteX3" fmla="*/ 208774 w 254507"/>
                <a:gd name="connsiteY3" fmla="*/ 50291 h 224028"/>
                <a:gd name="connsiteX4" fmla="*/ 156209 w 254507"/>
                <a:gd name="connsiteY4" fmla="*/ 131064 h 224028"/>
                <a:gd name="connsiteX5" fmla="*/ 156209 w 254507"/>
                <a:gd name="connsiteY5" fmla="*/ 185165 h 224028"/>
                <a:gd name="connsiteX6" fmla="*/ 158495 w 254507"/>
                <a:gd name="connsiteY6" fmla="*/ 207264 h 224028"/>
                <a:gd name="connsiteX7" fmla="*/ 166103 w 254507"/>
                <a:gd name="connsiteY7" fmla="*/ 214122 h 224028"/>
                <a:gd name="connsiteX8" fmla="*/ 181355 w 254507"/>
                <a:gd name="connsiteY8" fmla="*/ 217932 h 224028"/>
                <a:gd name="connsiteX9" fmla="*/ 195071 w 254507"/>
                <a:gd name="connsiteY9" fmla="*/ 217932 h 224028"/>
                <a:gd name="connsiteX10" fmla="*/ 195071 w 254507"/>
                <a:gd name="connsiteY10" fmla="*/ 224028 h 224028"/>
                <a:gd name="connsiteX11" fmla="*/ 60197 w 254507"/>
                <a:gd name="connsiteY11" fmla="*/ 224028 h 224028"/>
                <a:gd name="connsiteX12" fmla="*/ 60197 w 254507"/>
                <a:gd name="connsiteY12" fmla="*/ 217932 h 224028"/>
                <a:gd name="connsiteX13" fmla="*/ 73138 w 254507"/>
                <a:gd name="connsiteY13" fmla="*/ 217932 h 224028"/>
                <a:gd name="connsiteX14" fmla="*/ 89903 w 254507"/>
                <a:gd name="connsiteY14" fmla="*/ 214122 h 224028"/>
                <a:gd name="connsiteX15" fmla="*/ 96773 w 254507"/>
                <a:gd name="connsiteY15" fmla="*/ 206502 h 224028"/>
                <a:gd name="connsiteX16" fmla="*/ 99059 w 254507"/>
                <a:gd name="connsiteY16" fmla="*/ 185165 h 224028"/>
                <a:gd name="connsiteX17" fmla="*/ 99059 w 254507"/>
                <a:gd name="connsiteY17" fmla="*/ 140208 h 224028"/>
                <a:gd name="connsiteX18" fmla="*/ 42671 w 254507"/>
                <a:gd name="connsiteY18" fmla="*/ 44958 h 224028"/>
                <a:gd name="connsiteX19" fmla="*/ 18274 w 254507"/>
                <a:gd name="connsiteY19" fmla="*/ 11429 h 224028"/>
                <a:gd name="connsiteX20" fmla="*/ 0 w 254507"/>
                <a:gd name="connsiteY20" fmla="*/ 6096 h 224028"/>
                <a:gd name="connsiteX21" fmla="*/ 0 w 254507"/>
                <a:gd name="connsiteY21" fmla="*/ 0 h 224028"/>
                <a:gd name="connsiteX22" fmla="*/ 115048 w 254507"/>
                <a:gd name="connsiteY22" fmla="*/ 0 h 224028"/>
                <a:gd name="connsiteX23" fmla="*/ 115048 w 254507"/>
                <a:gd name="connsiteY23" fmla="*/ 6096 h 224028"/>
                <a:gd name="connsiteX24" fmla="*/ 110476 w 254507"/>
                <a:gd name="connsiteY24" fmla="*/ 6096 h 224028"/>
                <a:gd name="connsiteX25" fmla="*/ 95250 w 254507"/>
                <a:gd name="connsiteY25" fmla="*/ 9144 h 224028"/>
                <a:gd name="connsiteX26" fmla="*/ 91426 w 254507"/>
                <a:gd name="connsiteY26" fmla="*/ 14478 h 224028"/>
                <a:gd name="connsiteX27" fmla="*/ 105917 w 254507"/>
                <a:gd name="connsiteY27" fmla="*/ 44958 h 224028"/>
                <a:gd name="connsiteX28" fmla="*/ 148576 w 254507"/>
                <a:gd name="connsiteY28" fmla="*/ 118872 h 224028"/>
                <a:gd name="connsiteX29" fmla="*/ 192023 w 254507"/>
                <a:gd name="connsiteY29" fmla="*/ 51053 h 224028"/>
                <a:gd name="connsiteX30" fmla="*/ 208026 w 254507"/>
                <a:gd name="connsiteY30" fmla="*/ 18288 h 224028"/>
                <a:gd name="connsiteX31" fmla="*/ 203441 w 254507"/>
                <a:gd name="connsiteY31" fmla="*/ 10667 h 224028"/>
                <a:gd name="connsiteX32" fmla="*/ 181355 w 254507"/>
                <a:gd name="connsiteY32" fmla="*/ 6096 h 224028"/>
                <a:gd name="connsiteX33" fmla="*/ 181355 w 254507"/>
                <a:gd name="connsiteY33" fmla="*/ 0 h 224028"/>
                <a:gd name="connsiteX34" fmla="*/ 254507 w 254507"/>
                <a:gd name="connsiteY34" fmla="*/ 0 h 2240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Lst>
              <a:rect l="l" t="t" r="r" b="b"/>
              <a:pathLst>
                <a:path w="254507" h="224028">
                  <a:moveTo>
                    <a:pt x="254507" y="0"/>
                  </a:moveTo>
                  <a:lnTo>
                    <a:pt x="254507" y="6096"/>
                  </a:lnTo>
                  <a:cubicBezTo>
                    <a:pt x="246874" y="6858"/>
                    <a:pt x="240779" y="9144"/>
                    <a:pt x="236219" y="12191"/>
                  </a:cubicBezTo>
                  <a:cubicBezTo>
                    <a:pt x="230885" y="16764"/>
                    <a:pt x="220979" y="29717"/>
                    <a:pt x="208774" y="50291"/>
                  </a:cubicBezTo>
                  <a:lnTo>
                    <a:pt x="156209" y="131064"/>
                  </a:lnTo>
                  <a:lnTo>
                    <a:pt x="156209" y="185165"/>
                  </a:lnTo>
                  <a:cubicBezTo>
                    <a:pt x="156209" y="196596"/>
                    <a:pt x="156971" y="204215"/>
                    <a:pt x="158495" y="207264"/>
                  </a:cubicBezTo>
                  <a:cubicBezTo>
                    <a:pt x="160019" y="209550"/>
                    <a:pt x="162305" y="212597"/>
                    <a:pt x="166103" y="214122"/>
                  </a:cubicBezTo>
                  <a:cubicBezTo>
                    <a:pt x="169926" y="216408"/>
                    <a:pt x="175259" y="217932"/>
                    <a:pt x="181355" y="217932"/>
                  </a:cubicBezTo>
                  <a:lnTo>
                    <a:pt x="195071" y="217932"/>
                  </a:lnTo>
                  <a:lnTo>
                    <a:pt x="195071" y="224028"/>
                  </a:lnTo>
                  <a:lnTo>
                    <a:pt x="60197" y="224028"/>
                  </a:lnTo>
                  <a:lnTo>
                    <a:pt x="60197" y="217932"/>
                  </a:lnTo>
                  <a:lnTo>
                    <a:pt x="73138" y="217932"/>
                  </a:lnTo>
                  <a:cubicBezTo>
                    <a:pt x="80009" y="217932"/>
                    <a:pt x="85343" y="216408"/>
                    <a:pt x="89903" y="214122"/>
                  </a:cubicBezTo>
                  <a:cubicBezTo>
                    <a:pt x="92950" y="212597"/>
                    <a:pt x="95250" y="210311"/>
                    <a:pt x="96773" y="206502"/>
                  </a:cubicBezTo>
                  <a:cubicBezTo>
                    <a:pt x="98297" y="203453"/>
                    <a:pt x="99059" y="196596"/>
                    <a:pt x="99059" y="185165"/>
                  </a:cubicBezTo>
                  <a:lnTo>
                    <a:pt x="99059" y="140208"/>
                  </a:lnTo>
                  <a:lnTo>
                    <a:pt x="42671" y="44958"/>
                  </a:lnTo>
                  <a:cubicBezTo>
                    <a:pt x="31229" y="25908"/>
                    <a:pt x="23621" y="14478"/>
                    <a:pt x="18274" y="11429"/>
                  </a:cubicBezTo>
                  <a:cubicBezTo>
                    <a:pt x="13703" y="7620"/>
                    <a:pt x="7619" y="6096"/>
                    <a:pt x="0" y="6096"/>
                  </a:cubicBezTo>
                  <a:lnTo>
                    <a:pt x="0" y="0"/>
                  </a:lnTo>
                  <a:lnTo>
                    <a:pt x="115048" y="0"/>
                  </a:lnTo>
                  <a:lnTo>
                    <a:pt x="115048" y="6096"/>
                  </a:lnTo>
                  <a:lnTo>
                    <a:pt x="110476" y="6096"/>
                  </a:lnTo>
                  <a:cubicBezTo>
                    <a:pt x="102869" y="6096"/>
                    <a:pt x="98297" y="6858"/>
                    <a:pt x="95250" y="9144"/>
                  </a:cubicBezTo>
                  <a:cubicBezTo>
                    <a:pt x="92950" y="10667"/>
                    <a:pt x="91426" y="12953"/>
                    <a:pt x="91426" y="14478"/>
                  </a:cubicBezTo>
                  <a:cubicBezTo>
                    <a:pt x="91426" y="19050"/>
                    <a:pt x="95998" y="28955"/>
                    <a:pt x="105917" y="44958"/>
                  </a:cubicBezTo>
                  <a:lnTo>
                    <a:pt x="148576" y="118872"/>
                  </a:lnTo>
                  <a:lnTo>
                    <a:pt x="192023" y="51053"/>
                  </a:lnTo>
                  <a:cubicBezTo>
                    <a:pt x="202679" y="35052"/>
                    <a:pt x="208026" y="23622"/>
                    <a:pt x="208026" y="18288"/>
                  </a:cubicBezTo>
                  <a:cubicBezTo>
                    <a:pt x="208026" y="15240"/>
                    <a:pt x="206488" y="12953"/>
                    <a:pt x="203441" y="10667"/>
                  </a:cubicBezTo>
                  <a:cubicBezTo>
                    <a:pt x="199643" y="8382"/>
                    <a:pt x="192023" y="6858"/>
                    <a:pt x="181355" y="6096"/>
                  </a:cubicBezTo>
                  <a:lnTo>
                    <a:pt x="181355" y="0"/>
                  </a:lnTo>
                  <a:lnTo>
                    <a:pt x="254507" y="0"/>
                  </a:ln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2" name="Freeform 3"/>
            <p:cNvSpPr/>
            <p:nvPr/>
          </p:nvSpPr>
          <p:spPr>
            <a:xfrm>
              <a:off x="6155195" y="3902826"/>
              <a:ext cx="631796" cy="99998"/>
            </a:xfrm>
            <a:custGeom>
              <a:avLst/>
              <a:gdLst>
                <a:gd name="connsiteX0" fmla="*/ 28194 w 631698"/>
                <a:gd name="connsiteY0" fmla="*/ 50220 h 101255"/>
                <a:gd name="connsiteX1" fmla="*/ 28955 w 631698"/>
                <a:gd name="connsiteY1" fmla="*/ 54030 h 101255"/>
                <a:gd name="connsiteX2" fmla="*/ 28194 w 631698"/>
                <a:gd name="connsiteY2" fmla="*/ 52506 h 101255"/>
                <a:gd name="connsiteX3" fmla="*/ 28955 w 631698"/>
                <a:gd name="connsiteY3" fmla="*/ 56316 h 101255"/>
                <a:gd name="connsiteX4" fmla="*/ 28955 w 631698"/>
                <a:gd name="connsiteY4" fmla="*/ 54792 h 101255"/>
                <a:gd name="connsiteX5" fmla="*/ 29717 w 631698"/>
                <a:gd name="connsiteY5" fmla="*/ 58602 h 101255"/>
                <a:gd name="connsiteX6" fmla="*/ 29717 w 631698"/>
                <a:gd name="connsiteY6" fmla="*/ 57078 h 101255"/>
                <a:gd name="connsiteX7" fmla="*/ 30479 w 631698"/>
                <a:gd name="connsiteY7" fmla="*/ 60888 h 101255"/>
                <a:gd name="connsiteX8" fmla="*/ 30479 w 631698"/>
                <a:gd name="connsiteY8" fmla="*/ 59364 h 101255"/>
                <a:gd name="connsiteX9" fmla="*/ 32004 w 631698"/>
                <a:gd name="connsiteY9" fmla="*/ 63174 h 101255"/>
                <a:gd name="connsiteX10" fmla="*/ 31242 w 631698"/>
                <a:gd name="connsiteY10" fmla="*/ 61650 h 101255"/>
                <a:gd name="connsiteX11" fmla="*/ 32766 w 631698"/>
                <a:gd name="connsiteY11" fmla="*/ 64698 h 101255"/>
                <a:gd name="connsiteX12" fmla="*/ 32004 w 631698"/>
                <a:gd name="connsiteY12" fmla="*/ 63174 h 101255"/>
                <a:gd name="connsiteX13" fmla="*/ 36576 w 631698"/>
                <a:gd name="connsiteY13" fmla="*/ 68508 h 101255"/>
                <a:gd name="connsiteX14" fmla="*/ 34290 w 631698"/>
                <a:gd name="connsiteY14" fmla="*/ 66984 h 101255"/>
                <a:gd name="connsiteX15" fmla="*/ 40385 w 631698"/>
                <a:gd name="connsiteY15" fmla="*/ 71556 h 101255"/>
                <a:gd name="connsiteX16" fmla="*/ 38861 w 631698"/>
                <a:gd name="connsiteY16" fmla="*/ 70032 h 101255"/>
                <a:gd name="connsiteX17" fmla="*/ 41910 w 631698"/>
                <a:gd name="connsiteY17" fmla="*/ 72318 h 101255"/>
                <a:gd name="connsiteX18" fmla="*/ 40385 w 631698"/>
                <a:gd name="connsiteY18" fmla="*/ 71556 h 101255"/>
                <a:gd name="connsiteX19" fmla="*/ 43434 w 631698"/>
                <a:gd name="connsiteY19" fmla="*/ 73080 h 101255"/>
                <a:gd name="connsiteX20" fmla="*/ 42672 w 631698"/>
                <a:gd name="connsiteY20" fmla="*/ 72318 h 101255"/>
                <a:gd name="connsiteX21" fmla="*/ 45720 w 631698"/>
                <a:gd name="connsiteY21" fmla="*/ 73842 h 101255"/>
                <a:gd name="connsiteX22" fmla="*/ 44196 w 631698"/>
                <a:gd name="connsiteY22" fmla="*/ 73080 h 101255"/>
                <a:gd name="connsiteX23" fmla="*/ 48005 w 631698"/>
                <a:gd name="connsiteY23" fmla="*/ 74604 h 101255"/>
                <a:gd name="connsiteX24" fmla="*/ 46482 w 631698"/>
                <a:gd name="connsiteY24" fmla="*/ 73842 h 101255"/>
                <a:gd name="connsiteX25" fmla="*/ 50292 w 631698"/>
                <a:gd name="connsiteY25" fmla="*/ 74604 h 101255"/>
                <a:gd name="connsiteX26" fmla="*/ 48767 w 631698"/>
                <a:gd name="connsiteY26" fmla="*/ 74604 h 101255"/>
                <a:gd name="connsiteX27" fmla="*/ 52578 w 631698"/>
                <a:gd name="connsiteY27" fmla="*/ 74604 h 101255"/>
                <a:gd name="connsiteX28" fmla="*/ 51054 w 631698"/>
                <a:gd name="connsiteY28" fmla="*/ 74604 h 101255"/>
                <a:gd name="connsiteX29" fmla="*/ 54864 w 631698"/>
                <a:gd name="connsiteY29" fmla="*/ 74604 h 101255"/>
                <a:gd name="connsiteX30" fmla="*/ 53340 w 631698"/>
                <a:gd name="connsiteY30" fmla="*/ 74604 h 101255"/>
                <a:gd name="connsiteX31" fmla="*/ 57150 w 631698"/>
                <a:gd name="connsiteY31" fmla="*/ 73842 h 101255"/>
                <a:gd name="connsiteX32" fmla="*/ 55626 w 631698"/>
                <a:gd name="connsiteY32" fmla="*/ 74604 h 101255"/>
                <a:gd name="connsiteX33" fmla="*/ 59435 w 631698"/>
                <a:gd name="connsiteY33" fmla="*/ 73080 h 101255"/>
                <a:gd name="connsiteX34" fmla="*/ 57911 w 631698"/>
                <a:gd name="connsiteY34" fmla="*/ 73842 h 101255"/>
                <a:gd name="connsiteX35" fmla="*/ 60960 w 631698"/>
                <a:gd name="connsiteY35" fmla="*/ 72318 h 101255"/>
                <a:gd name="connsiteX36" fmla="*/ 60198 w 631698"/>
                <a:gd name="connsiteY36" fmla="*/ 73080 h 101255"/>
                <a:gd name="connsiteX37" fmla="*/ 63246 w 631698"/>
                <a:gd name="connsiteY37" fmla="*/ 71556 h 101255"/>
                <a:gd name="connsiteX38" fmla="*/ 61722 w 631698"/>
                <a:gd name="connsiteY38" fmla="*/ 72318 h 101255"/>
                <a:gd name="connsiteX39" fmla="*/ 64770 w 631698"/>
                <a:gd name="connsiteY39" fmla="*/ 70032 h 101255"/>
                <a:gd name="connsiteX40" fmla="*/ 63246 w 631698"/>
                <a:gd name="connsiteY40" fmla="*/ 71556 h 101255"/>
                <a:gd name="connsiteX41" fmla="*/ 68579 w 631698"/>
                <a:gd name="connsiteY41" fmla="*/ 66984 h 101255"/>
                <a:gd name="connsiteX42" fmla="*/ 67055 w 631698"/>
                <a:gd name="connsiteY42" fmla="*/ 68508 h 101255"/>
                <a:gd name="connsiteX43" fmla="*/ 71628 w 631698"/>
                <a:gd name="connsiteY43" fmla="*/ 63174 h 101255"/>
                <a:gd name="connsiteX44" fmla="*/ 70104 w 631698"/>
                <a:gd name="connsiteY44" fmla="*/ 64698 h 101255"/>
                <a:gd name="connsiteX45" fmla="*/ 72390 w 631698"/>
                <a:gd name="connsiteY45" fmla="*/ 61650 h 101255"/>
                <a:gd name="connsiteX46" fmla="*/ 71628 w 631698"/>
                <a:gd name="connsiteY46" fmla="*/ 63174 h 101255"/>
                <a:gd name="connsiteX47" fmla="*/ 73152 w 631698"/>
                <a:gd name="connsiteY47" fmla="*/ 59364 h 101255"/>
                <a:gd name="connsiteX48" fmla="*/ 73152 w 631698"/>
                <a:gd name="connsiteY48" fmla="*/ 60888 h 101255"/>
                <a:gd name="connsiteX49" fmla="*/ 73914 w 631698"/>
                <a:gd name="connsiteY49" fmla="*/ 57078 h 101255"/>
                <a:gd name="connsiteX50" fmla="*/ 73914 w 631698"/>
                <a:gd name="connsiteY50" fmla="*/ 58602 h 101255"/>
                <a:gd name="connsiteX51" fmla="*/ 74676 w 631698"/>
                <a:gd name="connsiteY51" fmla="*/ 54792 h 101255"/>
                <a:gd name="connsiteX52" fmla="*/ 74676 w 631698"/>
                <a:gd name="connsiteY52" fmla="*/ 56316 h 101255"/>
                <a:gd name="connsiteX53" fmla="*/ 74676 w 631698"/>
                <a:gd name="connsiteY53" fmla="*/ 52506 h 101255"/>
                <a:gd name="connsiteX54" fmla="*/ 74676 w 631698"/>
                <a:gd name="connsiteY54" fmla="*/ 54030 h 101255"/>
                <a:gd name="connsiteX55" fmla="*/ 179070 w 631698"/>
                <a:gd name="connsiteY55" fmla="*/ 54030 h 101255"/>
                <a:gd name="connsiteX56" fmla="*/ 179070 w 631698"/>
                <a:gd name="connsiteY56" fmla="*/ 52506 h 101255"/>
                <a:gd name="connsiteX57" fmla="*/ 179832 w 631698"/>
                <a:gd name="connsiteY57" fmla="*/ 56316 h 101255"/>
                <a:gd name="connsiteX58" fmla="*/ 179832 w 631698"/>
                <a:gd name="connsiteY58" fmla="*/ 54792 h 101255"/>
                <a:gd name="connsiteX59" fmla="*/ 180594 w 631698"/>
                <a:gd name="connsiteY59" fmla="*/ 58602 h 101255"/>
                <a:gd name="connsiteX60" fmla="*/ 179832 w 631698"/>
                <a:gd name="connsiteY60" fmla="*/ 57078 h 101255"/>
                <a:gd name="connsiteX61" fmla="*/ 181355 w 631698"/>
                <a:gd name="connsiteY61" fmla="*/ 60888 h 101255"/>
                <a:gd name="connsiteX62" fmla="*/ 180594 w 631698"/>
                <a:gd name="connsiteY62" fmla="*/ 59364 h 101255"/>
                <a:gd name="connsiteX63" fmla="*/ 182867 w 631698"/>
                <a:gd name="connsiteY63" fmla="*/ 63174 h 101255"/>
                <a:gd name="connsiteX64" fmla="*/ 182117 w 631698"/>
                <a:gd name="connsiteY64" fmla="*/ 61650 h 101255"/>
                <a:gd name="connsiteX65" fmla="*/ 183629 w 631698"/>
                <a:gd name="connsiteY65" fmla="*/ 64698 h 101255"/>
                <a:gd name="connsiteX66" fmla="*/ 182867 w 631698"/>
                <a:gd name="connsiteY66" fmla="*/ 63174 h 101255"/>
                <a:gd name="connsiteX67" fmla="*/ 187439 w 631698"/>
                <a:gd name="connsiteY67" fmla="*/ 68508 h 101255"/>
                <a:gd name="connsiteX68" fmla="*/ 185153 w 631698"/>
                <a:gd name="connsiteY68" fmla="*/ 66984 h 101255"/>
                <a:gd name="connsiteX69" fmla="*/ 191261 w 631698"/>
                <a:gd name="connsiteY69" fmla="*/ 71556 h 101255"/>
                <a:gd name="connsiteX70" fmla="*/ 188976 w 631698"/>
                <a:gd name="connsiteY70" fmla="*/ 70032 h 101255"/>
                <a:gd name="connsiteX71" fmla="*/ 192011 w 631698"/>
                <a:gd name="connsiteY71" fmla="*/ 72318 h 101255"/>
                <a:gd name="connsiteX72" fmla="*/ 191261 w 631698"/>
                <a:gd name="connsiteY72" fmla="*/ 71556 h 101255"/>
                <a:gd name="connsiteX73" fmla="*/ 194297 w 631698"/>
                <a:gd name="connsiteY73" fmla="*/ 73080 h 101255"/>
                <a:gd name="connsiteX74" fmla="*/ 192773 w 631698"/>
                <a:gd name="connsiteY74" fmla="*/ 72318 h 101255"/>
                <a:gd name="connsiteX75" fmla="*/ 196596 w 631698"/>
                <a:gd name="connsiteY75" fmla="*/ 73842 h 101255"/>
                <a:gd name="connsiteX76" fmla="*/ 195072 w 631698"/>
                <a:gd name="connsiteY76" fmla="*/ 73080 h 101255"/>
                <a:gd name="connsiteX77" fmla="*/ 198882 w 631698"/>
                <a:gd name="connsiteY77" fmla="*/ 74604 h 101255"/>
                <a:gd name="connsiteX78" fmla="*/ 197358 w 631698"/>
                <a:gd name="connsiteY78" fmla="*/ 73842 h 101255"/>
                <a:gd name="connsiteX79" fmla="*/ 201167 w 631698"/>
                <a:gd name="connsiteY79" fmla="*/ 74604 h 101255"/>
                <a:gd name="connsiteX80" fmla="*/ 199644 w 631698"/>
                <a:gd name="connsiteY80" fmla="*/ 74604 h 101255"/>
                <a:gd name="connsiteX81" fmla="*/ 203441 w 631698"/>
                <a:gd name="connsiteY81" fmla="*/ 74604 h 101255"/>
                <a:gd name="connsiteX82" fmla="*/ 201917 w 631698"/>
                <a:gd name="connsiteY82" fmla="*/ 74604 h 101255"/>
                <a:gd name="connsiteX83" fmla="*/ 205727 w 631698"/>
                <a:gd name="connsiteY83" fmla="*/ 74604 h 101255"/>
                <a:gd name="connsiteX84" fmla="*/ 204203 w 631698"/>
                <a:gd name="connsiteY84" fmla="*/ 74604 h 101255"/>
                <a:gd name="connsiteX85" fmla="*/ 208026 w 631698"/>
                <a:gd name="connsiteY85" fmla="*/ 73842 h 101255"/>
                <a:gd name="connsiteX86" fmla="*/ 206489 w 631698"/>
                <a:gd name="connsiteY86" fmla="*/ 74604 h 101255"/>
                <a:gd name="connsiteX87" fmla="*/ 210311 w 631698"/>
                <a:gd name="connsiteY87" fmla="*/ 73080 h 101255"/>
                <a:gd name="connsiteX88" fmla="*/ 208026 w 631698"/>
                <a:gd name="connsiteY88" fmla="*/ 73842 h 101255"/>
                <a:gd name="connsiteX89" fmla="*/ 211823 w 631698"/>
                <a:gd name="connsiteY89" fmla="*/ 72318 h 101255"/>
                <a:gd name="connsiteX90" fmla="*/ 210311 w 631698"/>
                <a:gd name="connsiteY90" fmla="*/ 73080 h 101255"/>
                <a:gd name="connsiteX91" fmla="*/ 214122 w 631698"/>
                <a:gd name="connsiteY91" fmla="*/ 71556 h 101255"/>
                <a:gd name="connsiteX92" fmla="*/ 212585 w 631698"/>
                <a:gd name="connsiteY92" fmla="*/ 72318 h 101255"/>
                <a:gd name="connsiteX93" fmla="*/ 215646 w 631698"/>
                <a:gd name="connsiteY93" fmla="*/ 70032 h 101255"/>
                <a:gd name="connsiteX94" fmla="*/ 214122 w 631698"/>
                <a:gd name="connsiteY94" fmla="*/ 71556 h 101255"/>
                <a:gd name="connsiteX95" fmla="*/ 219455 w 631698"/>
                <a:gd name="connsiteY95" fmla="*/ 66984 h 101255"/>
                <a:gd name="connsiteX96" fmla="*/ 217932 w 631698"/>
                <a:gd name="connsiteY96" fmla="*/ 68508 h 101255"/>
                <a:gd name="connsiteX97" fmla="*/ 222491 w 631698"/>
                <a:gd name="connsiteY97" fmla="*/ 63174 h 101255"/>
                <a:gd name="connsiteX98" fmla="*/ 220967 w 631698"/>
                <a:gd name="connsiteY98" fmla="*/ 64698 h 101255"/>
                <a:gd name="connsiteX99" fmla="*/ 223253 w 631698"/>
                <a:gd name="connsiteY99" fmla="*/ 61650 h 101255"/>
                <a:gd name="connsiteX100" fmla="*/ 222491 w 631698"/>
                <a:gd name="connsiteY100" fmla="*/ 63174 h 101255"/>
                <a:gd name="connsiteX101" fmla="*/ 224015 w 631698"/>
                <a:gd name="connsiteY101" fmla="*/ 59364 h 101255"/>
                <a:gd name="connsiteX102" fmla="*/ 223253 w 631698"/>
                <a:gd name="connsiteY102" fmla="*/ 60888 h 101255"/>
                <a:gd name="connsiteX103" fmla="*/ 224777 w 631698"/>
                <a:gd name="connsiteY103" fmla="*/ 57078 h 101255"/>
                <a:gd name="connsiteX104" fmla="*/ 224777 w 631698"/>
                <a:gd name="connsiteY104" fmla="*/ 58602 h 101255"/>
                <a:gd name="connsiteX105" fmla="*/ 225539 w 631698"/>
                <a:gd name="connsiteY105" fmla="*/ 54792 h 101255"/>
                <a:gd name="connsiteX106" fmla="*/ 224777 w 631698"/>
                <a:gd name="connsiteY106" fmla="*/ 56316 h 101255"/>
                <a:gd name="connsiteX107" fmla="*/ 225539 w 631698"/>
                <a:gd name="connsiteY107" fmla="*/ 52506 h 101255"/>
                <a:gd name="connsiteX108" fmla="*/ 225539 w 631698"/>
                <a:gd name="connsiteY108" fmla="*/ 54030 h 101255"/>
                <a:gd name="connsiteX109" fmla="*/ 329946 w 631698"/>
                <a:gd name="connsiteY109" fmla="*/ 54030 h 101255"/>
                <a:gd name="connsiteX110" fmla="*/ 329946 w 631698"/>
                <a:gd name="connsiteY110" fmla="*/ 52506 h 101255"/>
                <a:gd name="connsiteX111" fmla="*/ 330708 w 631698"/>
                <a:gd name="connsiteY111" fmla="*/ 56316 h 101255"/>
                <a:gd name="connsiteX112" fmla="*/ 329946 w 631698"/>
                <a:gd name="connsiteY112" fmla="*/ 54792 h 101255"/>
                <a:gd name="connsiteX113" fmla="*/ 331470 w 631698"/>
                <a:gd name="connsiteY113" fmla="*/ 58602 h 101255"/>
                <a:gd name="connsiteX114" fmla="*/ 330708 w 631698"/>
                <a:gd name="connsiteY114" fmla="*/ 57078 h 101255"/>
                <a:gd name="connsiteX115" fmla="*/ 332232 w 631698"/>
                <a:gd name="connsiteY115" fmla="*/ 60888 h 101255"/>
                <a:gd name="connsiteX116" fmla="*/ 331470 w 631698"/>
                <a:gd name="connsiteY116" fmla="*/ 59364 h 101255"/>
                <a:gd name="connsiteX117" fmla="*/ 332994 w 631698"/>
                <a:gd name="connsiteY117" fmla="*/ 63174 h 101255"/>
                <a:gd name="connsiteX118" fmla="*/ 332994 w 631698"/>
                <a:gd name="connsiteY118" fmla="*/ 61650 h 101255"/>
                <a:gd name="connsiteX119" fmla="*/ 334517 w 631698"/>
                <a:gd name="connsiteY119" fmla="*/ 64698 h 101255"/>
                <a:gd name="connsiteX120" fmla="*/ 332994 w 631698"/>
                <a:gd name="connsiteY120" fmla="*/ 63174 h 101255"/>
                <a:gd name="connsiteX121" fmla="*/ 338315 w 631698"/>
                <a:gd name="connsiteY121" fmla="*/ 68508 h 101255"/>
                <a:gd name="connsiteX122" fmla="*/ 336029 w 631698"/>
                <a:gd name="connsiteY122" fmla="*/ 66984 h 101255"/>
                <a:gd name="connsiteX123" fmla="*/ 341376 w 631698"/>
                <a:gd name="connsiteY123" fmla="*/ 71556 h 101255"/>
                <a:gd name="connsiteX124" fmla="*/ 339839 w 631698"/>
                <a:gd name="connsiteY124" fmla="*/ 70032 h 101255"/>
                <a:gd name="connsiteX125" fmla="*/ 342900 w 631698"/>
                <a:gd name="connsiteY125" fmla="*/ 72318 h 101255"/>
                <a:gd name="connsiteX126" fmla="*/ 342138 w 631698"/>
                <a:gd name="connsiteY126" fmla="*/ 71556 h 101255"/>
                <a:gd name="connsiteX127" fmla="*/ 345173 w 631698"/>
                <a:gd name="connsiteY127" fmla="*/ 73080 h 101255"/>
                <a:gd name="connsiteX128" fmla="*/ 343661 w 631698"/>
                <a:gd name="connsiteY128" fmla="*/ 72318 h 101255"/>
                <a:gd name="connsiteX129" fmla="*/ 347472 w 631698"/>
                <a:gd name="connsiteY129" fmla="*/ 73842 h 101255"/>
                <a:gd name="connsiteX130" fmla="*/ 345935 w 631698"/>
                <a:gd name="connsiteY130" fmla="*/ 73080 h 101255"/>
                <a:gd name="connsiteX131" fmla="*/ 348996 w 631698"/>
                <a:gd name="connsiteY131" fmla="*/ 74604 h 101255"/>
                <a:gd name="connsiteX132" fmla="*/ 348234 w 631698"/>
                <a:gd name="connsiteY132" fmla="*/ 73842 h 101255"/>
                <a:gd name="connsiteX133" fmla="*/ 352044 w 631698"/>
                <a:gd name="connsiteY133" fmla="*/ 74604 h 101255"/>
                <a:gd name="connsiteX134" fmla="*/ 349758 w 631698"/>
                <a:gd name="connsiteY134" fmla="*/ 74604 h 101255"/>
                <a:gd name="connsiteX135" fmla="*/ 354317 w 631698"/>
                <a:gd name="connsiteY135" fmla="*/ 74604 h 101255"/>
                <a:gd name="connsiteX136" fmla="*/ 352805 w 631698"/>
                <a:gd name="connsiteY136" fmla="*/ 74604 h 101255"/>
                <a:gd name="connsiteX137" fmla="*/ 356603 w 631698"/>
                <a:gd name="connsiteY137" fmla="*/ 74604 h 101255"/>
                <a:gd name="connsiteX138" fmla="*/ 355079 w 631698"/>
                <a:gd name="connsiteY138" fmla="*/ 74604 h 101255"/>
                <a:gd name="connsiteX139" fmla="*/ 358127 w 631698"/>
                <a:gd name="connsiteY139" fmla="*/ 73842 h 101255"/>
                <a:gd name="connsiteX140" fmla="*/ 357365 w 631698"/>
                <a:gd name="connsiteY140" fmla="*/ 74604 h 101255"/>
                <a:gd name="connsiteX141" fmla="*/ 360413 w 631698"/>
                <a:gd name="connsiteY141" fmla="*/ 73080 h 101255"/>
                <a:gd name="connsiteX142" fmla="*/ 358889 w 631698"/>
                <a:gd name="connsiteY142" fmla="*/ 73842 h 101255"/>
                <a:gd name="connsiteX143" fmla="*/ 362712 w 631698"/>
                <a:gd name="connsiteY143" fmla="*/ 72318 h 101255"/>
                <a:gd name="connsiteX144" fmla="*/ 361175 w 631698"/>
                <a:gd name="connsiteY144" fmla="*/ 73080 h 101255"/>
                <a:gd name="connsiteX145" fmla="*/ 364236 w 631698"/>
                <a:gd name="connsiteY145" fmla="*/ 71556 h 101255"/>
                <a:gd name="connsiteX146" fmla="*/ 363461 w 631698"/>
                <a:gd name="connsiteY146" fmla="*/ 72318 h 101255"/>
                <a:gd name="connsiteX147" fmla="*/ 366522 w 631698"/>
                <a:gd name="connsiteY147" fmla="*/ 70032 h 101255"/>
                <a:gd name="connsiteX148" fmla="*/ 364998 w 631698"/>
                <a:gd name="connsiteY148" fmla="*/ 71556 h 101255"/>
                <a:gd name="connsiteX149" fmla="*/ 370332 w 631698"/>
                <a:gd name="connsiteY149" fmla="*/ 66984 h 101255"/>
                <a:gd name="connsiteX150" fmla="*/ 368808 w 631698"/>
                <a:gd name="connsiteY150" fmla="*/ 68508 h 101255"/>
                <a:gd name="connsiteX151" fmla="*/ 373367 w 631698"/>
                <a:gd name="connsiteY151" fmla="*/ 63174 h 101255"/>
                <a:gd name="connsiteX152" fmla="*/ 371855 w 631698"/>
                <a:gd name="connsiteY152" fmla="*/ 64698 h 101255"/>
                <a:gd name="connsiteX153" fmla="*/ 373367 w 631698"/>
                <a:gd name="connsiteY153" fmla="*/ 61650 h 101255"/>
                <a:gd name="connsiteX154" fmla="*/ 373367 w 631698"/>
                <a:gd name="connsiteY154" fmla="*/ 63174 h 101255"/>
                <a:gd name="connsiteX155" fmla="*/ 374891 w 631698"/>
                <a:gd name="connsiteY155" fmla="*/ 59364 h 101255"/>
                <a:gd name="connsiteX156" fmla="*/ 374129 w 631698"/>
                <a:gd name="connsiteY156" fmla="*/ 60888 h 101255"/>
                <a:gd name="connsiteX157" fmla="*/ 375653 w 631698"/>
                <a:gd name="connsiteY157" fmla="*/ 57078 h 101255"/>
                <a:gd name="connsiteX158" fmla="*/ 374891 w 631698"/>
                <a:gd name="connsiteY158" fmla="*/ 58602 h 101255"/>
                <a:gd name="connsiteX159" fmla="*/ 376415 w 631698"/>
                <a:gd name="connsiteY159" fmla="*/ 54792 h 101255"/>
                <a:gd name="connsiteX160" fmla="*/ 375653 w 631698"/>
                <a:gd name="connsiteY160" fmla="*/ 56316 h 101255"/>
                <a:gd name="connsiteX161" fmla="*/ 376415 w 631698"/>
                <a:gd name="connsiteY161" fmla="*/ 52506 h 101255"/>
                <a:gd name="connsiteX162" fmla="*/ 376415 w 631698"/>
                <a:gd name="connsiteY162" fmla="*/ 54030 h 101255"/>
                <a:gd name="connsiteX163" fmla="*/ 480822 w 631698"/>
                <a:gd name="connsiteY163" fmla="*/ 54030 h 101255"/>
                <a:gd name="connsiteX164" fmla="*/ 480822 w 631698"/>
                <a:gd name="connsiteY164" fmla="*/ 52506 h 101255"/>
                <a:gd name="connsiteX165" fmla="*/ 481584 w 631698"/>
                <a:gd name="connsiteY165" fmla="*/ 56316 h 101255"/>
                <a:gd name="connsiteX166" fmla="*/ 480822 w 631698"/>
                <a:gd name="connsiteY166" fmla="*/ 54792 h 101255"/>
                <a:gd name="connsiteX167" fmla="*/ 482346 w 631698"/>
                <a:gd name="connsiteY167" fmla="*/ 58602 h 101255"/>
                <a:gd name="connsiteX168" fmla="*/ 481584 w 631698"/>
                <a:gd name="connsiteY168" fmla="*/ 57078 h 101255"/>
                <a:gd name="connsiteX169" fmla="*/ 483108 w 631698"/>
                <a:gd name="connsiteY169" fmla="*/ 60888 h 101255"/>
                <a:gd name="connsiteX170" fmla="*/ 482346 w 631698"/>
                <a:gd name="connsiteY170" fmla="*/ 59364 h 101255"/>
                <a:gd name="connsiteX171" fmla="*/ 483870 w 631698"/>
                <a:gd name="connsiteY171" fmla="*/ 63174 h 101255"/>
                <a:gd name="connsiteX172" fmla="*/ 483108 w 631698"/>
                <a:gd name="connsiteY172" fmla="*/ 61650 h 101255"/>
                <a:gd name="connsiteX173" fmla="*/ 485394 w 631698"/>
                <a:gd name="connsiteY173" fmla="*/ 64698 h 101255"/>
                <a:gd name="connsiteX174" fmla="*/ 483870 w 631698"/>
                <a:gd name="connsiteY174" fmla="*/ 63174 h 101255"/>
                <a:gd name="connsiteX175" fmla="*/ 488429 w 631698"/>
                <a:gd name="connsiteY175" fmla="*/ 68508 h 101255"/>
                <a:gd name="connsiteX176" fmla="*/ 486917 w 631698"/>
                <a:gd name="connsiteY176" fmla="*/ 66984 h 101255"/>
                <a:gd name="connsiteX177" fmla="*/ 492239 w 631698"/>
                <a:gd name="connsiteY177" fmla="*/ 71556 h 101255"/>
                <a:gd name="connsiteX178" fmla="*/ 490715 w 631698"/>
                <a:gd name="connsiteY178" fmla="*/ 70032 h 101255"/>
                <a:gd name="connsiteX179" fmla="*/ 493763 w 631698"/>
                <a:gd name="connsiteY179" fmla="*/ 72318 h 101255"/>
                <a:gd name="connsiteX180" fmla="*/ 492239 w 631698"/>
                <a:gd name="connsiteY180" fmla="*/ 71556 h 101255"/>
                <a:gd name="connsiteX181" fmla="*/ 496062 w 631698"/>
                <a:gd name="connsiteY181" fmla="*/ 73080 h 101255"/>
                <a:gd name="connsiteX182" fmla="*/ 494525 w 631698"/>
                <a:gd name="connsiteY182" fmla="*/ 72318 h 101255"/>
                <a:gd name="connsiteX183" fmla="*/ 498348 w 631698"/>
                <a:gd name="connsiteY183" fmla="*/ 73842 h 101255"/>
                <a:gd name="connsiteX184" fmla="*/ 496811 w 631698"/>
                <a:gd name="connsiteY184" fmla="*/ 73080 h 101255"/>
                <a:gd name="connsiteX185" fmla="*/ 499872 w 631698"/>
                <a:gd name="connsiteY185" fmla="*/ 74604 h 101255"/>
                <a:gd name="connsiteX186" fmla="*/ 499110 w 631698"/>
                <a:gd name="connsiteY186" fmla="*/ 73842 h 101255"/>
                <a:gd name="connsiteX187" fmla="*/ 502158 w 631698"/>
                <a:gd name="connsiteY187" fmla="*/ 74604 h 101255"/>
                <a:gd name="connsiteX188" fmla="*/ 500634 w 631698"/>
                <a:gd name="connsiteY188" fmla="*/ 74604 h 101255"/>
                <a:gd name="connsiteX189" fmla="*/ 504444 w 631698"/>
                <a:gd name="connsiteY189" fmla="*/ 74604 h 101255"/>
                <a:gd name="connsiteX190" fmla="*/ 502920 w 631698"/>
                <a:gd name="connsiteY190" fmla="*/ 74604 h 101255"/>
                <a:gd name="connsiteX191" fmla="*/ 506717 w 631698"/>
                <a:gd name="connsiteY191" fmla="*/ 74604 h 101255"/>
                <a:gd name="connsiteX192" fmla="*/ 505205 w 631698"/>
                <a:gd name="connsiteY192" fmla="*/ 74604 h 101255"/>
                <a:gd name="connsiteX193" fmla="*/ 509003 w 631698"/>
                <a:gd name="connsiteY193" fmla="*/ 73842 h 101255"/>
                <a:gd name="connsiteX194" fmla="*/ 507479 w 631698"/>
                <a:gd name="connsiteY194" fmla="*/ 74604 h 101255"/>
                <a:gd name="connsiteX195" fmla="*/ 511289 w 631698"/>
                <a:gd name="connsiteY195" fmla="*/ 73080 h 101255"/>
                <a:gd name="connsiteX196" fmla="*/ 509765 w 631698"/>
                <a:gd name="connsiteY196" fmla="*/ 73842 h 101255"/>
                <a:gd name="connsiteX197" fmla="*/ 513575 w 631698"/>
                <a:gd name="connsiteY197" fmla="*/ 72318 h 101255"/>
                <a:gd name="connsiteX198" fmla="*/ 512051 w 631698"/>
                <a:gd name="connsiteY198" fmla="*/ 73080 h 101255"/>
                <a:gd name="connsiteX199" fmla="*/ 515112 w 631698"/>
                <a:gd name="connsiteY199" fmla="*/ 71556 h 101255"/>
                <a:gd name="connsiteX200" fmla="*/ 514337 w 631698"/>
                <a:gd name="connsiteY200" fmla="*/ 72318 h 101255"/>
                <a:gd name="connsiteX201" fmla="*/ 517398 w 631698"/>
                <a:gd name="connsiteY201" fmla="*/ 70032 h 101255"/>
                <a:gd name="connsiteX202" fmla="*/ 515861 w 631698"/>
                <a:gd name="connsiteY202" fmla="*/ 71556 h 101255"/>
                <a:gd name="connsiteX203" fmla="*/ 521208 w 631698"/>
                <a:gd name="connsiteY203" fmla="*/ 66984 h 101255"/>
                <a:gd name="connsiteX204" fmla="*/ 518922 w 631698"/>
                <a:gd name="connsiteY204" fmla="*/ 68508 h 101255"/>
                <a:gd name="connsiteX205" fmla="*/ 523494 w 631698"/>
                <a:gd name="connsiteY205" fmla="*/ 63174 h 101255"/>
                <a:gd name="connsiteX206" fmla="*/ 522732 w 631698"/>
                <a:gd name="connsiteY206" fmla="*/ 64698 h 101255"/>
                <a:gd name="connsiteX207" fmla="*/ 524255 w 631698"/>
                <a:gd name="connsiteY207" fmla="*/ 61650 h 101255"/>
                <a:gd name="connsiteX208" fmla="*/ 524255 w 631698"/>
                <a:gd name="connsiteY208" fmla="*/ 63174 h 101255"/>
                <a:gd name="connsiteX209" fmla="*/ 525767 w 631698"/>
                <a:gd name="connsiteY209" fmla="*/ 59364 h 101255"/>
                <a:gd name="connsiteX210" fmla="*/ 525017 w 631698"/>
                <a:gd name="connsiteY210" fmla="*/ 60888 h 101255"/>
                <a:gd name="connsiteX211" fmla="*/ 526529 w 631698"/>
                <a:gd name="connsiteY211" fmla="*/ 57078 h 101255"/>
                <a:gd name="connsiteX212" fmla="*/ 525767 w 631698"/>
                <a:gd name="connsiteY212" fmla="*/ 58602 h 101255"/>
                <a:gd name="connsiteX213" fmla="*/ 526529 w 631698"/>
                <a:gd name="connsiteY213" fmla="*/ 54792 h 101255"/>
                <a:gd name="connsiteX214" fmla="*/ 526529 w 631698"/>
                <a:gd name="connsiteY214" fmla="*/ 56316 h 101255"/>
                <a:gd name="connsiteX215" fmla="*/ 527291 w 631698"/>
                <a:gd name="connsiteY215" fmla="*/ 52506 h 101255"/>
                <a:gd name="connsiteX216" fmla="*/ 527291 w 631698"/>
                <a:gd name="connsiteY216" fmla="*/ 54030 h 101255"/>
                <a:gd name="connsiteX217" fmla="*/ 631698 w 631698"/>
                <a:gd name="connsiteY217" fmla="*/ 50220 h 101255"/>
                <a:gd name="connsiteX218" fmla="*/ 602729 w 631698"/>
                <a:gd name="connsiteY218" fmla="*/ 50982 h 101255"/>
                <a:gd name="connsiteX219" fmla="*/ 602729 w 631698"/>
                <a:gd name="connsiteY219" fmla="*/ 47172 h 101255"/>
                <a:gd name="connsiteX220" fmla="*/ 602729 w 631698"/>
                <a:gd name="connsiteY220" fmla="*/ 48696 h 101255"/>
                <a:gd name="connsiteX221" fmla="*/ 601967 w 631698"/>
                <a:gd name="connsiteY221" fmla="*/ 44886 h 101255"/>
                <a:gd name="connsiteX222" fmla="*/ 601967 w 631698"/>
                <a:gd name="connsiteY222" fmla="*/ 46410 h 101255"/>
                <a:gd name="connsiteX223" fmla="*/ 601217 w 631698"/>
                <a:gd name="connsiteY223" fmla="*/ 42600 h 101255"/>
                <a:gd name="connsiteX224" fmla="*/ 601967 w 631698"/>
                <a:gd name="connsiteY224" fmla="*/ 44124 h 101255"/>
                <a:gd name="connsiteX225" fmla="*/ 600455 w 631698"/>
                <a:gd name="connsiteY225" fmla="*/ 40314 h 101255"/>
                <a:gd name="connsiteX226" fmla="*/ 601217 w 631698"/>
                <a:gd name="connsiteY226" fmla="*/ 41838 h 101255"/>
                <a:gd name="connsiteX227" fmla="*/ 599694 w 631698"/>
                <a:gd name="connsiteY227" fmla="*/ 38790 h 101255"/>
                <a:gd name="connsiteX228" fmla="*/ 599694 w 631698"/>
                <a:gd name="connsiteY228" fmla="*/ 39552 h 101255"/>
                <a:gd name="connsiteX229" fmla="*/ 598170 w 631698"/>
                <a:gd name="connsiteY229" fmla="*/ 36504 h 101255"/>
                <a:gd name="connsiteX230" fmla="*/ 598932 w 631698"/>
                <a:gd name="connsiteY230" fmla="*/ 38028 h 101255"/>
                <a:gd name="connsiteX231" fmla="*/ 594360 w 631698"/>
                <a:gd name="connsiteY231" fmla="*/ 32694 h 101255"/>
                <a:gd name="connsiteX232" fmla="*/ 596646 w 631698"/>
                <a:gd name="connsiteY232" fmla="*/ 34218 h 101255"/>
                <a:gd name="connsiteX233" fmla="*/ 590537 w 631698"/>
                <a:gd name="connsiteY233" fmla="*/ 29646 h 101255"/>
                <a:gd name="connsiteX234" fmla="*/ 592836 w 631698"/>
                <a:gd name="connsiteY234" fmla="*/ 31170 h 101255"/>
                <a:gd name="connsiteX235" fmla="*/ 589775 w 631698"/>
                <a:gd name="connsiteY235" fmla="*/ 28884 h 101255"/>
                <a:gd name="connsiteX236" fmla="*/ 590537 w 631698"/>
                <a:gd name="connsiteY236" fmla="*/ 29646 h 101255"/>
                <a:gd name="connsiteX237" fmla="*/ 587489 w 631698"/>
                <a:gd name="connsiteY237" fmla="*/ 28122 h 101255"/>
                <a:gd name="connsiteX238" fmla="*/ 589013 w 631698"/>
                <a:gd name="connsiteY238" fmla="*/ 28884 h 101255"/>
                <a:gd name="connsiteX239" fmla="*/ 585203 w 631698"/>
                <a:gd name="connsiteY239" fmla="*/ 27360 h 101255"/>
                <a:gd name="connsiteX240" fmla="*/ 586727 w 631698"/>
                <a:gd name="connsiteY240" fmla="*/ 28122 h 101255"/>
                <a:gd name="connsiteX241" fmla="*/ 582917 w 631698"/>
                <a:gd name="connsiteY241" fmla="*/ 27360 h 101255"/>
                <a:gd name="connsiteX242" fmla="*/ 584441 w 631698"/>
                <a:gd name="connsiteY242" fmla="*/ 27360 h 101255"/>
                <a:gd name="connsiteX243" fmla="*/ 580644 w 631698"/>
                <a:gd name="connsiteY243" fmla="*/ 26598 h 101255"/>
                <a:gd name="connsiteX244" fmla="*/ 582167 w 631698"/>
                <a:gd name="connsiteY244" fmla="*/ 26598 h 101255"/>
                <a:gd name="connsiteX245" fmla="*/ 578358 w 631698"/>
                <a:gd name="connsiteY245" fmla="*/ 26598 h 101255"/>
                <a:gd name="connsiteX246" fmla="*/ 579882 w 631698"/>
                <a:gd name="connsiteY246" fmla="*/ 26598 h 101255"/>
                <a:gd name="connsiteX247" fmla="*/ 576072 w 631698"/>
                <a:gd name="connsiteY247" fmla="*/ 26598 h 101255"/>
                <a:gd name="connsiteX248" fmla="*/ 577596 w 631698"/>
                <a:gd name="connsiteY248" fmla="*/ 26598 h 101255"/>
                <a:gd name="connsiteX249" fmla="*/ 573786 w 631698"/>
                <a:gd name="connsiteY249" fmla="*/ 27360 h 101255"/>
                <a:gd name="connsiteX250" fmla="*/ 575310 w 631698"/>
                <a:gd name="connsiteY250" fmla="*/ 27360 h 101255"/>
                <a:gd name="connsiteX251" fmla="*/ 571487 w 631698"/>
                <a:gd name="connsiteY251" fmla="*/ 28122 h 101255"/>
                <a:gd name="connsiteX252" fmla="*/ 573786 w 631698"/>
                <a:gd name="connsiteY252" fmla="*/ 27360 h 101255"/>
                <a:gd name="connsiteX253" fmla="*/ 569963 w 631698"/>
                <a:gd name="connsiteY253" fmla="*/ 28884 h 101255"/>
                <a:gd name="connsiteX254" fmla="*/ 571487 w 631698"/>
                <a:gd name="connsiteY254" fmla="*/ 28122 h 101255"/>
                <a:gd name="connsiteX255" fmla="*/ 567677 w 631698"/>
                <a:gd name="connsiteY255" fmla="*/ 29646 h 101255"/>
                <a:gd name="connsiteX256" fmla="*/ 569201 w 631698"/>
                <a:gd name="connsiteY256" fmla="*/ 28884 h 101255"/>
                <a:gd name="connsiteX257" fmla="*/ 566153 w 631698"/>
                <a:gd name="connsiteY257" fmla="*/ 31170 h 101255"/>
                <a:gd name="connsiteX258" fmla="*/ 567677 w 631698"/>
                <a:gd name="connsiteY258" fmla="*/ 29646 h 101255"/>
                <a:gd name="connsiteX259" fmla="*/ 562355 w 631698"/>
                <a:gd name="connsiteY259" fmla="*/ 34218 h 101255"/>
                <a:gd name="connsiteX260" fmla="*/ 563867 w 631698"/>
                <a:gd name="connsiteY260" fmla="*/ 32694 h 101255"/>
                <a:gd name="connsiteX261" fmla="*/ 559308 w 631698"/>
                <a:gd name="connsiteY261" fmla="*/ 38028 h 101255"/>
                <a:gd name="connsiteX262" fmla="*/ 560832 w 631698"/>
                <a:gd name="connsiteY262" fmla="*/ 36504 h 101255"/>
                <a:gd name="connsiteX263" fmla="*/ 558546 w 631698"/>
                <a:gd name="connsiteY263" fmla="*/ 39552 h 101255"/>
                <a:gd name="connsiteX264" fmla="*/ 559308 w 631698"/>
                <a:gd name="connsiteY264" fmla="*/ 38790 h 101255"/>
                <a:gd name="connsiteX265" fmla="*/ 557784 w 631698"/>
                <a:gd name="connsiteY265" fmla="*/ 41838 h 101255"/>
                <a:gd name="connsiteX266" fmla="*/ 558546 w 631698"/>
                <a:gd name="connsiteY266" fmla="*/ 40314 h 101255"/>
                <a:gd name="connsiteX267" fmla="*/ 557022 w 631698"/>
                <a:gd name="connsiteY267" fmla="*/ 44124 h 101255"/>
                <a:gd name="connsiteX268" fmla="*/ 557022 w 631698"/>
                <a:gd name="connsiteY268" fmla="*/ 42600 h 101255"/>
                <a:gd name="connsiteX269" fmla="*/ 556260 w 631698"/>
                <a:gd name="connsiteY269" fmla="*/ 46410 h 101255"/>
                <a:gd name="connsiteX270" fmla="*/ 557022 w 631698"/>
                <a:gd name="connsiteY270" fmla="*/ 44886 h 101255"/>
                <a:gd name="connsiteX271" fmla="*/ 556260 w 631698"/>
                <a:gd name="connsiteY271" fmla="*/ 48696 h 101255"/>
                <a:gd name="connsiteX272" fmla="*/ 556260 w 631698"/>
                <a:gd name="connsiteY272" fmla="*/ 47172 h 101255"/>
                <a:gd name="connsiteX273" fmla="*/ 451853 w 631698"/>
                <a:gd name="connsiteY273" fmla="*/ 47172 h 101255"/>
                <a:gd name="connsiteX274" fmla="*/ 451853 w 631698"/>
                <a:gd name="connsiteY274" fmla="*/ 48696 h 101255"/>
                <a:gd name="connsiteX275" fmla="*/ 451091 w 631698"/>
                <a:gd name="connsiteY275" fmla="*/ 44886 h 101255"/>
                <a:gd name="connsiteX276" fmla="*/ 451853 w 631698"/>
                <a:gd name="connsiteY276" fmla="*/ 46410 h 101255"/>
                <a:gd name="connsiteX277" fmla="*/ 450329 w 631698"/>
                <a:gd name="connsiteY277" fmla="*/ 42600 h 101255"/>
                <a:gd name="connsiteX278" fmla="*/ 451091 w 631698"/>
                <a:gd name="connsiteY278" fmla="*/ 44124 h 101255"/>
                <a:gd name="connsiteX279" fmla="*/ 449567 w 631698"/>
                <a:gd name="connsiteY279" fmla="*/ 40314 h 101255"/>
                <a:gd name="connsiteX280" fmla="*/ 450329 w 631698"/>
                <a:gd name="connsiteY280" fmla="*/ 41838 h 101255"/>
                <a:gd name="connsiteX281" fmla="*/ 448817 w 631698"/>
                <a:gd name="connsiteY281" fmla="*/ 38028 h 101255"/>
                <a:gd name="connsiteX282" fmla="*/ 449567 w 631698"/>
                <a:gd name="connsiteY282" fmla="*/ 39552 h 101255"/>
                <a:gd name="connsiteX283" fmla="*/ 447294 w 631698"/>
                <a:gd name="connsiteY283" fmla="*/ 36504 h 101255"/>
                <a:gd name="connsiteX284" fmla="*/ 448817 w 631698"/>
                <a:gd name="connsiteY284" fmla="*/ 38028 h 101255"/>
                <a:gd name="connsiteX285" fmla="*/ 443484 w 631698"/>
                <a:gd name="connsiteY285" fmla="*/ 32694 h 101255"/>
                <a:gd name="connsiteX286" fmla="*/ 445770 w 631698"/>
                <a:gd name="connsiteY286" fmla="*/ 34218 h 101255"/>
                <a:gd name="connsiteX287" fmla="*/ 440436 w 631698"/>
                <a:gd name="connsiteY287" fmla="*/ 29646 h 101255"/>
                <a:gd name="connsiteX288" fmla="*/ 441960 w 631698"/>
                <a:gd name="connsiteY288" fmla="*/ 31170 h 101255"/>
                <a:gd name="connsiteX289" fmla="*/ 438912 w 631698"/>
                <a:gd name="connsiteY289" fmla="*/ 28884 h 101255"/>
                <a:gd name="connsiteX290" fmla="*/ 439661 w 631698"/>
                <a:gd name="connsiteY290" fmla="*/ 29646 h 101255"/>
                <a:gd name="connsiteX291" fmla="*/ 436613 w 631698"/>
                <a:gd name="connsiteY291" fmla="*/ 28122 h 101255"/>
                <a:gd name="connsiteX292" fmla="*/ 438137 w 631698"/>
                <a:gd name="connsiteY292" fmla="*/ 28884 h 101255"/>
                <a:gd name="connsiteX293" fmla="*/ 434327 w 631698"/>
                <a:gd name="connsiteY293" fmla="*/ 27360 h 101255"/>
                <a:gd name="connsiteX294" fmla="*/ 435851 w 631698"/>
                <a:gd name="connsiteY294" fmla="*/ 28122 h 101255"/>
                <a:gd name="connsiteX295" fmla="*/ 432803 w 631698"/>
                <a:gd name="connsiteY295" fmla="*/ 27360 h 101255"/>
                <a:gd name="connsiteX296" fmla="*/ 433565 w 631698"/>
                <a:gd name="connsiteY296" fmla="*/ 27360 h 101255"/>
                <a:gd name="connsiteX297" fmla="*/ 429767 w 631698"/>
                <a:gd name="connsiteY297" fmla="*/ 26598 h 101255"/>
                <a:gd name="connsiteX298" fmla="*/ 432041 w 631698"/>
                <a:gd name="connsiteY298" fmla="*/ 26598 h 101255"/>
                <a:gd name="connsiteX299" fmla="*/ 427482 w 631698"/>
                <a:gd name="connsiteY299" fmla="*/ 26598 h 101255"/>
                <a:gd name="connsiteX300" fmla="*/ 429005 w 631698"/>
                <a:gd name="connsiteY300" fmla="*/ 26598 h 101255"/>
                <a:gd name="connsiteX301" fmla="*/ 425196 w 631698"/>
                <a:gd name="connsiteY301" fmla="*/ 26598 h 101255"/>
                <a:gd name="connsiteX302" fmla="*/ 426720 w 631698"/>
                <a:gd name="connsiteY302" fmla="*/ 26598 h 101255"/>
                <a:gd name="connsiteX303" fmla="*/ 423672 w 631698"/>
                <a:gd name="connsiteY303" fmla="*/ 27360 h 101255"/>
                <a:gd name="connsiteX304" fmla="*/ 424434 w 631698"/>
                <a:gd name="connsiteY304" fmla="*/ 27360 h 101255"/>
                <a:gd name="connsiteX305" fmla="*/ 421386 w 631698"/>
                <a:gd name="connsiteY305" fmla="*/ 28122 h 101255"/>
                <a:gd name="connsiteX306" fmla="*/ 422910 w 631698"/>
                <a:gd name="connsiteY306" fmla="*/ 27360 h 101255"/>
                <a:gd name="connsiteX307" fmla="*/ 419087 w 631698"/>
                <a:gd name="connsiteY307" fmla="*/ 28884 h 101255"/>
                <a:gd name="connsiteX308" fmla="*/ 420611 w 631698"/>
                <a:gd name="connsiteY308" fmla="*/ 28122 h 101255"/>
                <a:gd name="connsiteX309" fmla="*/ 417563 w 631698"/>
                <a:gd name="connsiteY309" fmla="*/ 29646 h 101255"/>
                <a:gd name="connsiteX310" fmla="*/ 418325 w 631698"/>
                <a:gd name="connsiteY310" fmla="*/ 28884 h 101255"/>
                <a:gd name="connsiteX311" fmla="*/ 415277 w 631698"/>
                <a:gd name="connsiteY311" fmla="*/ 31170 h 101255"/>
                <a:gd name="connsiteX312" fmla="*/ 416801 w 631698"/>
                <a:gd name="connsiteY312" fmla="*/ 29646 h 101255"/>
                <a:gd name="connsiteX313" fmla="*/ 411467 w 631698"/>
                <a:gd name="connsiteY313" fmla="*/ 34218 h 101255"/>
                <a:gd name="connsiteX314" fmla="*/ 412991 w 631698"/>
                <a:gd name="connsiteY314" fmla="*/ 32694 h 101255"/>
                <a:gd name="connsiteX315" fmla="*/ 408432 w 631698"/>
                <a:gd name="connsiteY315" fmla="*/ 38028 h 101255"/>
                <a:gd name="connsiteX316" fmla="*/ 409955 w 631698"/>
                <a:gd name="connsiteY316" fmla="*/ 36504 h 101255"/>
                <a:gd name="connsiteX317" fmla="*/ 407670 w 631698"/>
                <a:gd name="connsiteY317" fmla="*/ 39552 h 101255"/>
                <a:gd name="connsiteX318" fmla="*/ 408432 w 631698"/>
                <a:gd name="connsiteY318" fmla="*/ 38028 h 101255"/>
                <a:gd name="connsiteX319" fmla="*/ 406908 w 631698"/>
                <a:gd name="connsiteY319" fmla="*/ 41838 h 101255"/>
                <a:gd name="connsiteX320" fmla="*/ 407670 w 631698"/>
                <a:gd name="connsiteY320" fmla="*/ 40314 h 101255"/>
                <a:gd name="connsiteX321" fmla="*/ 406146 w 631698"/>
                <a:gd name="connsiteY321" fmla="*/ 44124 h 101255"/>
                <a:gd name="connsiteX322" fmla="*/ 406908 w 631698"/>
                <a:gd name="connsiteY322" fmla="*/ 42600 h 101255"/>
                <a:gd name="connsiteX323" fmla="*/ 405384 w 631698"/>
                <a:gd name="connsiteY323" fmla="*/ 46410 h 101255"/>
                <a:gd name="connsiteX324" fmla="*/ 406146 w 631698"/>
                <a:gd name="connsiteY324" fmla="*/ 44886 h 101255"/>
                <a:gd name="connsiteX325" fmla="*/ 405384 w 631698"/>
                <a:gd name="connsiteY325" fmla="*/ 48696 h 101255"/>
                <a:gd name="connsiteX326" fmla="*/ 405384 w 631698"/>
                <a:gd name="connsiteY326" fmla="*/ 47172 h 101255"/>
                <a:gd name="connsiteX327" fmla="*/ 300977 w 631698"/>
                <a:gd name="connsiteY327" fmla="*/ 47172 h 101255"/>
                <a:gd name="connsiteX328" fmla="*/ 300977 w 631698"/>
                <a:gd name="connsiteY328" fmla="*/ 48696 h 101255"/>
                <a:gd name="connsiteX329" fmla="*/ 300215 w 631698"/>
                <a:gd name="connsiteY329" fmla="*/ 44886 h 101255"/>
                <a:gd name="connsiteX330" fmla="*/ 300977 w 631698"/>
                <a:gd name="connsiteY330" fmla="*/ 46410 h 101255"/>
                <a:gd name="connsiteX331" fmla="*/ 299453 w 631698"/>
                <a:gd name="connsiteY331" fmla="*/ 42600 h 101255"/>
                <a:gd name="connsiteX332" fmla="*/ 300215 w 631698"/>
                <a:gd name="connsiteY332" fmla="*/ 44124 h 101255"/>
                <a:gd name="connsiteX333" fmla="*/ 298691 w 631698"/>
                <a:gd name="connsiteY333" fmla="*/ 40314 h 101255"/>
                <a:gd name="connsiteX334" fmla="*/ 299453 w 631698"/>
                <a:gd name="connsiteY334" fmla="*/ 41838 h 101255"/>
                <a:gd name="connsiteX335" fmla="*/ 297929 w 631698"/>
                <a:gd name="connsiteY335" fmla="*/ 38028 h 101255"/>
                <a:gd name="connsiteX336" fmla="*/ 298691 w 631698"/>
                <a:gd name="connsiteY336" fmla="*/ 39552 h 101255"/>
                <a:gd name="connsiteX337" fmla="*/ 296417 w 631698"/>
                <a:gd name="connsiteY337" fmla="*/ 36504 h 101255"/>
                <a:gd name="connsiteX338" fmla="*/ 297929 w 631698"/>
                <a:gd name="connsiteY338" fmla="*/ 38028 h 101255"/>
                <a:gd name="connsiteX339" fmla="*/ 293370 w 631698"/>
                <a:gd name="connsiteY339" fmla="*/ 32694 h 101255"/>
                <a:gd name="connsiteX340" fmla="*/ 294894 w 631698"/>
                <a:gd name="connsiteY340" fmla="*/ 34218 h 101255"/>
                <a:gd name="connsiteX341" fmla="*/ 289547 w 631698"/>
                <a:gd name="connsiteY341" fmla="*/ 29646 h 101255"/>
                <a:gd name="connsiteX342" fmla="*/ 291084 w 631698"/>
                <a:gd name="connsiteY342" fmla="*/ 31170 h 101255"/>
                <a:gd name="connsiteX343" fmla="*/ 288023 w 631698"/>
                <a:gd name="connsiteY343" fmla="*/ 28884 h 101255"/>
                <a:gd name="connsiteX344" fmla="*/ 289547 w 631698"/>
                <a:gd name="connsiteY344" fmla="*/ 29646 h 101255"/>
                <a:gd name="connsiteX345" fmla="*/ 285750 w 631698"/>
                <a:gd name="connsiteY345" fmla="*/ 28122 h 101255"/>
                <a:gd name="connsiteX346" fmla="*/ 287261 w 631698"/>
                <a:gd name="connsiteY346" fmla="*/ 28884 h 101255"/>
                <a:gd name="connsiteX347" fmla="*/ 283464 w 631698"/>
                <a:gd name="connsiteY347" fmla="*/ 27360 h 101255"/>
                <a:gd name="connsiteX348" fmla="*/ 284988 w 631698"/>
                <a:gd name="connsiteY348" fmla="*/ 28122 h 101255"/>
                <a:gd name="connsiteX349" fmla="*/ 281927 w 631698"/>
                <a:gd name="connsiteY349" fmla="*/ 27360 h 101255"/>
                <a:gd name="connsiteX350" fmla="*/ 283464 w 631698"/>
                <a:gd name="connsiteY350" fmla="*/ 27360 h 101255"/>
                <a:gd name="connsiteX351" fmla="*/ 279641 w 631698"/>
                <a:gd name="connsiteY351" fmla="*/ 26598 h 101255"/>
                <a:gd name="connsiteX352" fmla="*/ 281165 w 631698"/>
                <a:gd name="connsiteY352" fmla="*/ 26598 h 101255"/>
                <a:gd name="connsiteX353" fmla="*/ 277367 w 631698"/>
                <a:gd name="connsiteY353" fmla="*/ 26598 h 101255"/>
                <a:gd name="connsiteX354" fmla="*/ 278879 w 631698"/>
                <a:gd name="connsiteY354" fmla="*/ 26598 h 101255"/>
                <a:gd name="connsiteX355" fmla="*/ 275082 w 631698"/>
                <a:gd name="connsiteY355" fmla="*/ 26598 h 101255"/>
                <a:gd name="connsiteX356" fmla="*/ 276605 w 631698"/>
                <a:gd name="connsiteY356" fmla="*/ 26598 h 101255"/>
                <a:gd name="connsiteX357" fmla="*/ 272796 w 631698"/>
                <a:gd name="connsiteY357" fmla="*/ 27360 h 101255"/>
                <a:gd name="connsiteX358" fmla="*/ 274320 w 631698"/>
                <a:gd name="connsiteY358" fmla="*/ 27360 h 101255"/>
                <a:gd name="connsiteX359" fmla="*/ 270497 w 631698"/>
                <a:gd name="connsiteY359" fmla="*/ 28122 h 101255"/>
                <a:gd name="connsiteX360" fmla="*/ 272034 w 631698"/>
                <a:gd name="connsiteY360" fmla="*/ 27360 h 101255"/>
                <a:gd name="connsiteX361" fmla="*/ 268211 w 631698"/>
                <a:gd name="connsiteY361" fmla="*/ 28884 h 101255"/>
                <a:gd name="connsiteX362" fmla="*/ 269735 w 631698"/>
                <a:gd name="connsiteY362" fmla="*/ 28122 h 101255"/>
                <a:gd name="connsiteX363" fmla="*/ 266700 w 631698"/>
                <a:gd name="connsiteY363" fmla="*/ 29646 h 101255"/>
                <a:gd name="connsiteX364" fmla="*/ 267461 w 631698"/>
                <a:gd name="connsiteY364" fmla="*/ 28884 h 101255"/>
                <a:gd name="connsiteX365" fmla="*/ 264414 w 631698"/>
                <a:gd name="connsiteY365" fmla="*/ 31170 h 101255"/>
                <a:gd name="connsiteX366" fmla="*/ 266700 w 631698"/>
                <a:gd name="connsiteY366" fmla="*/ 29646 h 101255"/>
                <a:gd name="connsiteX367" fmla="*/ 260591 w 631698"/>
                <a:gd name="connsiteY367" fmla="*/ 34218 h 101255"/>
                <a:gd name="connsiteX368" fmla="*/ 262877 w 631698"/>
                <a:gd name="connsiteY368" fmla="*/ 32694 h 101255"/>
                <a:gd name="connsiteX369" fmla="*/ 258317 w 631698"/>
                <a:gd name="connsiteY369" fmla="*/ 38028 h 101255"/>
                <a:gd name="connsiteX370" fmla="*/ 259067 w 631698"/>
                <a:gd name="connsiteY370" fmla="*/ 36504 h 101255"/>
                <a:gd name="connsiteX371" fmla="*/ 257555 w 631698"/>
                <a:gd name="connsiteY371" fmla="*/ 39552 h 101255"/>
                <a:gd name="connsiteX372" fmla="*/ 257555 w 631698"/>
                <a:gd name="connsiteY372" fmla="*/ 38028 h 101255"/>
                <a:gd name="connsiteX373" fmla="*/ 256032 w 631698"/>
                <a:gd name="connsiteY373" fmla="*/ 41838 h 101255"/>
                <a:gd name="connsiteX374" fmla="*/ 256794 w 631698"/>
                <a:gd name="connsiteY374" fmla="*/ 40314 h 101255"/>
                <a:gd name="connsiteX375" fmla="*/ 255270 w 631698"/>
                <a:gd name="connsiteY375" fmla="*/ 44124 h 101255"/>
                <a:gd name="connsiteX376" fmla="*/ 256032 w 631698"/>
                <a:gd name="connsiteY376" fmla="*/ 42600 h 101255"/>
                <a:gd name="connsiteX377" fmla="*/ 255270 w 631698"/>
                <a:gd name="connsiteY377" fmla="*/ 46410 h 101255"/>
                <a:gd name="connsiteX378" fmla="*/ 255270 w 631698"/>
                <a:gd name="connsiteY378" fmla="*/ 44886 h 101255"/>
                <a:gd name="connsiteX379" fmla="*/ 254508 w 631698"/>
                <a:gd name="connsiteY379" fmla="*/ 48696 h 101255"/>
                <a:gd name="connsiteX380" fmla="*/ 254508 w 631698"/>
                <a:gd name="connsiteY380" fmla="*/ 47172 h 101255"/>
                <a:gd name="connsiteX381" fmla="*/ 150114 w 631698"/>
                <a:gd name="connsiteY381" fmla="*/ 47172 h 101255"/>
                <a:gd name="connsiteX382" fmla="*/ 150114 w 631698"/>
                <a:gd name="connsiteY382" fmla="*/ 48696 h 101255"/>
                <a:gd name="connsiteX383" fmla="*/ 150114 w 631698"/>
                <a:gd name="connsiteY383" fmla="*/ 44886 h 101255"/>
                <a:gd name="connsiteX384" fmla="*/ 150114 w 631698"/>
                <a:gd name="connsiteY384" fmla="*/ 46410 h 101255"/>
                <a:gd name="connsiteX385" fmla="*/ 149339 w 631698"/>
                <a:gd name="connsiteY385" fmla="*/ 42600 h 101255"/>
                <a:gd name="connsiteX386" fmla="*/ 149339 w 631698"/>
                <a:gd name="connsiteY386" fmla="*/ 44124 h 101255"/>
                <a:gd name="connsiteX387" fmla="*/ 147815 w 631698"/>
                <a:gd name="connsiteY387" fmla="*/ 40314 h 101255"/>
                <a:gd name="connsiteX388" fmla="*/ 148577 w 631698"/>
                <a:gd name="connsiteY388" fmla="*/ 41838 h 101255"/>
                <a:gd name="connsiteX389" fmla="*/ 147053 w 631698"/>
                <a:gd name="connsiteY389" fmla="*/ 38790 h 101255"/>
                <a:gd name="connsiteX390" fmla="*/ 147815 w 631698"/>
                <a:gd name="connsiteY390" fmla="*/ 39552 h 101255"/>
                <a:gd name="connsiteX391" fmla="*/ 145529 w 631698"/>
                <a:gd name="connsiteY391" fmla="*/ 36504 h 101255"/>
                <a:gd name="connsiteX392" fmla="*/ 147053 w 631698"/>
                <a:gd name="connsiteY392" fmla="*/ 38028 h 101255"/>
                <a:gd name="connsiteX393" fmla="*/ 142494 w 631698"/>
                <a:gd name="connsiteY393" fmla="*/ 32694 h 101255"/>
                <a:gd name="connsiteX394" fmla="*/ 144017 w 631698"/>
                <a:gd name="connsiteY394" fmla="*/ 34218 h 101255"/>
                <a:gd name="connsiteX395" fmla="*/ 138684 w 631698"/>
                <a:gd name="connsiteY395" fmla="*/ 29646 h 101255"/>
                <a:gd name="connsiteX396" fmla="*/ 140208 w 631698"/>
                <a:gd name="connsiteY396" fmla="*/ 31170 h 101255"/>
                <a:gd name="connsiteX397" fmla="*/ 137147 w 631698"/>
                <a:gd name="connsiteY397" fmla="*/ 28884 h 101255"/>
                <a:gd name="connsiteX398" fmla="*/ 138684 w 631698"/>
                <a:gd name="connsiteY398" fmla="*/ 29646 h 101255"/>
                <a:gd name="connsiteX399" fmla="*/ 134861 w 631698"/>
                <a:gd name="connsiteY399" fmla="*/ 28122 h 101255"/>
                <a:gd name="connsiteX400" fmla="*/ 136385 w 631698"/>
                <a:gd name="connsiteY400" fmla="*/ 28884 h 101255"/>
                <a:gd name="connsiteX401" fmla="*/ 133350 w 631698"/>
                <a:gd name="connsiteY401" fmla="*/ 27360 h 101255"/>
                <a:gd name="connsiteX402" fmla="*/ 134861 w 631698"/>
                <a:gd name="connsiteY402" fmla="*/ 28122 h 101255"/>
                <a:gd name="connsiteX403" fmla="*/ 131064 w 631698"/>
                <a:gd name="connsiteY403" fmla="*/ 27360 h 101255"/>
                <a:gd name="connsiteX404" fmla="*/ 132588 w 631698"/>
                <a:gd name="connsiteY404" fmla="*/ 27360 h 101255"/>
                <a:gd name="connsiteX405" fmla="*/ 128765 w 631698"/>
                <a:gd name="connsiteY405" fmla="*/ 26598 h 101255"/>
                <a:gd name="connsiteX406" fmla="*/ 130289 w 631698"/>
                <a:gd name="connsiteY406" fmla="*/ 26598 h 101255"/>
                <a:gd name="connsiteX407" fmla="*/ 126479 w 631698"/>
                <a:gd name="connsiteY407" fmla="*/ 26598 h 101255"/>
                <a:gd name="connsiteX408" fmla="*/ 128003 w 631698"/>
                <a:gd name="connsiteY408" fmla="*/ 26598 h 101255"/>
                <a:gd name="connsiteX409" fmla="*/ 124205 w 631698"/>
                <a:gd name="connsiteY409" fmla="*/ 26598 h 101255"/>
                <a:gd name="connsiteX410" fmla="*/ 125717 w 631698"/>
                <a:gd name="connsiteY410" fmla="*/ 26598 h 101255"/>
                <a:gd name="connsiteX411" fmla="*/ 121920 w 631698"/>
                <a:gd name="connsiteY411" fmla="*/ 27360 h 101255"/>
                <a:gd name="connsiteX412" fmla="*/ 123444 w 631698"/>
                <a:gd name="connsiteY412" fmla="*/ 27360 h 101255"/>
                <a:gd name="connsiteX413" fmla="*/ 119634 w 631698"/>
                <a:gd name="connsiteY413" fmla="*/ 28122 h 101255"/>
                <a:gd name="connsiteX414" fmla="*/ 121158 w 631698"/>
                <a:gd name="connsiteY414" fmla="*/ 27360 h 101255"/>
                <a:gd name="connsiteX415" fmla="*/ 118097 w 631698"/>
                <a:gd name="connsiteY415" fmla="*/ 28884 h 101255"/>
                <a:gd name="connsiteX416" fmla="*/ 118859 w 631698"/>
                <a:gd name="connsiteY416" fmla="*/ 28122 h 101255"/>
                <a:gd name="connsiteX417" fmla="*/ 115811 w 631698"/>
                <a:gd name="connsiteY417" fmla="*/ 29646 h 101255"/>
                <a:gd name="connsiteX418" fmla="*/ 116573 w 631698"/>
                <a:gd name="connsiteY418" fmla="*/ 28884 h 101255"/>
                <a:gd name="connsiteX419" fmla="*/ 113538 w 631698"/>
                <a:gd name="connsiteY419" fmla="*/ 31170 h 101255"/>
                <a:gd name="connsiteX420" fmla="*/ 115811 w 631698"/>
                <a:gd name="connsiteY420" fmla="*/ 29646 h 101255"/>
                <a:gd name="connsiteX421" fmla="*/ 109715 w 631698"/>
                <a:gd name="connsiteY421" fmla="*/ 34218 h 101255"/>
                <a:gd name="connsiteX422" fmla="*/ 112014 w 631698"/>
                <a:gd name="connsiteY422" fmla="*/ 32694 h 101255"/>
                <a:gd name="connsiteX423" fmla="*/ 107429 w 631698"/>
                <a:gd name="connsiteY423" fmla="*/ 38028 h 101255"/>
                <a:gd name="connsiteX424" fmla="*/ 108191 w 631698"/>
                <a:gd name="connsiteY424" fmla="*/ 36504 h 101255"/>
                <a:gd name="connsiteX425" fmla="*/ 106667 w 631698"/>
                <a:gd name="connsiteY425" fmla="*/ 39552 h 101255"/>
                <a:gd name="connsiteX426" fmla="*/ 107429 w 631698"/>
                <a:gd name="connsiteY426" fmla="*/ 38790 h 101255"/>
                <a:gd name="connsiteX427" fmla="*/ 105155 w 631698"/>
                <a:gd name="connsiteY427" fmla="*/ 41838 h 101255"/>
                <a:gd name="connsiteX428" fmla="*/ 105917 w 631698"/>
                <a:gd name="connsiteY428" fmla="*/ 40314 h 101255"/>
                <a:gd name="connsiteX429" fmla="*/ 105155 w 631698"/>
                <a:gd name="connsiteY429" fmla="*/ 44124 h 101255"/>
                <a:gd name="connsiteX430" fmla="*/ 105155 w 631698"/>
                <a:gd name="connsiteY430" fmla="*/ 42600 h 101255"/>
                <a:gd name="connsiteX431" fmla="*/ 104394 w 631698"/>
                <a:gd name="connsiteY431" fmla="*/ 46410 h 101255"/>
                <a:gd name="connsiteX432" fmla="*/ 104394 w 631698"/>
                <a:gd name="connsiteY432" fmla="*/ 44886 h 101255"/>
                <a:gd name="connsiteX433" fmla="*/ 103632 w 631698"/>
                <a:gd name="connsiteY433" fmla="*/ 48696 h 101255"/>
                <a:gd name="connsiteX434" fmla="*/ 104394 w 631698"/>
                <a:gd name="connsiteY434" fmla="*/ 47172 h 101255"/>
                <a:gd name="connsiteX435" fmla="*/ 0 w 631698"/>
                <a:gd name="connsiteY435" fmla="*/ 50982 h 101255"/>
                <a:gd name="connsiteX436" fmla="*/ 28194 w 631698"/>
                <a:gd name="connsiteY436" fmla="*/ 50220 h 10125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 ang="116">
                  <a:pos x="connsiteX116" y="connsiteY116"/>
                </a:cxn>
                <a:cxn ang="117">
                  <a:pos x="connsiteX117" y="connsiteY117"/>
                </a:cxn>
                <a:cxn ang="118">
                  <a:pos x="connsiteX118" y="connsiteY118"/>
                </a:cxn>
                <a:cxn ang="119">
                  <a:pos x="connsiteX119" y="connsiteY119"/>
                </a:cxn>
                <a:cxn ang="120">
                  <a:pos x="connsiteX120" y="connsiteY120"/>
                </a:cxn>
                <a:cxn ang="121">
                  <a:pos x="connsiteX121" y="connsiteY121"/>
                </a:cxn>
                <a:cxn ang="122">
                  <a:pos x="connsiteX122" y="connsiteY122"/>
                </a:cxn>
                <a:cxn ang="123">
                  <a:pos x="connsiteX123" y="connsiteY123"/>
                </a:cxn>
                <a:cxn ang="124">
                  <a:pos x="connsiteX124" y="connsiteY124"/>
                </a:cxn>
                <a:cxn ang="125">
                  <a:pos x="connsiteX125" y="connsiteY125"/>
                </a:cxn>
                <a:cxn ang="126">
                  <a:pos x="connsiteX126" y="connsiteY126"/>
                </a:cxn>
                <a:cxn ang="127">
                  <a:pos x="connsiteX127" y="connsiteY127"/>
                </a:cxn>
                <a:cxn ang="128">
                  <a:pos x="connsiteX128" y="connsiteY128"/>
                </a:cxn>
                <a:cxn ang="129">
                  <a:pos x="connsiteX129" y="connsiteY129"/>
                </a:cxn>
                <a:cxn ang="130">
                  <a:pos x="connsiteX130" y="connsiteY130"/>
                </a:cxn>
                <a:cxn ang="131">
                  <a:pos x="connsiteX131" y="connsiteY131"/>
                </a:cxn>
                <a:cxn ang="132">
                  <a:pos x="connsiteX132" y="connsiteY132"/>
                </a:cxn>
                <a:cxn ang="133">
                  <a:pos x="connsiteX133" y="connsiteY133"/>
                </a:cxn>
                <a:cxn ang="134">
                  <a:pos x="connsiteX134" y="connsiteY134"/>
                </a:cxn>
                <a:cxn ang="135">
                  <a:pos x="connsiteX135" y="connsiteY135"/>
                </a:cxn>
                <a:cxn ang="136">
                  <a:pos x="connsiteX136" y="connsiteY136"/>
                </a:cxn>
                <a:cxn ang="137">
                  <a:pos x="connsiteX137" y="connsiteY137"/>
                </a:cxn>
                <a:cxn ang="138">
                  <a:pos x="connsiteX138" y="connsiteY138"/>
                </a:cxn>
                <a:cxn ang="139">
                  <a:pos x="connsiteX139" y="connsiteY139"/>
                </a:cxn>
                <a:cxn ang="140">
                  <a:pos x="connsiteX140" y="connsiteY140"/>
                </a:cxn>
                <a:cxn ang="141">
                  <a:pos x="connsiteX141" y="connsiteY141"/>
                </a:cxn>
                <a:cxn ang="142">
                  <a:pos x="connsiteX142" y="connsiteY142"/>
                </a:cxn>
                <a:cxn ang="143">
                  <a:pos x="connsiteX143" y="connsiteY143"/>
                </a:cxn>
                <a:cxn ang="144">
                  <a:pos x="connsiteX144" y="connsiteY144"/>
                </a:cxn>
                <a:cxn ang="145">
                  <a:pos x="connsiteX145" y="connsiteY145"/>
                </a:cxn>
                <a:cxn ang="146">
                  <a:pos x="connsiteX146" y="connsiteY146"/>
                </a:cxn>
                <a:cxn ang="147">
                  <a:pos x="connsiteX147" y="connsiteY147"/>
                </a:cxn>
                <a:cxn ang="148">
                  <a:pos x="connsiteX148" y="connsiteY148"/>
                </a:cxn>
                <a:cxn ang="149">
                  <a:pos x="connsiteX149" y="connsiteY149"/>
                </a:cxn>
                <a:cxn ang="150">
                  <a:pos x="connsiteX150" y="connsiteY150"/>
                </a:cxn>
                <a:cxn ang="151">
                  <a:pos x="connsiteX151" y="connsiteY151"/>
                </a:cxn>
                <a:cxn ang="152">
                  <a:pos x="connsiteX152" y="connsiteY152"/>
                </a:cxn>
                <a:cxn ang="153">
                  <a:pos x="connsiteX153" y="connsiteY153"/>
                </a:cxn>
                <a:cxn ang="154">
                  <a:pos x="connsiteX154" y="connsiteY154"/>
                </a:cxn>
                <a:cxn ang="155">
                  <a:pos x="connsiteX155" y="connsiteY155"/>
                </a:cxn>
                <a:cxn ang="156">
                  <a:pos x="connsiteX156" y="connsiteY156"/>
                </a:cxn>
                <a:cxn ang="157">
                  <a:pos x="connsiteX157" y="connsiteY157"/>
                </a:cxn>
                <a:cxn ang="158">
                  <a:pos x="connsiteX158" y="connsiteY158"/>
                </a:cxn>
                <a:cxn ang="159">
                  <a:pos x="connsiteX159" y="connsiteY159"/>
                </a:cxn>
                <a:cxn ang="160">
                  <a:pos x="connsiteX160" y="connsiteY160"/>
                </a:cxn>
                <a:cxn ang="161">
                  <a:pos x="connsiteX161" y="connsiteY161"/>
                </a:cxn>
                <a:cxn ang="162">
                  <a:pos x="connsiteX162" y="connsiteY162"/>
                </a:cxn>
                <a:cxn ang="163">
                  <a:pos x="connsiteX163" y="connsiteY163"/>
                </a:cxn>
                <a:cxn ang="164">
                  <a:pos x="connsiteX164" y="connsiteY164"/>
                </a:cxn>
                <a:cxn ang="165">
                  <a:pos x="connsiteX165" y="connsiteY165"/>
                </a:cxn>
                <a:cxn ang="166">
                  <a:pos x="connsiteX166" y="connsiteY166"/>
                </a:cxn>
                <a:cxn ang="167">
                  <a:pos x="connsiteX167" y="connsiteY167"/>
                </a:cxn>
                <a:cxn ang="168">
                  <a:pos x="connsiteX168" y="connsiteY168"/>
                </a:cxn>
                <a:cxn ang="169">
                  <a:pos x="connsiteX169" y="connsiteY169"/>
                </a:cxn>
                <a:cxn ang="170">
                  <a:pos x="connsiteX170" y="connsiteY170"/>
                </a:cxn>
                <a:cxn ang="171">
                  <a:pos x="connsiteX171" y="connsiteY171"/>
                </a:cxn>
                <a:cxn ang="172">
                  <a:pos x="connsiteX172" y="connsiteY172"/>
                </a:cxn>
                <a:cxn ang="173">
                  <a:pos x="connsiteX173" y="connsiteY173"/>
                </a:cxn>
                <a:cxn ang="174">
                  <a:pos x="connsiteX174" y="connsiteY174"/>
                </a:cxn>
                <a:cxn ang="175">
                  <a:pos x="connsiteX175" y="connsiteY175"/>
                </a:cxn>
                <a:cxn ang="176">
                  <a:pos x="connsiteX176" y="connsiteY176"/>
                </a:cxn>
                <a:cxn ang="177">
                  <a:pos x="connsiteX177" y="connsiteY177"/>
                </a:cxn>
                <a:cxn ang="178">
                  <a:pos x="connsiteX178" y="connsiteY178"/>
                </a:cxn>
                <a:cxn ang="179">
                  <a:pos x="connsiteX179" y="connsiteY179"/>
                </a:cxn>
                <a:cxn ang="180">
                  <a:pos x="connsiteX180" y="connsiteY180"/>
                </a:cxn>
                <a:cxn ang="181">
                  <a:pos x="connsiteX181" y="connsiteY181"/>
                </a:cxn>
                <a:cxn ang="182">
                  <a:pos x="connsiteX182" y="connsiteY182"/>
                </a:cxn>
                <a:cxn ang="183">
                  <a:pos x="connsiteX183" y="connsiteY183"/>
                </a:cxn>
                <a:cxn ang="184">
                  <a:pos x="connsiteX184" y="connsiteY184"/>
                </a:cxn>
                <a:cxn ang="185">
                  <a:pos x="connsiteX185" y="connsiteY185"/>
                </a:cxn>
                <a:cxn ang="186">
                  <a:pos x="connsiteX186" y="connsiteY186"/>
                </a:cxn>
                <a:cxn ang="187">
                  <a:pos x="connsiteX187" y="connsiteY187"/>
                </a:cxn>
                <a:cxn ang="188">
                  <a:pos x="connsiteX188" y="connsiteY188"/>
                </a:cxn>
                <a:cxn ang="189">
                  <a:pos x="connsiteX189" y="connsiteY189"/>
                </a:cxn>
                <a:cxn ang="190">
                  <a:pos x="connsiteX190" y="connsiteY190"/>
                </a:cxn>
                <a:cxn ang="191">
                  <a:pos x="connsiteX191" y="connsiteY191"/>
                </a:cxn>
                <a:cxn ang="192">
                  <a:pos x="connsiteX192" y="connsiteY192"/>
                </a:cxn>
                <a:cxn ang="193">
                  <a:pos x="connsiteX193" y="connsiteY193"/>
                </a:cxn>
                <a:cxn ang="194">
                  <a:pos x="connsiteX194" y="connsiteY194"/>
                </a:cxn>
                <a:cxn ang="195">
                  <a:pos x="connsiteX195" y="connsiteY195"/>
                </a:cxn>
                <a:cxn ang="196">
                  <a:pos x="connsiteX196" y="connsiteY196"/>
                </a:cxn>
                <a:cxn ang="197">
                  <a:pos x="connsiteX197" y="connsiteY197"/>
                </a:cxn>
                <a:cxn ang="198">
                  <a:pos x="connsiteX198" y="connsiteY198"/>
                </a:cxn>
                <a:cxn ang="199">
                  <a:pos x="connsiteX199" y="connsiteY199"/>
                </a:cxn>
                <a:cxn ang="200">
                  <a:pos x="connsiteX200" y="connsiteY200"/>
                </a:cxn>
                <a:cxn ang="201">
                  <a:pos x="connsiteX201" y="connsiteY201"/>
                </a:cxn>
                <a:cxn ang="202">
                  <a:pos x="connsiteX202" y="connsiteY202"/>
                </a:cxn>
                <a:cxn ang="203">
                  <a:pos x="connsiteX203" y="connsiteY203"/>
                </a:cxn>
                <a:cxn ang="204">
                  <a:pos x="connsiteX204" y="connsiteY204"/>
                </a:cxn>
                <a:cxn ang="205">
                  <a:pos x="connsiteX205" y="connsiteY205"/>
                </a:cxn>
                <a:cxn ang="206">
                  <a:pos x="connsiteX206" y="connsiteY206"/>
                </a:cxn>
                <a:cxn ang="207">
                  <a:pos x="connsiteX207" y="connsiteY207"/>
                </a:cxn>
                <a:cxn ang="208">
                  <a:pos x="connsiteX208" y="connsiteY208"/>
                </a:cxn>
                <a:cxn ang="209">
                  <a:pos x="connsiteX209" y="connsiteY209"/>
                </a:cxn>
                <a:cxn ang="210">
                  <a:pos x="connsiteX210" y="connsiteY210"/>
                </a:cxn>
                <a:cxn ang="211">
                  <a:pos x="connsiteX211" y="connsiteY211"/>
                </a:cxn>
                <a:cxn ang="212">
                  <a:pos x="connsiteX212" y="connsiteY212"/>
                </a:cxn>
                <a:cxn ang="213">
                  <a:pos x="connsiteX213" y="connsiteY213"/>
                </a:cxn>
                <a:cxn ang="214">
                  <a:pos x="connsiteX214" y="connsiteY214"/>
                </a:cxn>
                <a:cxn ang="215">
                  <a:pos x="connsiteX215" y="connsiteY215"/>
                </a:cxn>
                <a:cxn ang="216">
                  <a:pos x="connsiteX216" y="connsiteY216"/>
                </a:cxn>
                <a:cxn ang="217">
                  <a:pos x="connsiteX217" y="connsiteY217"/>
                </a:cxn>
                <a:cxn ang="218">
                  <a:pos x="connsiteX218" y="connsiteY218"/>
                </a:cxn>
                <a:cxn ang="219">
                  <a:pos x="connsiteX219" y="connsiteY219"/>
                </a:cxn>
                <a:cxn ang="220">
                  <a:pos x="connsiteX220" y="connsiteY220"/>
                </a:cxn>
                <a:cxn ang="221">
                  <a:pos x="connsiteX221" y="connsiteY221"/>
                </a:cxn>
                <a:cxn ang="222">
                  <a:pos x="connsiteX222" y="connsiteY222"/>
                </a:cxn>
                <a:cxn ang="223">
                  <a:pos x="connsiteX223" y="connsiteY223"/>
                </a:cxn>
                <a:cxn ang="224">
                  <a:pos x="connsiteX224" y="connsiteY224"/>
                </a:cxn>
                <a:cxn ang="225">
                  <a:pos x="connsiteX225" y="connsiteY225"/>
                </a:cxn>
                <a:cxn ang="226">
                  <a:pos x="connsiteX226" y="connsiteY226"/>
                </a:cxn>
                <a:cxn ang="227">
                  <a:pos x="connsiteX227" y="connsiteY227"/>
                </a:cxn>
                <a:cxn ang="228">
                  <a:pos x="connsiteX228" y="connsiteY228"/>
                </a:cxn>
                <a:cxn ang="229">
                  <a:pos x="connsiteX229" y="connsiteY229"/>
                </a:cxn>
                <a:cxn ang="230">
                  <a:pos x="connsiteX230" y="connsiteY230"/>
                </a:cxn>
                <a:cxn ang="231">
                  <a:pos x="connsiteX231" y="connsiteY231"/>
                </a:cxn>
                <a:cxn ang="232">
                  <a:pos x="connsiteX232" y="connsiteY232"/>
                </a:cxn>
                <a:cxn ang="233">
                  <a:pos x="connsiteX233" y="connsiteY233"/>
                </a:cxn>
                <a:cxn ang="234">
                  <a:pos x="connsiteX234" y="connsiteY234"/>
                </a:cxn>
                <a:cxn ang="235">
                  <a:pos x="connsiteX235" y="connsiteY235"/>
                </a:cxn>
                <a:cxn ang="236">
                  <a:pos x="connsiteX236" y="connsiteY236"/>
                </a:cxn>
                <a:cxn ang="237">
                  <a:pos x="connsiteX237" y="connsiteY237"/>
                </a:cxn>
                <a:cxn ang="238">
                  <a:pos x="connsiteX238" y="connsiteY238"/>
                </a:cxn>
                <a:cxn ang="239">
                  <a:pos x="connsiteX239" y="connsiteY239"/>
                </a:cxn>
                <a:cxn ang="240">
                  <a:pos x="connsiteX240" y="connsiteY240"/>
                </a:cxn>
                <a:cxn ang="241">
                  <a:pos x="connsiteX241" y="connsiteY241"/>
                </a:cxn>
                <a:cxn ang="242">
                  <a:pos x="connsiteX242" y="connsiteY242"/>
                </a:cxn>
                <a:cxn ang="243">
                  <a:pos x="connsiteX243" y="connsiteY243"/>
                </a:cxn>
                <a:cxn ang="244">
                  <a:pos x="connsiteX244" y="connsiteY244"/>
                </a:cxn>
                <a:cxn ang="245">
                  <a:pos x="connsiteX245" y="connsiteY245"/>
                </a:cxn>
                <a:cxn ang="246">
                  <a:pos x="connsiteX246" y="connsiteY246"/>
                </a:cxn>
                <a:cxn ang="247">
                  <a:pos x="connsiteX247" y="connsiteY247"/>
                </a:cxn>
                <a:cxn ang="248">
                  <a:pos x="connsiteX248" y="connsiteY248"/>
                </a:cxn>
                <a:cxn ang="249">
                  <a:pos x="connsiteX249" y="connsiteY249"/>
                </a:cxn>
                <a:cxn ang="250">
                  <a:pos x="connsiteX250" y="connsiteY250"/>
                </a:cxn>
                <a:cxn ang="251">
                  <a:pos x="connsiteX251" y="connsiteY251"/>
                </a:cxn>
                <a:cxn ang="252">
                  <a:pos x="connsiteX252" y="connsiteY252"/>
                </a:cxn>
                <a:cxn ang="253">
                  <a:pos x="connsiteX253" y="connsiteY253"/>
                </a:cxn>
                <a:cxn ang="254">
                  <a:pos x="connsiteX254" y="connsiteY254"/>
                </a:cxn>
                <a:cxn ang="255">
                  <a:pos x="connsiteX255" y="connsiteY255"/>
                </a:cxn>
                <a:cxn ang="256">
                  <a:pos x="connsiteX256" y="connsiteY256"/>
                </a:cxn>
                <a:cxn ang="257">
                  <a:pos x="connsiteX257" y="connsiteY257"/>
                </a:cxn>
                <a:cxn ang="258">
                  <a:pos x="connsiteX258" y="connsiteY258"/>
                </a:cxn>
                <a:cxn ang="259">
                  <a:pos x="connsiteX259" y="connsiteY259"/>
                </a:cxn>
                <a:cxn ang="260">
                  <a:pos x="connsiteX260" y="connsiteY260"/>
                </a:cxn>
                <a:cxn ang="261">
                  <a:pos x="connsiteX261" y="connsiteY261"/>
                </a:cxn>
                <a:cxn ang="262">
                  <a:pos x="connsiteX262" y="connsiteY262"/>
                </a:cxn>
                <a:cxn ang="263">
                  <a:pos x="connsiteX263" y="connsiteY263"/>
                </a:cxn>
                <a:cxn ang="264">
                  <a:pos x="connsiteX264" y="connsiteY264"/>
                </a:cxn>
                <a:cxn ang="265">
                  <a:pos x="connsiteX265" y="connsiteY265"/>
                </a:cxn>
                <a:cxn ang="266">
                  <a:pos x="connsiteX266" y="connsiteY266"/>
                </a:cxn>
                <a:cxn ang="267">
                  <a:pos x="connsiteX267" y="connsiteY267"/>
                </a:cxn>
                <a:cxn ang="268">
                  <a:pos x="connsiteX268" y="connsiteY268"/>
                </a:cxn>
                <a:cxn ang="269">
                  <a:pos x="connsiteX269" y="connsiteY269"/>
                </a:cxn>
                <a:cxn ang="270">
                  <a:pos x="connsiteX270" y="connsiteY270"/>
                </a:cxn>
                <a:cxn ang="271">
                  <a:pos x="connsiteX271" y="connsiteY271"/>
                </a:cxn>
                <a:cxn ang="272">
                  <a:pos x="connsiteX272" y="connsiteY272"/>
                </a:cxn>
                <a:cxn ang="273">
                  <a:pos x="connsiteX273" y="connsiteY273"/>
                </a:cxn>
                <a:cxn ang="274">
                  <a:pos x="connsiteX274" y="connsiteY274"/>
                </a:cxn>
                <a:cxn ang="275">
                  <a:pos x="connsiteX275" y="connsiteY275"/>
                </a:cxn>
                <a:cxn ang="276">
                  <a:pos x="connsiteX276" y="connsiteY276"/>
                </a:cxn>
                <a:cxn ang="277">
                  <a:pos x="connsiteX277" y="connsiteY277"/>
                </a:cxn>
                <a:cxn ang="278">
                  <a:pos x="connsiteX278" y="connsiteY278"/>
                </a:cxn>
                <a:cxn ang="279">
                  <a:pos x="connsiteX279" y="connsiteY279"/>
                </a:cxn>
                <a:cxn ang="280">
                  <a:pos x="connsiteX280" y="connsiteY280"/>
                </a:cxn>
                <a:cxn ang="281">
                  <a:pos x="connsiteX281" y="connsiteY281"/>
                </a:cxn>
                <a:cxn ang="282">
                  <a:pos x="connsiteX282" y="connsiteY282"/>
                </a:cxn>
                <a:cxn ang="283">
                  <a:pos x="connsiteX283" y="connsiteY283"/>
                </a:cxn>
                <a:cxn ang="284">
                  <a:pos x="connsiteX284" y="connsiteY284"/>
                </a:cxn>
                <a:cxn ang="285">
                  <a:pos x="connsiteX285" y="connsiteY285"/>
                </a:cxn>
                <a:cxn ang="286">
                  <a:pos x="connsiteX286" y="connsiteY286"/>
                </a:cxn>
                <a:cxn ang="287">
                  <a:pos x="connsiteX287" y="connsiteY287"/>
                </a:cxn>
                <a:cxn ang="288">
                  <a:pos x="connsiteX288" y="connsiteY288"/>
                </a:cxn>
                <a:cxn ang="289">
                  <a:pos x="connsiteX289" y="connsiteY289"/>
                </a:cxn>
                <a:cxn ang="290">
                  <a:pos x="connsiteX290" y="connsiteY290"/>
                </a:cxn>
                <a:cxn ang="291">
                  <a:pos x="connsiteX291" y="connsiteY291"/>
                </a:cxn>
                <a:cxn ang="292">
                  <a:pos x="connsiteX292" y="connsiteY292"/>
                </a:cxn>
                <a:cxn ang="293">
                  <a:pos x="connsiteX293" y="connsiteY293"/>
                </a:cxn>
                <a:cxn ang="294">
                  <a:pos x="connsiteX294" y="connsiteY294"/>
                </a:cxn>
                <a:cxn ang="295">
                  <a:pos x="connsiteX295" y="connsiteY295"/>
                </a:cxn>
                <a:cxn ang="296">
                  <a:pos x="connsiteX296" y="connsiteY296"/>
                </a:cxn>
                <a:cxn ang="297">
                  <a:pos x="connsiteX297" y="connsiteY297"/>
                </a:cxn>
                <a:cxn ang="298">
                  <a:pos x="connsiteX298" y="connsiteY298"/>
                </a:cxn>
                <a:cxn ang="299">
                  <a:pos x="connsiteX299" y="connsiteY299"/>
                </a:cxn>
                <a:cxn ang="300">
                  <a:pos x="connsiteX300" y="connsiteY300"/>
                </a:cxn>
                <a:cxn ang="301">
                  <a:pos x="connsiteX301" y="connsiteY301"/>
                </a:cxn>
                <a:cxn ang="302">
                  <a:pos x="connsiteX302" y="connsiteY302"/>
                </a:cxn>
                <a:cxn ang="303">
                  <a:pos x="connsiteX303" y="connsiteY303"/>
                </a:cxn>
                <a:cxn ang="304">
                  <a:pos x="connsiteX304" y="connsiteY304"/>
                </a:cxn>
                <a:cxn ang="305">
                  <a:pos x="connsiteX305" y="connsiteY305"/>
                </a:cxn>
                <a:cxn ang="306">
                  <a:pos x="connsiteX306" y="connsiteY306"/>
                </a:cxn>
                <a:cxn ang="307">
                  <a:pos x="connsiteX307" y="connsiteY307"/>
                </a:cxn>
                <a:cxn ang="308">
                  <a:pos x="connsiteX308" y="connsiteY308"/>
                </a:cxn>
                <a:cxn ang="309">
                  <a:pos x="connsiteX309" y="connsiteY309"/>
                </a:cxn>
                <a:cxn ang="310">
                  <a:pos x="connsiteX310" y="connsiteY310"/>
                </a:cxn>
                <a:cxn ang="311">
                  <a:pos x="connsiteX311" y="connsiteY311"/>
                </a:cxn>
                <a:cxn ang="312">
                  <a:pos x="connsiteX312" y="connsiteY312"/>
                </a:cxn>
                <a:cxn ang="313">
                  <a:pos x="connsiteX313" y="connsiteY313"/>
                </a:cxn>
                <a:cxn ang="314">
                  <a:pos x="connsiteX314" y="connsiteY314"/>
                </a:cxn>
                <a:cxn ang="315">
                  <a:pos x="connsiteX315" y="connsiteY315"/>
                </a:cxn>
                <a:cxn ang="316">
                  <a:pos x="connsiteX316" y="connsiteY316"/>
                </a:cxn>
                <a:cxn ang="317">
                  <a:pos x="connsiteX317" y="connsiteY317"/>
                </a:cxn>
                <a:cxn ang="318">
                  <a:pos x="connsiteX318" y="connsiteY318"/>
                </a:cxn>
                <a:cxn ang="319">
                  <a:pos x="connsiteX319" y="connsiteY319"/>
                </a:cxn>
                <a:cxn ang="320">
                  <a:pos x="connsiteX320" y="connsiteY320"/>
                </a:cxn>
                <a:cxn ang="321">
                  <a:pos x="connsiteX321" y="connsiteY321"/>
                </a:cxn>
                <a:cxn ang="322">
                  <a:pos x="connsiteX322" y="connsiteY322"/>
                </a:cxn>
                <a:cxn ang="323">
                  <a:pos x="connsiteX323" y="connsiteY323"/>
                </a:cxn>
                <a:cxn ang="324">
                  <a:pos x="connsiteX324" y="connsiteY324"/>
                </a:cxn>
                <a:cxn ang="325">
                  <a:pos x="connsiteX325" y="connsiteY325"/>
                </a:cxn>
                <a:cxn ang="326">
                  <a:pos x="connsiteX326" y="connsiteY326"/>
                </a:cxn>
                <a:cxn ang="327">
                  <a:pos x="connsiteX327" y="connsiteY327"/>
                </a:cxn>
                <a:cxn ang="328">
                  <a:pos x="connsiteX328" y="connsiteY328"/>
                </a:cxn>
                <a:cxn ang="329">
                  <a:pos x="connsiteX329" y="connsiteY329"/>
                </a:cxn>
                <a:cxn ang="330">
                  <a:pos x="connsiteX330" y="connsiteY330"/>
                </a:cxn>
                <a:cxn ang="331">
                  <a:pos x="connsiteX331" y="connsiteY331"/>
                </a:cxn>
                <a:cxn ang="332">
                  <a:pos x="connsiteX332" y="connsiteY332"/>
                </a:cxn>
                <a:cxn ang="333">
                  <a:pos x="connsiteX333" y="connsiteY333"/>
                </a:cxn>
                <a:cxn ang="334">
                  <a:pos x="connsiteX334" y="connsiteY334"/>
                </a:cxn>
                <a:cxn ang="335">
                  <a:pos x="connsiteX335" y="connsiteY335"/>
                </a:cxn>
                <a:cxn ang="336">
                  <a:pos x="connsiteX336" y="connsiteY336"/>
                </a:cxn>
                <a:cxn ang="337">
                  <a:pos x="connsiteX337" y="connsiteY337"/>
                </a:cxn>
                <a:cxn ang="338">
                  <a:pos x="connsiteX338" y="connsiteY338"/>
                </a:cxn>
                <a:cxn ang="339">
                  <a:pos x="connsiteX339" y="connsiteY339"/>
                </a:cxn>
                <a:cxn ang="340">
                  <a:pos x="connsiteX340" y="connsiteY340"/>
                </a:cxn>
                <a:cxn ang="341">
                  <a:pos x="connsiteX341" y="connsiteY341"/>
                </a:cxn>
                <a:cxn ang="342">
                  <a:pos x="connsiteX342" y="connsiteY342"/>
                </a:cxn>
                <a:cxn ang="343">
                  <a:pos x="connsiteX343" y="connsiteY343"/>
                </a:cxn>
                <a:cxn ang="344">
                  <a:pos x="connsiteX344" y="connsiteY344"/>
                </a:cxn>
                <a:cxn ang="345">
                  <a:pos x="connsiteX345" y="connsiteY345"/>
                </a:cxn>
                <a:cxn ang="346">
                  <a:pos x="connsiteX346" y="connsiteY346"/>
                </a:cxn>
                <a:cxn ang="347">
                  <a:pos x="connsiteX347" y="connsiteY347"/>
                </a:cxn>
                <a:cxn ang="348">
                  <a:pos x="connsiteX348" y="connsiteY348"/>
                </a:cxn>
                <a:cxn ang="349">
                  <a:pos x="connsiteX349" y="connsiteY349"/>
                </a:cxn>
                <a:cxn ang="350">
                  <a:pos x="connsiteX350" y="connsiteY350"/>
                </a:cxn>
                <a:cxn ang="351">
                  <a:pos x="connsiteX351" y="connsiteY351"/>
                </a:cxn>
                <a:cxn ang="352">
                  <a:pos x="connsiteX352" y="connsiteY352"/>
                </a:cxn>
                <a:cxn ang="353">
                  <a:pos x="connsiteX353" y="connsiteY353"/>
                </a:cxn>
                <a:cxn ang="354">
                  <a:pos x="connsiteX354" y="connsiteY354"/>
                </a:cxn>
                <a:cxn ang="355">
                  <a:pos x="connsiteX355" y="connsiteY355"/>
                </a:cxn>
                <a:cxn ang="356">
                  <a:pos x="connsiteX356" y="connsiteY356"/>
                </a:cxn>
                <a:cxn ang="357">
                  <a:pos x="connsiteX357" y="connsiteY357"/>
                </a:cxn>
                <a:cxn ang="358">
                  <a:pos x="connsiteX358" y="connsiteY358"/>
                </a:cxn>
                <a:cxn ang="359">
                  <a:pos x="connsiteX359" y="connsiteY359"/>
                </a:cxn>
                <a:cxn ang="360">
                  <a:pos x="connsiteX360" y="connsiteY360"/>
                </a:cxn>
                <a:cxn ang="361">
                  <a:pos x="connsiteX361" y="connsiteY361"/>
                </a:cxn>
                <a:cxn ang="362">
                  <a:pos x="connsiteX362" y="connsiteY362"/>
                </a:cxn>
                <a:cxn ang="363">
                  <a:pos x="connsiteX363" y="connsiteY363"/>
                </a:cxn>
                <a:cxn ang="364">
                  <a:pos x="connsiteX364" y="connsiteY364"/>
                </a:cxn>
                <a:cxn ang="365">
                  <a:pos x="connsiteX365" y="connsiteY365"/>
                </a:cxn>
                <a:cxn ang="366">
                  <a:pos x="connsiteX366" y="connsiteY366"/>
                </a:cxn>
                <a:cxn ang="367">
                  <a:pos x="connsiteX367" y="connsiteY367"/>
                </a:cxn>
                <a:cxn ang="368">
                  <a:pos x="connsiteX368" y="connsiteY368"/>
                </a:cxn>
                <a:cxn ang="369">
                  <a:pos x="connsiteX369" y="connsiteY369"/>
                </a:cxn>
                <a:cxn ang="370">
                  <a:pos x="connsiteX370" y="connsiteY370"/>
                </a:cxn>
                <a:cxn ang="371">
                  <a:pos x="connsiteX371" y="connsiteY371"/>
                </a:cxn>
                <a:cxn ang="372">
                  <a:pos x="connsiteX372" y="connsiteY372"/>
                </a:cxn>
                <a:cxn ang="373">
                  <a:pos x="connsiteX373" y="connsiteY373"/>
                </a:cxn>
                <a:cxn ang="374">
                  <a:pos x="connsiteX374" y="connsiteY374"/>
                </a:cxn>
                <a:cxn ang="375">
                  <a:pos x="connsiteX375" y="connsiteY375"/>
                </a:cxn>
                <a:cxn ang="376">
                  <a:pos x="connsiteX376" y="connsiteY376"/>
                </a:cxn>
                <a:cxn ang="377">
                  <a:pos x="connsiteX377" y="connsiteY377"/>
                </a:cxn>
                <a:cxn ang="378">
                  <a:pos x="connsiteX378" y="connsiteY378"/>
                </a:cxn>
                <a:cxn ang="379">
                  <a:pos x="connsiteX379" y="connsiteY379"/>
                </a:cxn>
                <a:cxn ang="380">
                  <a:pos x="connsiteX380" y="connsiteY380"/>
                </a:cxn>
                <a:cxn ang="381">
                  <a:pos x="connsiteX381" y="connsiteY381"/>
                </a:cxn>
                <a:cxn ang="382">
                  <a:pos x="connsiteX382" y="connsiteY382"/>
                </a:cxn>
                <a:cxn ang="383">
                  <a:pos x="connsiteX383" y="connsiteY383"/>
                </a:cxn>
                <a:cxn ang="384">
                  <a:pos x="connsiteX384" y="connsiteY384"/>
                </a:cxn>
                <a:cxn ang="385">
                  <a:pos x="connsiteX385" y="connsiteY385"/>
                </a:cxn>
                <a:cxn ang="386">
                  <a:pos x="connsiteX386" y="connsiteY386"/>
                </a:cxn>
                <a:cxn ang="387">
                  <a:pos x="connsiteX387" y="connsiteY387"/>
                </a:cxn>
                <a:cxn ang="388">
                  <a:pos x="connsiteX388" y="connsiteY388"/>
                </a:cxn>
                <a:cxn ang="389">
                  <a:pos x="connsiteX389" y="connsiteY389"/>
                </a:cxn>
                <a:cxn ang="390">
                  <a:pos x="connsiteX390" y="connsiteY390"/>
                </a:cxn>
                <a:cxn ang="391">
                  <a:pos x="connsiteX391" y="connsiteY391"/>
                </a:cxn>
                <a:cxn ang="392">
                  <a:pos x="connsiteX392" y="connsiteY392"/>
                </a:cxn>
                <a:cxn ang="393">
                  <a:pos x="connsiteX393" y="connsiteY393"/>
                </a:cxn>
                <a:cxn ang="394">
                  <a:pos x="connsiteX394" y="connsiteY394"/>
                </a:cxn>
                <a:cxn ang="395">
                  <a:pos x="connsiteX395" y="connsiteY395"/>
                </a:cxn>
                <a:cxn ang="396">
                  <a:pos x="connsiteX396" y="connsiteY396"/>
                </a:cxn>
                <a:cxn ang="397">
                  <a:pos x="connsiteX397" y="connsiteY397"/>
                </a:cxn>
                <a:cxn ang="398">
                  <a:pos x="connsiteX398" y="connsiteY398"/>
                </a:cxn>
                <a:cxn ang="399">
                  <a:pos x="connsiteX399" y="connsiteY399"/>
                </a:cxn>
                <a:cxn ang="400">
                  <a:pos x="connsiteX400" y="connsiteY400"/>
                </a:cxn>
                <a:cxn ang="401">
                  <a:pos x="connsiteX401" y="connsiteY401"/>
                </a:cxn>
                <a:cxn ang="402">
                  <a:pos x="connsiteX402" y="connsiteY402"/>
                </a:cxn>
                <a:cxn ang="403">
                  <a:pos x="connsiteX403" y="connsiteY403"/>
                </a:cxn>
                <a:cxn ang="404">
                  <a:pos x="connsiteX404" y="connsiteY404"/>
                </a:cxn>
                <a:cxn ang="405">
                  <a:pos x="connsiteX405" y="connsiteY405"/>
                </a:cxn>
                <a:cxn ang="406">
                  <a:pos x="connsiteX406" y="connsiteY406"/>
                </a:cxn>
                <a:cxn ang="407">
                  <a:pos x="connsiteX407" y="connsiteY407"/>
                </a:cxn>
                <a:cxn ang="408">
                  <a:pos x="connsiteX408" y="connsiteY408"/>
                </a:cxn>
                <a:cxn ang="409">
                  <a:pos x="connsiteX409" y="connsiteY409"/>
                </a:cxn>
                <a:cxn ang="410">
                  <a:pos x="connsiteX410" y="connsiteY410"/>
                </a:cxn>
                <a:cxn ang="411">
                  <a:pos x="connsiteX411" y="connsiteY411"/>
                </a:cxn>
                <a:cxn ang="412">
                  <a:pos x="connsiteX412" y="connsiteY412"/>
                </a:cxn>
                <a:cxn ang="413">
                  <a:pos x="connsiteX413" y="connsiteY413"/>
                </a:cxn>
                <a:cxn ang="414">
                  <a:pos x="connsiteX414" y="connsiteY414"/>
                </a:cxn>
                <a:cxn ang="415">
                  <a:pos x="connsiteX415" y="connsiteY415"/>
                </a:cxn>
                <a:cxn ang="416">
                  <a:pos x="connsiteX416" y="connsiteY416"/>
                </a:cxn>
                <a:cxn ang="417">
                  <a:pos x="connsiteX417" y="connsiteY417"/>
                </a:cxn>
                <a:cxn ang="418">
                  <a:pos x="connsiteX418" y="connsiteY418"/>
                </a:cxn>
                <a:cxn ang="419">
                  <a:pos x="connsiteX419" y="connsiteY419"/>
                </a:cxn>
                <a:cxn ang="420">
                  <a:pos x="connsiteX420" y="connsiteY420"/>
                </a:cxn>
                <a:cxn ang="421">
                  <a:pos x="connsiteX421" y="connsiteY421"/>
                </a:cxn>
                <a:cxn ang="422">
                  <a:pos x="connsiteX422" y="connsiteY422"/>
                </a:cxn>
                <a:cxn ang="423">
                  <a:pos x="connsiteX423" y="connsiteY423"/>
                </a:cxn>
                <a:cxn ang="424">
                  <a:pos x="connsiteX424" y="connsiteY424"/>
                </a:cxn>
                <a:cxn ang="425">
                  <a:pos x="connsiteX425" y="connsiteY425"/>
                </a:cxn>
                <a:cxn ang="426">
                  <a:pos x="connsiteX426" y="connsiteY426"/>
                </a:cxn>
                <a:cxn ang="427">
                  <a:pos x="connsiteX427" y="connsiteY427"/>
                </a:cxn>
                <a:cxn ang="428">
                  <a:pos x="connsiteX428" y="connsiteY428"/>
                </a:cxn>
                <a:cxn ang="429">
                  <a:pos x="connsiteX429" y="connsiteY429"/>
                </a:cxn>
                <a:cxn ang="430">
                  <a:pos x="connsiteX430" y="connsiteY430"/>
                </a:cxn>
                <a:cxn ang="431">
                  <a:pos x="connsiteX431" y="connsiteY431"/>
                </a:cxn>
                <a:cxn ang="432">
                  <a:pos x="connsiteX432" y="connsiteY432"/>
                </a:cxn>
                <a:cxn ang="433">
                  <a:pos x="connsiteX433" y="connsiteY433"/>
                </a:cxn>
                <a:cxn ang="434">
                  <a:pos x="connsiteX434" y="connsiteY434"/>
                </a:cxn>
                <a:cxn ang="435">
                  <a:pos x="connsiteX435" y="connsiteY435"/>
                </a:cxn>
                <a:cxn ang="436">
                  <a:pos x="connsiteX436" y="connsiteY436"/>
                </a:cxn>
              </a:cxnLst>
              <a:rect l="l" t="t" r="r" b="b"/>
              <a:pathLst>
                <a:path w="631698" h="101255">
                  <a:moveTo>
                    <a:pt x="28194" y="50220"/>
                  </a:moveTo>
                  <a:lnTo>
                    <a:pt x="28955" y="54030"/>
                  </a:lnTo>
                  <a:lnTo>
                    <a:pt x="28194" y="52506"/>
                  </a:lnTo>
                  <a:lnTo>
                    <a:pt x="28955" y="56316"/>
                  </a:lnTo>
                  <a:lnTo>
                    <a:pt x="28955" y="54792"/>
                  </a:lnTo>
                  <a:lnTo>
                    <a:pt x="29717" y="58602"/>
                  </a:lnTo>
                  <a:lnTo>
                    <a:pt x="29717" y="57078"/>
                  </a:lnTo>
                  <a:lnTo>
                    <a:pt x="30479" y="60888"/>
                  </a:lnTo>
                  <a:lnTo>
                    <a:pt x="30479" y="59364"/>
                  </a:lnTo>
                  <a:lnTo>
                    <a:pt x="32004" y="63174"/>
                  </a:lnTo>
                  <a:lnTo>
                    <a:pt x="31242" y="61650"/>
                  </a:lnTo>
                  <a:lnTo>
                    <a:pt x="32766" y="64698"/>
                  </a:lnTo>
                  <a:lnTo>
                    <a:pt x="32004" y="63174"/>
                  </a:lnTo>
                  <a:lnTo>
                    <a:pt x="36576" y="68508"/>
                  </a:lnTo>
                  <a:lnTo>
                    <a:pt x="34290" y="66984"/>
                  </a:lnTo>
                  <a:lnTo>
                    <a:pt x="40385" y="71556"/>
                  </a:lnTo>
                  <a:lnTo>
                    <a:pt x="38861" y="70032"/>
                  </a:lnTo>
                  <a:lnTo>
                    <a:pt x="41910" y="72318"/>
                  </a:lnTo>
                  <a:lnTo>
                    <a:pt x="40385" y="71556"/>
                  </a:lnTo>
                  <a:lnTo>
                    <a:pt x="43434" y="73080"/>
                  </a:lnTo>
                  <a:lnTo>
                    <a:pt x="42672" y="72318"/>
                  </a:lnTo>
                  <a:lnTo>
                    <a:pt x="45720" y="73842"/>
                  </a:lnTo>
                  <a:lnTo>
                    <a:pt x="44196" y="73080"/>
                  </a:lnTo>
                  <a:lnTo>
                    <a:pt x="48005" y="74604"/>
                  </a:lnTo>
                  <a:lnTo>
                    <a:pt x="46482" y="73842"/>
                  </a:lnTo>
                  <a:lnTo>
                    <a:pt x="50292" y="74604"/>
                  </a:lnTo>
                  <a:lnTo>
                    <a:pt x="48767" y="74604"/>
                  </a:lnTo>
                  <a:lnTo>
                    <a:pt x="52578" y="74604"/>
                  </a:lnTo>
                  <a:lnTo>
                    <a:pt x="51054" y="74604"/>
                  </a:lnTo>
                  <a:lnTo>
                    <a:pt x="54864" y="74604"/>
                  </a:lnTo>
                  <a:lnTo>
                    <a:pt x="53340" y="74604"/>
                  </a:lnTo>
                  <a:lnTo>
                    <a:pt x="57150" y="73842"/>
                  </a:lnTo>
                  <a:lnTo>
                    <a:pt x="55626" y="74604"/>
                  </a:lnTo>
                  <a:lnTo>
                    <a:pt x="59435" y="73080"/>
                  </a:lnTo>
                  <a:lnTo>
                    <a:pt x="57911" y="73842"/>
                  </a:lnTo>
                  <a:lnTo>
                    <a:pt x="60960" y="72318"/>
                  </a:lnTo>
                  <a:lnTo>
                    <a:pt x="60198" y="73080"/>
                  </a:lnTo>
                  <a:lnTo>
                    <a:pt x="63246" y="71556"/>
                  </a:lnTo>
                  <a:lnTo>
                    <a:pt x="61722" y="72318"/>
                  </a:lnTo>
                  <a:lnTo>
                    <a:pt x="64770" y="70032"/>
                  </a:lnTo>
                  <a:lnTo>
                    <a:pt x="63246" y="71556"/>
                  </a:lnTo>
                  <a:lnTo>
                    <a:pt x="68579" y="66984"/>
                  </a:lnTo>
                  <a:lnTo>
                    <a:pt x="67055" y="68508"/>
                  </a:lnTo>
                  <a:lnTo>
                    <a:pt x="71628" y="63174"/>
                  </a:lnTo>
                  <a:lnTo>
                    <a:pt x="70104" y="64698"/>
                  </a:lnTo>
                  <a:lnTo>
                    <a:pt x="72390" y="61650"/>
                  </a:lnTo>
                  <a:lnTo>
                    <a:pt x="71628" y="63174"/>
                  </a:lnTo>
                  <a:lnTo>
                    <a:pt x="73152" y="59364"/>
                  </a:lnTo>
                  <a:lnTo>
                    <a:pt x="73152" y="60888"/>
                  </a:lnTo>
                  <a:lnTo>
                    <a:pt x="73914" y="57078"/>
                  </a:lnTo>
                  <a:lnTo>
                    <a:pt x="73914" y="58602"/>
                  </a:lnTo>
                  <a:lnTo>
                    <a:pt x="74676" y="54792"/>
                  </a:lnTo>
                  <a:lnTo>
                    <a:pt x="74676" y="56316"/>
                  </a:lnTo>
                  <a:lnTo>
                    <a:pt x="74676" y="52506"/>
                  </a:lnTo>
                  <a:lnTo>
                    <a:pt x="74676" y="54030"/>
                  </a:lnTo>
                  <a:cubicBezTo>
                    <a:pt x="75336" y="-18321"/>
                    <a:pt x="179692" y="-17698"/>
                    <a:pt x="179070" y="54030"/>
                  </a:cubicBezTo>
                  <a:lnTo>
                    <a:pt x="179070" y="52506"/>
                  </a:lnTo>
                  <a:lnTo>
                    <a:pt x="179832" y="56316"/>
                  </a:lnTo>
                  <a:lnTo>
                    <a:pt x="179832" y="54792"/>
                  </a:lnTo>
                  <a:lnTo>
                    <a:pt x="180594" y="58602"/>
                  </a:lnTo>
                  <a:lnTo>
                    <a:pt x="179832" y="57078"/>
                  </a:lnTo>
                  <a:lnTo>
                    <a:pt x="181355" y="60888"/>
                  </a:lnTo>
                  <a:lnTo>
                    <a:pt x="180594" y="59364"/>
                  </a:lnTo>
                  <a:lnTo>
                    <a:pt x="182867" y="63174"/>
                  </a:lnTo>
                  <a:lnTo>
                    <a:pt x="182117" y="61650"/>
                  </a:lnTo>
                  <a:lnTo>
                    <a:pt x="183629" y="64698"/>
                  </a:lnTo>
                  <a:lnTo>
                    <a:pt x="182867" y="63174"/>
                  </a:lnTo>
                  <a:lnTo>
                    <a:pt x="187439" y="68508"/>
                  </a:lnTo>
                  <a:lnTo>
                    <a:pt x="185153" y="66984"/>
                  </a:lnTo>
                  <a:lnTo>
                    <a:pt x="191261" y="71556"/>
                  </a:lnTo>
                  <a:lnTo>
                    <a:pt x="188976" y="70032"/>
                  </a:lnTo>
                  <a:lnTo>
                    <a:pt x="192011" y="72318"/>
                  </a:lnTo>
                  <a:lnTo>
                    <a:pt x="191261" y="71556"/>
                  </a:lnTo>
                  <a:lnTo>
                    <a:pt x="194297" y="73080"/>
                  </a:lnTo>
                  <a:lnTo>
                    <a:pt x="192773" y="72318"/>
                  </a:lnTo>
                  <a:lnTo>
                    <a:pt x="196596" y="73842"/>
                  </a:lnTo>
                  <a:lnTo>
                    <a:pt x="195072" y="73080"/>
                  </a:lnTo>
                  <a:lnTo>
                    <a:pt x="198882" y="74604"/>
                  </a:lnTo>
                  <a:lnTo>
                    <a:pt x="197358" y="73842"/>
                  </a:lnTo>
                  <a:lnTo>
                    <a:pt x="201167" y="74604"/>
                  </a:lnTo>
                  <a:lnTo>
                    <a:pt x="199644" y="74604"/>
                  </a:lnTo>
                  <a:lnTo>
                    <a:pt x="203441" y="74604"/>
                  </a:lnTo>
                  <a:lnTo>
                    <a:pt x="201917" y="74604"/>
                  </a:lnTo>
                  <a:lnTo>
                    <a:pt x="205727" y="74604"/>
                  </a:lnTo>
                  <a:lnTo>
                    <a:pt x="204203" y="74604"/>
                  </a:lnTo>
                  <a:lnTo>
                    <a:pt x="208026" y="73842"/>
                  </a:lnTo>
                  <a:lnTo>
                    <a:pt x="206489" y="74604"/>
                  </a:lnTo>
                  <a:lnTo>
                    <a:pt x="210311" y="73080"/>
                  </a:lnTo>
                  <a:lnTo>
                    <a:pt x="208026" y="73842"/>
                  </a:lnTo>
                  <a:lnTo>
                    <a:pt x="211823" y="72318"/>
                  </a:lnTo>
                  <a:lnTo>
                    <a:pt x="210311" y="73080"/>
                  </a:lnTo>
                  <a:lnTo>
                    <a:pt x="214122" y="71556"/>
                  </a:lnTo>
                  <a:lnTo>
                    <a:pt x="212585" y="72318"/>
                  </a:lnTo>
                  <a:lnTo>
                    <a:pt x="215646" y="70032"/>
                  </a:lnTo>
                  <a:lnTo>
                    <a:pt x="214122" y="71556"/>
                  </a:lnTo>
                  <a:lnTo>
                    <a:pt x="219455" y="66984"/>
                  </a:lnTo>
                  <a:lnTo>
                    <a:pt x="217932" y="68508"/>
                  </a:lnTo>
                  <a:lnTo>
                    <a:pt x="222491" y="63174"/>
                  </a:lnTo>
                  <a:lnTo>
                    <a:pt x="220967" y="64698"/>
                  </a:lnTo>
                  <a:lnTo>
                    <a:pt x="223253" y="61650"/>
                  </a:lnTo>
                  <a:lnTo>
                    <a:pt x="222491" y="63174"/>
                  </a:lnTo>
                  <a:lnTo>
                    <a:pt x="224015" y="59364"/>
                  </a:lnTo>
                  <a:lnTo>
                    <a:pt x="223253" y="60888"/>
                  </a:lnTo>
                  <a:lnTo>
                    <a:pt x="224777" y="57078"/>
                  </a:lnTo>
                  <a:lnTo>
                    <a:pt x="224777" y="58602"/>
                  </a:lnTo>
                  <a:lnTo>
                    <a:pt x="225539" y="54792"/>
                  </a:lnTo>
                  <a:lnTo>
                    <a:pt x="224777" y="56316"/>
                  </a:lnTo>
                  <a:lnTo>
                    <a:pt x="225539" y="52506"/>
                  </a:lnTo>
                  <a:lnTo>
                    <a:pt x="225539" y="54030"/>
                  </a:lnTo>
                  <a:cubicBezTo>
                    <a:pt x="226072" y="-18321"/>
                    <a:pt x="330568" y="-17635"/>
                    <a:pt x="329946" y="54030"/>
                  </a:cubicBezTo>
                  <a:lnTo>
                    <a:pt x="329946" y="52506"/>
                  </a:lnTo>
                  <a:lnTo>
                    <a:pt x="330708" y="56316"/>
                  </a:lnTo>
                  <a:lnTo>
                    <a:pt x="329946" y="54792"/>
                  </a:lnTo>
                  <a:lnTo>
                    <a:pt x="331470" y="58602"/>
                  </a:lnTo>
                  <a:lnTo>
                    <a:pt x="330708" y="57078"/>
                  </a:lnTo>
                  <a:lnTo>
                    <a:pt x="332232" y="60888"/>
                  </a:lnTo>
                  <a:lnTo>
                    <a:pt x="331470" y="59364"/>
                  </a:lnTo>
                  <a:lnTo>
                    <a:pt x="332994" y="63174"/>
                  </a:lnTo>
                  <a:lnTo>
                    <a:pt x="332994" y="61650"/>
                  </a:lnTo>
                  <a:lnTo>
                    <a:pt x="334517" y="64698"/>
                  </a:lnTo>
                  <a:lnTo>
                    <a:pt x="332994" y="63174"/>
                  </a:lnTo>
                  <a:lnTo>
                    <a:pt x="338315" y="68508"/>
                  </a:lnTo>
                  <a:lnTo>
                    <a:pt x="336029" y="66984"/>
                  </a:lnTo>
                  <a:lnTo>
                    <a:pt x="341376" y="71556"/>
                  </a:lnTo>
                  <a:lnTo>
                    <a:pt x="339839" y="70032"/>
                  </a:lnTo>
                  <a:lnTo>
                    <a:pt x="342900" y="72318"/>
                  </a:lnTo>
                  <a:lnTo>
                    <a:pt x="342138" y="71556"/>
                  </a:lnTo>
                  <a:lnTo>
                    <a:pt x="345173" y="73080"/>
                  </a:lnTo>
                  <a:lnTo>
                    <a:pt x="343661" y="72318"/>
                  </a:lnTo>
                  <a:lnTo>
                    <a:pt x="347472" y="73842"/>
                  </a:lnTo>
                  <a:lnTo>
                    <a:pt x="345935" y="73080"/>
                  </a:lnTo>
                  <a:lnTo>
                    <a:pt x="348996" y="74604"/>
                  </a:lnTo>
                  <a:lnTo>
                    <a:pt x="348234" y="73842"/>
                  </a:lnTo>
                  <a:lnTo>
                    <a:pt x="352044" y="74604"/>
                  </a:lnTo>
                  <a:lnTo>
                    <a:pt x="349758" y="74604"/>
                  </a:lnTo>
                  <a:lnTo>
                    <a:pt x="354317" y="74604"/>
                  </a:lnTo>
                  <a:lnTo>
                    <a:pt x="352805" y="74604"/>
                  </a:lnTo>
                  <a:lnTo>
                    <a:pt x="356603" y="74604"/>
                  </a:lnTo>
                  <a:lnTo>
                    <a:pt x="355079" y="74604"/>
                  </a:lnTo>
                  <a:lnTo>
                    <a:pt x="358127" y="73842"/>
                  </a:lnTo>
                  <a:lnTo>
                    <a:pt x="357365" y="74604"/>
                  </a:lnTo>
                  <a:lnTo>
                    <a:pt x="360413" y="73080"/>
                  </a:lnTo>
                  <a:lnTo>
                    <a:pt x="358889" y="73842"/>
                  </a:lnTo>
                  <a:lnTo>
                    <a:pt x="362712" y="72318"/>
                  </a:lnTo>
                  <a:lnTo>
                    <a:pt x="361175" y="73080"/>
                  </a:lnTo>
                  <a:lnTo>
                    <a:pt x="364236" y="71556"/>
                  </a:lnTo>
                  <a:lnTo>
                    <a:pt x="363461" y="72318"/>
                  </a:lnTo>
                  <a:lnTo>
                    <a:pt x="366522" y="70032"/>
                  </a:lnTo>
                  <a:lnTo>
                    <a:pt x="364998" y="71556"/>
                  </a:lnTo>
                  <a:lnTo>
                    <a:pt x="370332" y="66984"/>
                  </a:lnTo>
                  <a:lnTo>
                    <a:pt x="368808" y="68508"/>
                  </a:lnTo>
                  <a:lnTo>
                    <a:pt x="373367" y="63174"/>
                  </a:lnTo>
                  <a:lnTo>
                    <a:pt x="371855" y="64698"/>
                  </a:lnTo>
                  <a:lnTo>
                    <a:pt x="373367" y="61650"/>
                  </a:lnTo>
                  <a:lnTo>
                    <a:pt x="373367" y="63174"/>
                  </a:lnTo>
                  <a:lnTo>
                    <a:pt x="374891" y="59364"/>
                  </a:lnTo>
                  <a:lnTo>
                    <a:pt x="374129" y="60888"/>
                  </a:lnTo>
                  <a:lnTo>
                    <a:pt x="375653" y="57078"/>
                  </a:lnTo>
                  <a:lnTo>
                    <a:pt x="374891" y="58602"/>
                  </a:lnTo>
                  <a:lnTo>
                    <a:pt x="376415" y="54792"/>
                  </a:lnTo>
                  <a:lnTo>
                    <a:pt x="375653" y="56316"/>
                  </a:lnTo>
                  <a:lnTo>
                    <a:pt x="376415" y="52506"/>
                  </a:lnTo>
                  <a:lnTo>
                    <a:pt x="376415" y="54030"/>
                  </a:lnTo>
                  <a:cubicBezTo>
                    <a:pt x="376656" y="-17978"/>
                    <a:pt x="480581" y="-17953"/>
                    <a:pt x="480822" y="54030"/>
                  </a:cubicBezTo>
                  <a:lnTo>
                    <a:pt x="480822" y="52506"/>
                  </a:lnTo>
                  <a:lnTo>
                    <a:pt x="481584" y="56316"/>
                  </a:lnTo>
                  <a:lnTo>
                    <a:pt x="480822" y="54792"/>
                  </a:lnTo>
                  <a:lnTo>
                    <a:pt x="482346" y="58602"/>
                  </a:lnTo>
                  <a:lnTo>
                    <a:pt x="481584" y="57078"/>
                  </a:lnTo>
                  <a:lnTo>
                    <a:pt x="483108" y="60888"/>
                  </a:lnTo>
                  <a:lnTo>
                    <a:pt x="482346" y="59364"/>
                  </a:lnTo>
                  <a:lnTo>
                    <a:pt x="483870" y="63174"/>
                  </a:lnTo>
                  <a:lnTo>
                    <a:pt x="483108" y="61650"/>
                  </a:lnTo>
                  <a:lnTo>
                    <a:pt x="485394" y="64698"/>
                  </a:lnTo>
                  <a:lnTo>
                    <a:pt x="483870" y="63174"/>
                  </a:lnTo>
                  <a:lnTo>
                    <a:pt x="488429" y="68508"/>
                  </a:lnTo>
                  <a:lnTo>
                    <a:pt x="486917" y="66984"/>
                  </a:lnTo>
                  <a:lnTo>
                    <a:pt x="492239" y="71556"/>
                  </a:lnTo>
                  <a:lnTo>
                    <a:pt x="490715" y="70032"/>
                  </a:lnTo>
                  <a:lnTo>
                    <a:pt x="493763" y="72318"/>
                  </a:lnTo>
                  <a:lnTo>
                    <a:pt x="492239" y="71556"/>
                  </a:lnTo>
                  <a:lnTo>
                    <a:pt x="496062" y="73080"/>
                  </a:lnTo>
                  <a:lnTo>
                    <a:pt x="494525" y="72318"/>
                  </a:lnTo>
                  <a:lnTo>
                    <a:pt x="498348" y="73842"/>
                  </a:lnTo>
                  <a:lnTo>
                    <a:pt x="496811" y="73080"/>
                  </a:lnTo>
                  <a:lnTo>
                    <a:pt x="499872" y="74604"/>
                  </a:lnTo>
                  <a:lnTo>
                    <a:pt x="499110" y="73842"/>
                  </a:lnTo>
                  <a:lnTo>
                    <a:pt x="502158" y="74604"/>
                  </a:lnTo>
                  <a:lnTo>
                    <a:pt x="500634" y="74604"/>
                  </a:lnTo>
                  <a:lnTo>
                    <a:pt x="504444" y="74604"/>
                  </a:lnTo>
                  <a:lnTo>
                    <a:pt x="502920" y="74604"/>
                  </a:lnTo>
                  <a:lnTo>
                    <a:pt x="506717" y="74604"/>
                  </a:lnTo>
                  <a:lnTo>
                    <a:pt x="505205" y="74604"/>
                  </a:lnTo>
                  <a:lnTo>
                    <a:pt x="509003" y="73842"/>
                  </a:lnTo>
                  <a:lnTo>
                    <a:pt x="507479" y="74604"/>
                  </a:lnTo>
                  <a:lnTo>
                    <a:pt x="511289" y="73080"/>
                  </a:lnTo>
                  <a:lnTo>
                    <a:pt x="509765" y="73842"/>
                  </a:lnTo>
                  <a:lnTo>
                    <a:pt x="513575" y="72318"/>
                  </a:lnTo>
                  <a:lnTo>
                    <a:pt x="512051" y="73080"/>
                  </a:lnTo>
                  <a:lnTo>
                    <a:pt x="515112" y="71556"/>
                  </a:lnTo>
                  <a:lnTo>
                    <a:pt x="514337" y="72318"/>
                  </a:lnTo>
                  <a:lnTo>
                    <a:pt x="517398" y="70032"/>
                  </a:lnTo>
                  <a:lnTo>
                    <a:pt x="515861" y="71556"/>
                  </a:lnTo>
                  <a:lnTo>
                    <a:pt x="521208" y="66984"/>
                  </a:lnTo>
                  <a:lnTo>
                    <a:pt x="518922" y="68508"/>
                  </a:lnTo>
                  <a:lnTo>
                    <a:pt x="523494" y="63174"/>
                  </a:lnTo>
                  <a:lnTo>
                    <a:pt x="522732" y="64698"/>
                  </a:lnTo>
                  <a:lnTo>
                    <a:pt x="524255" y="61650"/>
                  </a:lnTo>
                  <a:lnTo>
                    <a:pt x="524255" y="63174"/>
                  </a:lnTo>
                  <a:lnTo>
                    <a:pt x="525767" y="59364"/>
                  </a:lnTo>
                  <a:lnTo>
                    <a:pt x="525017" y="60888"/>
                  </a:lnTo>
                  <a:lnTo>
                    <a:pt x="526529" y="57078"/>
                  </a:lnTo>
                  <a:lnTo>
                    <a:pt x="525767" y="58602"/>
                  </a:lnTo>
                  <a:lnTo>
                    <a:pt x="526529" y="54792"/>
                  </a:lnTo>
                  <a:lnTo>
                    <a:pt x="526529" y="56316"/>
                  </a:lnTo>
                  <a:lnTo>
                    <a:pt x="527291" y="52506"/>
                  </a:lnTo>
                  <a:lnTo>
                    <a:pt x="527291" y="54030"/>
                  </a:lnTo>
                  <a:cubicBezTo>
                    <a:pt x="526465" y="-15628"/>
                    <a:pt x="626808" y="-19006"/>
                    <a:pt x="631698" y="50220"/>
                  </a:cubicBezTo>
                  <a:lnTo>
                    <a:pt x="602729" y="50982"/>
                  </a:lnTo>
                  <a:lnTo>
                    <a:pt x="602729" y="47172"/>
                  </a:lnTo>
                  <a:lnTo>
                    <a:pt x="602729" y="48696"/>
                  </a:lnTo>
                  <a:lnTo>
                    <a:pt x="601967" y="44886"/>
                  </a:lnTo>
                  <a:lnTo>
                    <a:pt x="601967" y="46410"/>
                  </a:lnTo>
                  <a:lnTo>
                    <a:pt x="601217" y="42600"/>
                  </a:lnTo>
                  <a:lnTo>
                    <a:pt x="601967" y="44124"/>
                  </a:lnTo>
                  <a:lnTo>
                    <a:pt x="600455" y="40314"/>
                  </a:lnTo>
                  <a:lnTo>
                    <a:pt x="601217" y="41838"/>
                  </a:lnTo>
                  <a:lnTo>
                    <a:pt x="599694" y="38790"/>
                  </a:lnTo>
                  <a:lnTo>
                    <a:pt x="599694" y="39552"/>
                  </a:lnTo>
                  <a:lnTo>
                    <a:pt x="598170" y="36504"/>
                  </a:lnTo>
                  <a:lnTo>
                    <a:pt x="598932" y="38028"/>
                  </a:lnTo>
                  <a:lnTo>
                    <a:pt x="594360" y="32694"/>
                  </a:lnTo>
                  <a:lnTo>
                    <a:pt x="596646" y="34218"/>
                  </a:lnTo>
                  <a:lnTo>
                    <a:pt x="590537" y="29646"/>
                  </a:lnTo>
                  <a:lnTo>
                    <a:pt x="592836" y="31170"/>
                  </a:lnTo>
                  <a:lnTo>
                    <a:pt x="589775" y="28884"/>
                  </a:lnTo>
                  <a:lnTo>
                    <a:pt x="590537" y="29646"/>
                  </a:lnTo>
                  <a:lnTo>
                    <a:pt x="587489" y="28122"/>
                  </a:lnTo>
                  <a:lnTo>
                    <a:pt x="589013" y="28884"/>
                  </a:lnTo>
                  <a:lnTo>
                    <a:pt x="585203" y="27360"/>
                  </a:lnTo>
                  <a:lnTo>
                    <a:pt x="586727" y="28122"/>
                  </a:lnTo>
                  <a:lnTo>
                    <a:pt x="582917" y="27360"/>
                  </a:lnTo>
                  <a:lnTo>
                    <a:pt x="584441" y="27360"/>
                  </a:lnTo>
                  <a:lnTo>
                    <a:pt x="580644" y="26598"/>
                  </a:lnTo>
                  <a:lnTo>
                    <a:pt x="582167" y="26598"/>
                  </a:lnTo>
                  <a:lnTo>
                    <a:pt x="578358" y="26598"/>
                  </a:lnTo>
                  <a:lnTo>
                    <a:pt x="579882" y="26598"/>
                  </a:lnTo>
                  <a:lnTo>
                    <a:pt x="576072" y="26598"/>
                  </a:lnTo>
                  <a:lnTo>
                    <a:pt x="577596" y="26598"/>
                  </a:lnTo>
                  <a:lnTo>
                    <a:pt x="573786" y="27360"/>
                  </a:lnTo>
                  <a:lnTo>
                    <a:pt x="575310" y="27360"/>
                  </a:lnTo>
                  <a:lnTo>
                    <a:pt x="571487" y="28122"/>
                  </a:lnTo>
                  <a:lnTo>
                    <a:pt x="573786" y="27360"/>
                  </a:lnTo>
                  <a:lnTo>
                    <a:pt x="569963" y="28884"/>
                  </a:lnTo>
                  <a:lnTo>
                    <a:pt x="571487" y="28122"/>
                  </a:lnTo>
                  <a:lnTo>
                    <a:pt x="567677" y="29646"/>
                  </a:lnTo>
                  <a:lnTo>
                    <a:pt x="569201" y="28884"/>
                  </a:lnTo>
                  <a:lnTo>
                    <a:pt x="566153" y="31170"/>
                  </a:lnTo>
                  <a:lnTo>
                    <a:pt x="567677" y="29646"/>
                  </a:lnTo>
                  <a:lnTo>
                    <a:pt x="562355" y="34218"/>
                  </a:lnTo>
                  <a:lnTo>
                    <a:pt x="563867" y="32694"/>
                  </a:lnTo>
                  <a:lnTo>
                    <a:pt x="559308" y="38028"/>
                  </a:lnTo>
                  <a:lnTo>
                    <a:pt x="560832" y="36504"/>
                  </a:lnTo>
                  <a:lnTo>
                    <a:pt x="558546" y="39552"/>
                  </a:lnTo>
                  <a:lnTo>
                    <a:pt x="559308" y="38790"/>
                  </a:lnTo>
                  <a:lnTo>
                    <a:pt x="557784" y="41838"/>
                  </a:lnTo>
                  <a:lnTo>
                    <a:pt x="558546" y="40314"/>
                  </a:lnTo>
                  <a:lnTo>
                    <a:pt x="557022" y="44124"/>
                  </a:lnTo>
                  <a:lnTo>
                    <a:pt x="557022" y="42600"/>
                  </a:lnTo>
                  <a:lnTo>
                    <a:pt x="556260" y="46410"/>
                  </a:lnTo>
                  <a:lnTo>
                    <a:pt x="557022" y="44886"/>
                  </a:lnTo>
                  <a:lnTo>
                    <a:pt x="556260" y="48696"/>
                  </a:lnTo>
                  <a:lnTo>
                    <a:pt x="556260" y="47172"/>
                  </a:lnTo>
                  <a:cubicBezTo>
                    <a:pt x="556145" y="119270"/>
                    <a:pt x="451548" y="119194"/>
                    <a:pt x="451853" y="47172"/>
                  </a:cubicBezTo>
                  <a:lnTo>
                    <a:pt x="451853" y="48696"/>
                  </a:lnTo>
                  <a:lnTo>
                    <a:pt x="451091" y="44886"/>
                  </a:lnTo>
                  <a:lnTo>
                    <a:pt x="451853" y="46410"/>
                  </a:lnTo>
                  <a:lnTo>
                    <a:pt x="450329" y="42600"/>
                  </a:lnTo>
                  <a:lnTo>
                    <a:pt x="451091" y="44124"/>
                  </a:lnTo>
                  <a:lnTo>
                    <a:pt x="449567" y="40314"/>
                  </a:lnTo>
                  <a:lnTo>
                    <a:pt x="450329" y="41838"/>
                  </a:lnTo>
                  <a:lnTo>
                    <a:pt x="448817" y="38028"/>
                  </a:lnTo>
                  <a:lnTo>
                    <a:pt x="449567" y="39552"/>
                  </a:lnTo>
                  <a:lnTo>
                    <a:pt x="447294" y="36504"/>
                  </a:lnTo>
                  <a:lnTo>
                    <a:pt x="448817" y="38028"/>
                  </a:lnTo>
                  <a:lnTo>
                    <a:pt x="443484" y="32694"/>
                  </a:lnTo>
                  <a:lnTo>
                    <a:pt x="445770" y="34218"/>
                  </a:lnTo>
                  <a:lnTo>
                    <a:pt x="440436" y="29646"/>
                  </a:lnTo>
                  <a:lnTo>
                    <a:pt x="441960" y="31170"/>
                  </a:lnTo>
                  <a:lnTo>
                    <a:pt x="438912" y="28884"/>
                  </a:lnTo>
                  <a:lnTo>
                    <a:pt x="439661" y="29646"/>
                  </a:lnTo>
                  <a:lnTo>
                    <a:pt x="436613" y="28122"/>
                  </a:lnTo>
                  <a:lnTo>
                    <a:pt x="438137" y="28884"/>
                  </a:lnTo>
                  <a:lnTo>
                    <a:pt x="434327" y="27360"/>
                  </a:lnTo>
                  <a:lnTo>
                    <a:pt x="435851" y="28122"/>
                  </a:lnTo>
                  <a:lnTo>
                    <a:pt x="432803" y="27360"/>
                  </a:lnTo>
                  <a:lnTo>
                    <a:pt x="433565" y="27360"/>
                  </a:lnTo>
                  <a:lnTo>
                    <a:pt x="429767" y="26598"/>
                  </a:lnTo>
                  <a:lnTo>
                    <a:pt x="432041" y="26598"/>
                  </a:lnTo>
                  <a:lnTo>
                    <a:pt x="427482" y="26598"/>
                  </a:lnTo>
                  <a:lnTo>
                    <a:pt x="429005" y="26598"/>
                  </a:lnTo>
                  <a:lnTo>
                    <a:pt x="425196" y="26598"/>
                  </a:lnTo>
                  <a:lnTo>
                    <a:pt x="426720" y="26598"/>
                  </a:lnTo>
                  <a:lnTo>
                    <a:pt x="423672" y="27360"/>
                  </a:lnTo>
                  <a:lnTo>
                    <a:pt x="424434" y="27360"/>
                  </a:lnTo>
                  <a:lnTo>
                    <a:pt x="421386" y="28122"/>
                  </a:lnTo>
                  <a:lnTo>
                    <a:pt x="422910" y="27360"/>
                  </a:lnTo>
                  <a:lnTo>
                    <a:pt x="419087" y="28884"/>
                  </a:lnTo>
                  <a:lnTo>
                    <a:pt x="420611" y="28122"/>
                  </a:lnTo>
                  <a:lnTo>
                    <a:pt x="417563" y="29646"/>
                  </a:lnTo>
                  <a:lnTo>
                    <a:pt x="418325" y="28884"/>
                  </a:lnTo>
                  <a:lnTo>
                    <a:pt x="415277" y="31170"/>
                  </a:lnTo>
                  <a:lnTo>
                    <a:pt x="416801" y="29646"/>
                  </a:lnTo>
                  <a:lnTo>
                    <a:pt x="411467" y="34218"/>
                  </a:lnTo>
                  <a:lnTo>
                    <a:pt x="412991" y="32694"/>
                  </a:lnTo>
                  <a:lnTo>
                    <a:pt x="408432" y="38028"/>
                  </a:lnTo>
                  <a:lnTo>
                    <a:pt x="409955" y="36504"/>
                  </a:lnTo>
                  <a:lnTo>
                    <a:pt x="407670" y="39552"/>
                  </a:lnTo>
                  <a:lnTo>
                    <a:pt x="408432" y="38028"/>
                  </a:lnTo>
                  <a:lnTo>
                    <a:pt x="406908" y="41838"/>
                  </a:lnTo>
                  <a:lnTo>
                    <a:pt x="407670" y="40314"/>
                  </a:lnTo>
                  <a:lnTo>
                    <a:pt x="406146" y="44124"/>
                  </a:lnTo>
                  <a:lnTo>
                    <a:pt x="406908" y="42600"/>
                  </a:lnTo>
                  <a:lnTo>
                    <a:pt x="405384" y="46410"/>
                  </a:lnTo>
                  <a:lnTo>
                    <a:pt x="406146" y="44886"/>
                  </a:lnTo>
                  <a:lnTo>
                    <a:pt x="405384" y="48696"/>
                  </a:lnTo>
                  <a:lnTo>
                    <a:pt x="405384" y="47172"/>
                  </a:lnTo>
                  <a:cubicBezTo>
                    <a:pt x="405663" y="119143"/>
                    <a:pt x="301015" y="119257"/>
                    <a:pt x="300977" y="47172"/>
                  </a:cubicBezTo>
                  <a:lnTo>
                    <a:pt x="300977" y="48696"/>
                  </a:lnTo>
                  <a:lnTo>
                    <a:pt x="300215" y="44886"/>
                  </a:lnTo>
                  <a:lnTo>
                    <a:pt x="300977" y="46410"/>
                  </a:lnTo>
                  <a:lnTo>
                    <a:pt x="299453" y="42600"/>
                  </a:lnTo>
                  <a:lnTo>
                    <a:pt x="300215" y="44124"/>
                  </a:lnTo>
                  <a:lnTo>
                    <a:pt x="298691" y="40314"/>
                  </a:lnTo>
                  <a:lnTo>
                    <a:pt x="299453" y="41838"/>
                  </a:lnTo>
                  <a:lnTo>
                    <a:pt x="297929" y="38028"/>
                  </a:lnTo>
                  <a:lnTo>
                    <a:pt x="298691" y="39552"/>
                  </a:lnTo>
                  <a:lnTo>
                    <a:pt x="296417" y="36504"/>
                  </a:lnTo>
                  <a:lnTo>
                    <a:pt x="297929" y="38028"/>
                  </a:lnTo>
                  <a:lnTo>
                    <a:pt x="293370" y="32694"/>
                  </a:lnTo>
                  <a:lnTo>
                    <a:pt x="294894" y="34218"/>
                  </a:lnTo>
                  <a:lnTo>
                    <a:pt x="289547" y="29646"/>
                  </a:lnTo>
                  <a:lnTo>
                    <a:pt x="291084" y="31170"/>
                  </a:lnTo>
                  <a:lnTo>
                    <a:pt x="288023" y="28884"/>
                  </a:lnTo>
                  <a:lnTo>
                    <a:pt x="289547" y="29646"/>
                  </a:lnTo>
                  <a:lnTo>
                    <a:pt x="285750" y="28122"/>
                  </a:lnTo>
                  <a:lnTo>
                    <a:pt x="287261" y="28884"/>
                  </a:lnTo>
                  <a:lnTo>
                    <a:pt x="283464" y="27360"/>
                  </a:lnTo>
                  <a:lnTo>
                    <a:pt x="284988" y="28122"/>
                  </a:lnTo>
                  <a:lnTo>
                    <a:pt x="281927" y="27360"/>
                  </a:lnTo>
                  <a:lnTo>
                    <a:pt x="283464" y="27360"/>
                  </a:lnTo>
                  <a:lnTo>
                    <a:pt x="279641" y="26598"/>
                  </a:lnTo>
                  <a:lnTo>
                    <a:pt x="281165" y="26598"/>
                  </a:lnTo>
                  <a:lnTo>
                    <a:pt x="277367" y="26598"/>
                  </a:lnTo>
                  <a:lnTo>
                    <a:pt x="278879" y="26598"/>
                  </a:lnTo>
                  <a:lnTo>
                    <a:pt x="275082" y="26598"/>
                  </a:lnTo>
                  <a:lnTo>
                    <a:pt x="276605" y="26598"/>
                  </a:lnTo>
                  <a:lnTo>
                    <a:pt x="272796" y="27360"/>
                  </a:lnTo>
                  <a:lnTo>
                    <a:pt x="274320" y="27360"/>
                  </a:lnTo>
                  <a:lnTo>
                    <a:pt x="270497" y="28122"/>
                  </a:lnTo>
                  <a:lnTo>
                    <a:pt x="272034" y="27360"/>
                  </a:lnTo>
                  <a:lnTo>
                    <a:pt x="268211" y="28884"/>
                  </a:lnTo>
                  <a:lnTo>
                    <a:pt x="269735" y="28122"/>
                  </a:lnTo>
                  <a:lnTo>
                    <a:pt x="266700" y="29646"/>
                  </a:lnTo>
                  <a:lnTo>
                    <a:pt x="267461" y="28884"/>
                  </a:lnTo>
                  <a:lnTo>
                    <a:pt x="264414" y="31170"/>
                  </a:lnTo>
                  <a:lnTo>
                    <a:pt x="266700" y="29646"/>
                  </a:lnTo>
                  <a:lnTo>
                    <a:pt x="260591" y="34218"/>
                  </a:lnTo>
                  <a:lnTo>
                    <a:pt x="262877" y="32694"/>
                  </a:lnTo>
                  <a:lnTo>
                    <a:pt x="258317" y="38028"/>
                  </a:lnTo>
                  <a:lnTo>
                    <a:pt x="259067" y="36504"/>
                  </a:lnTo>
                  <a:lnTo>
                    <a:pt x="257555" y="39552"/>
                  </a:lnTo>
                  <a:lnTo>
                    <a:pt x="257555" y="38028"/>
                  </a:lnTo>
                  <a:lnTo>
                    <a:pt x="256032" y="41838"/>
                  </a:lnTo>
                  <a:lnTo>
                    <a:pt x="256794" y="40314"/>
                  </a:lnTo>
                  <a:lnTo>
                    <a:pt x="255270" y="44124"/>
                  </a:lnTo>
                  <a:lnTo>
                    <a:pt x="256032" y="42600"/>
                  </a:lnTo>
                  <a:lnTo>
                    <a:pt x="255270" y="46410"/>
                  </a:lnTo>
                  <a:lnTo>
                    <a:pt x="255270" y="44886"/>
                  </a:lnTo>
                  <a:lnTo>
                    <a:pt x="254508" y="48696"/>
                  </a:lnTo>
                  <a:lnTo>
                    <a:pt x="254508" y="47172"/>
                  </a:lnTo>
                  <a:cubicBezTo>
                    <a:pt x="255257" y="118698"/>
                    <a:pt x="150876" y="119803"/>
                    <a:pt x="150114" y="47172"/>
                  </a:cubicBezTo>
                  <a:lnTo>
                    <a:pt x="150114" y="48696"/>
                  </a:lnTo>
                  <a:lnTo>
                    <a:pt x="150114" y="44886"/>
                  </a:lnTo>
                  <a:lnTo>
                    <a:pt x="150114" y="46410"/>
                  </a:lnTo>
                  <a:lnTo>
                    <a:pt x="149339" y="42600"/>
                  </a:lnTo>
                  <a:lnTo>
                    <a:pt x="149339" y="44124"/>
                  </a:lnTo>
                  <a:lnTo>
                    <a:pt x="147815" y="40314"/>
                  </a:lnTo>
                  <a:lnTo>
                    <a:pt x="148577" y="41838"/>
                  </a:lnTo>
                  <a:lnTo>
                    <a:pt x="147053" y="38790"/>
                  </a:lnTo>
                  <a:lnTo>
                    <a:pt x="147815" y="39552"/>
                  </a:lnTo>
                  <a:lnTo>
                    <a:pt x="145529" y="36504"/>
                  </a:lnTo>
                  <a:lnTo>
                    <a:pt x="147053" y="38028"/>
                  </a:lnTo>
                  <a:lnTo>
                    <a:pt x="142494" y="32694"/>
                  </a:lnTo>
                  <a:lnTo>
                    <a:pt x="144017" y="34218"/>
                  </a:lnTo>
                  <a:lnTo>
                    <a:pt x="138684" y="29646"/>
                  </a:lnTo>
                  <a:lnTo>
                    <a:pt x="140208" y="31170"/>
                  </a:lnTo>
                  <a:lnTo>
                    <a:pt x="137147" y="28884"/>
                  </a:lnTo>
                  <a:lnTo>
                    <a:pt x="138684" y="29646"/>
                  </a:lnTo>
                  <a:lnTo>
                    <a:pt x="134861" y="28122"/>
                  </a:lnTo>
                  <a:lnTo>
                    <a:pt x="136385" y="28884"/>
                  </a:lnTo>
                  <a:lnTo>
                    <a:pt x="133350" y="27360"/>
                  </a:lnTo>
                  <a:lnTo>
                    <a:pt x="134861" y="28122"/>
                  </a:lnTo>
                  <a:lnTo>
                    <a:pt x="131064" y="27360"/>
                  </a:lnTo>
                  <a:lnTo>
                    <a:pt x="132588" y="27360"/>
                  </a:lnTo>
                  <a:lnTo>
                    <a:pt x="128765" y="26598"/>
                  </a:lnTo>
                  <a:lnTo>
                    <a:pt x="130289" y="26598"/>
                  </a:lnTo>
                  <a:lnTo>
                    <a:pt x="126479" y="26598"/>
                  </a:lnTo>
                  <a:lnTo>
                    <a:pt x="128003" y="26598"/>
                  </a:lnTo>
                  <a:lnTo>
                    <a:pt x="124205" y="26598"/>
                  </a:lnTo>
                  <a:lnTo>
                    <a:pt x="125717" y="26598"/>
                  </a:lnTo>
                  <a:lnTo>
                    <a:pt x="121920" y="27360"/>
                  </a:lnTo>
                  <a:lnTo>
                    <a:pt x="123444" y="27360"/>
                  </a:lnTo>
                  <a:lnTo>
                    <a:pt x="119634" y="28122"/>
                  </a:lnTo>
                  <a:lnTo>
                    <a:pt x="121158" y="27360"/>
                  </a:lnTo>
                  <a:lnTo>
                    <a:pt x="118097" y="28884"/>
                  </a:lnTo>
                  <a:lnTo>
                    <a:pt x="118859" y="28122"/>
                  </a:lnTo>
                  <a:lnTo>
                    <a:pt x="115811" y="29646"/>
                  </a:lnTo>
                  <a:lnTo>
                    <a:pt x="116573" y="28884"/>
                  </a:lnTo>
                  <a:lnTo>
                    <a:pt x="113538" y="31170"/>
                  </a:lnTo>
                  <a:lnTo>
                    <a:pt x="115811" y="29646"/>
                  </a:lnTo>
                  <a:lnTo>
                    <a:pt x="109715" y="34218"/>
                  </a:lnTo>
                  <a:lnTo>
                    <a:pt x="112014" y="32694"/>
                  </a:lnTo>
                  <a:lnTo>
                    <a:pt x="107429" y="38028"/>
                  </a:lnTo>
                  <a:lnTo>
                    <a:pt x="108191" y="36504"/>
                  </a:lnTo>
                  <a:lnTo>
                    <a:pt x="106667" y="39552"/>
                  </a:lnTo>
                  <a:lnTo>
                    <a:pt x="107429" y="38790"/>
                  </a:lnTo>
                  <a:lnTo>
                    <a:pt x="105155" y="41838"/>
                  </a:lnTo>
                  <a:lnTo>
                    <a:pt x="105917" y="40314"/>
                  </a:lnTo>
                  <a:lnTo>
                    <a:pt x="105155" y="44124"/>
                  </a:lnTo>
                  <a:lnTo>
                    <a:pt x="105155" y="42600"/>
                  </a:lnTo>
                  <a:lnTo>
                    <a:pt x="104394" y="46410"/>
                  </a:lnTo>
                  <a:lnTo>
                    <a:pt x="104394" y="44886"/>
                  </a:lnTo>
                  <a:lnTo>
                    <a:pt x="103632" y="48696"/>
                  </a:lnTo>
                  <a:lnTo>
                    <a:pt x="104394" y="47172"/>
                  </a:lnTo>
                  <a:cubicBezTo>
                    <a:pt x="102374" y="119867"/>
                    <a:pt x="1841" y="117428"/>
                    <a:pt x="0" y="50982"/>
                  </a:cubicBezTo>
                  <a:lnTo>
                    <a:pt x="28194" y="50220"/>
                  </a:ln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3" name="Freeform 3"/>
            <p:cNvSpPr/>
            <p:nvPr/>
          </p:nvSpPr>
          <p:spPr>
            <a:xfrm>
              <a:off x="7504509" y="4467898"/>
              <a:ext cx="257163" cy="222219"/>
            </a:xfrm>
            <a:custGeom>
              <a:avLst/>
              <a:gdLst>
                <a:gd name="connsiteX0" fmla="*/ 150862 w 256793"/>
                <a:gd name="connsiteY0" fmla="*/ 92202 h 223266"/>
                <a:gd name="connsiteX1" fmla="*/ 216407 w 256793"/>
                <a:gd name="connsiteY1" fmla="*/ 184403 h 223266"/>
                <a:gd name="connsiteX2" fmla="*/ 240029 w 256793"/>
                <a:gd name="connsiteY2" fmla="*/ 211835 h 223266"/>
                <a:gd name="connsiteX3" fmla="*/ 256793 w 256793"/>
                <a:gd name="connsiteY3" fmla="*/ 217170 h 223266"/>
                <a:gd name="connsiteX4" fmla="*/ 256793 w 256793"/>
                <a:gd name="connsiteY4" fmla="*/ 223265 h 223266"/>
                <a:gd name="connsiteX5" fmla="*/ 139445 w 256793"/>
                <a:gd name="connsiteY5" fmla="*/ 223265 h 223266"/>
                <a:gd name="connsiteX6" fmla="*/ 139445 w 256793"/>
                <a:gd name="connsiteY6" fmla="*/ 217170 h 223266"/>
                <a:gd name="connsiteX7" fmla="*/ 157733 w 256793"/>
                <a:gd name="connsiteY7" fmla="*/ 213359 h 223266"/>
                <a:gd name="connsiteX8" fmla="*/ 161543 w 256793"/>
                <a:gd name="connsiteY8" fmla="*/ 206502 h 223266"/>
                <a:gd name="connsiteX9" fmla="*/ 160781 w 256793"/>
                <a:gd name="connsiteY9" fmla="*/ 201167 h 223266"/>
                <a:gd name="connsiteX10" fmla="*/ 148576 w 256793"/>
                <a:gd name="connsiteY10" fmla="*/ 182879 h 223266"/>
                <a:gd name="connsiteX11" fmla="*/ 113524 w 256793"/>
                <a:gd name="connsiteY11" fmla="*/ 134111 h 223266"/>
                <a:gd name="connsiteX12" fmla="*/ 76200 w 256793"/>
                <a:gd name="connsiteY12" fmla="*/ 176022 h 223266"/>
                <a:gd name="connsiteX13" fmla="*/ 60197 w 256793"/>
                <a:gd name="connsiteY13" fmla="*/ 201929 h 223266"/>
                <a:gd name="connsiteX14" fmla="*/ 64007 w 256793"/>
                <a:gd name="connsiteY14" fmla="*/ 210311 h 223266"/>
                <a:gd name="connsiteX15" fmla="*/ 76948 w 256793"/>
                <a:gd name="connsiteY15" fmla="*/ 216408 h 223266"/>
                <a:gd name="connsiteX16" fmla="*/ 92188 w 256793"/>
                <a:gd name="connsiteY16" fmla="*/ 217170 h 223266"/>
                <a:gd name="connsiteX17" fmla="*/ 92188 w 256793"/>
                <a:gd name="connsiteY17" fmla="*/ 223265 h 223266"/>
                <a:gd name="connsiteX18" fmla="*/ 0 w 256793"/>
                <a:gd name="connsiteY18" fmla="*/ 223265 h 223266"/>
                <a:gd name="connsiteX19" fmla="*/ 0 w 256793"/>
                <a:gd name="connsiteY19" fmla="*/ 217170 h 223266"/>
                <a:gd name="connsiteX20" fmla="*/ 24383 w 256793"/>
                <a:gd name="connsiteY20" fmla="*/ 209550 h 223266"/>
                <a:gd name="connsiteX21" fmla="*/ 57898 w 256793"/>
                <a:gd name="connsiteY21" fmla="*/ 177546 h 223266"/>
                <a:gd name="connsiteX22" fmla="*/ 105155 w 256793"/>
                <a:gd name="connsiteY22" fmla="*/ 123444 h 223266"/>
                <a:gd name="connsiteX23" fmla="*/ 44195 w 256793"/>
                <a:gd name="connsiteY23" fmla="*/ 40385 h 223266"/>
                <a:gd name="connsiteX24" fmla="*/ 27431 w 256793"/>
                <a:gd name="connsiteY24" fmla="*/ 17526 h 223266"/>
                <a:gd name="connsiteX25" fmla="*/ 17512 w 256793"/>
                <a:gd name="connsiteY25" fmla="*/ 9144 h 223266"/>
                <a:gd name="connsiteX26" fmla="*/ 5333 w 256793"/>
                <a:gd name="connsiteY26" fmla="*/ 6096 h 223266"/>
                <a:gd name="connsiteX27" fmla="*/ 5333 w 256793"/>
                <a:gd name="connsiteY27" fmla="*/ 0 h 223266"/>
                <a:gd name="connsiteX28" fmla="*/ 124205 w 256793"/>
                <a:gd name="connsiteY28" fmla="*/ 0 h 223266"/>
                <a:gd name="connsiteX29" fmla="*/ 124205 w 256793"/>
                <a:gd name="connsiteY29" fmla="*/ 6096 h 223266"/>
                <a:gd name="connsiteX30" fmla="*/ 118096 w 256793"/>
                <a:gd name="connsiteY30" fmla="*/ 6096 h 223266"/>
                <a:gd name="connsiteX31" fmla="*/ 103631 w 256793"/>
                <a:gd name="connsiteY31" fmla="*/ 9144 h 223266"/>
                <a:gd name="connsiteX32" fmla="*/ 99821 w 256793"/>
                <a:gd name="connsiteY32" fmla="*/ 16764 h 223266"/>
                <a:gd name="connsiteX33" fmla="*/ 100583 w 256793"/>
                <a:gd name="connsiteY33" fmla="*/ 22859 h 223266"/>
                <a:gd name="connsiteX34" fmla="*/ 113524 w 256793"/>
                <a:gd name="connsiteY34" fmla="*/ 40385 h 223266"/>
                <a:gd name="connsiteX35" fmla="*/ 143255 w 256793"/>
                <a:gd name="connsiteY35" fmla="*/ 82296 h 223266"/>
                <a:gd name="connsiteX36" fmla="*/ 168388 w 256793"/>
                <a:gd name="connsiteY36" fmla="*/ 53340 h 223266"/>
                <a:gd name="connsiteX37" fmla="*/ 187438 w 256793"/>
                <a:gd name="connsiteY37" fmla="*/ 22097 h 223266"/>
                <a:gd name="connsiteX38" fmla="*/ 185153 w 256793"/>
                <a:gd name="connsiteY38" fmla="*/ 13715 h 223266"/>
                <a:gd name="connsiteX39" fmla="*/ 176783 w 256793"/>
                <a:gd name="connsiteY39" fmla="*/ 8382 h 223266"/>
                <a:gd name="connsiteX40" fmla="*/ 160781 w 256793"/>
                <a:gd name="connsiteY40" fmla="*/ 6096 h 223266"/>
                <a:gd name="connsiteX41" fmla="*/ 160781 w 256793"/>
                <a:gd name="connsiteY41" fmla="*/ 0 h 223266"/>
                <a:gd name="connsiteX42" fmla="*/ 249173 w 256793"/>
                <a:gd name="connsiteY42" fmla="*/ 0 h 223266"/>
                <a:gd name="connsiteX43" fmla="*/ 249173 w 256793"/>
                <a:gd name="connsiteY43" fmla="*/ 6096 h 223266"/>
                <a:gd name="connsiteX44" fmla="*/ 232396 w 256793"/>
                <a:gd name="connsiteY44" fmla="*/ 8382 h 223266"/>
                <a:gd name="connsiteX45" fmla="*/ 218693 w 256793"/>
                <a:gd name="connsiteY45" fmla="*/ 16764 h 223266"/>
                <a:gd name="connsiteX46" fmla="*/ 195833 w 256793"/>
                <a:gd name="connsiteY46" fmla="*/ 41147 h 223266"/>
                <a:gd name="connsiteX47" fmla="*/ 150862 w 256793"/>
                <a:gd name="connsiteY47" fmla="*/ 92202 h 22326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Lst>
              <a:rect l="l" t="t" r="r" b="b"/>
              <a:pathLst>
                <a:path w="256793" h="223266">
                  <a:moveTo>
                    <a:pt x="150862" y="92202"/>
                  </a:moveTo>
                  <a:lnTo>
                    <a:pt x="216407" y="184403"/>
                  </a:lnTo>
                  <a:cubicBezTo>
                    <a:pt x="227824" y="198882"/>
                    <a:pt x="235457" y="208788"/>
                    <a:pt x="240029" y="211835"/>
                  </a:cubicBezTo>
                  <a:cubicBezTo>
                    <a:pt x="244588" y="214884"/>
                    <a:pt x="250697" y="217170"/>
                    <a:pt x="256793" y="217170"/>
                  </a:cubicBezTo>
                  <a:lnTo>
                    <a:pt x="256793" y="223265"/>
                  </a:lnTo>
                  <a:lnTo>
                    <a:pt x="139445" y="223265"/>
                  </a:lnTo>
                  <a:lnTo>
                    <a:pt x="139445" y="217170"/>
                  </a:lnTo>
                  <a:cubicBezTo>
                    <a:pt x="149338" y="217170"/>
                    <a:pt x="154672" y="215646"/>
                    <a:pt x="157733" y="213359"/>
                  </a:cubicBezTo>
                  <a:cubicBezTo>
                    <a:pt x="160781" y="211835"/>
                    <a:pt x="161543" y="209550"/>
                    <a:pt x="161543" y="206502"/>
                  </a:cubicBezTo>
                  <a:cubicBezTo>
                    <a:pt x="161543" y="204215"/>
                    <a:pt x="161543" y="202691"/>
                    <a:pt x="160781" y="201167"/>
                  </a:cubicBezTo>
                  <a:cubicBezTo>
                    <a:pt x="159257" y="197358"/>
                    <a:pt x="154672" y="191261"/>
                    <a:pt x="148576" y="182879"/>
                  </a:cubicBezTo>
                  <a:lnTo>
                    <a:pt x="113524" y="134111"/>
                  </a:lnTo>
                  <a:lnTo>
                    <a:pt x="76200" y="176022"/>
                  </a:lnTo>
                  <a:cubicBezTo>
                    <a:pt x="65531" y="188976"/>
                    <a:pt x="60197" y="197358"/>
                    <a:pt x="60197" y="201929"/>
                  </a:cubicBezTo>
                  <a:cubicBezTo>
                    <a:pt x="60197" y="204978"/>
                    <a:pt x="61721" y="208026"/>
                    <a:pt x="64007" y="210311"/>
                  </a:cubicBezTo>
                  <a:cubicBezTo>
                    <a:pt x="67055" y="213359"/>
                    <a:pt x="71615" y="215646"/>
                    <a:pt x="76948" y="216408"/>
                  </a:cubicBezTo>
                  <a:cubicBezTo>
                    <a:pt x="79247" y="217170"/>
                    <a:pt x="84581" y="217170"/>
                    <a:pt x="92188" y="217170"/>
                  </a:cubicBezTo>
                  <a:lnTo>
                    <a:pt x="92188" y="223265"/>
                  </a:lnTo>
                  <a:lnTo>
                    <a:pt x="0" y="223265"/>
                  </a:lnTo>
                  <a:lnTo>
                    <a:pt x="0" y="217170"/>
                  </a:lnTo>
                  <a:cubicBezTo>
                    <a:pt x="10667" y="216408"/>
                    <a:pt x="18274" y="213359"/>
                    <a:pt x="24383" y="209550"/>
                  </a:cubicBezTo>
                  <a:cubicBezTo>
                    <a:pt x="32753" y="204215"/>
                    <a:pt x="43433" y="194309"/>
                    <a:pt x="57898" y="177546"/>
                  </a:cubicBezTo>
                  <a:lnTo>
                    <a:pt x="105155" y="123444"/>
                  </a:lnTo>
                  <a:lnTo>
                    <a:pt x="44195" y="40385"/>
                  </a:lnTo>
                  <a:cubicBezTo>
                    <a:pt x="34276" y="26670"/>
                    <a:pt x="28193" y="19050"/>
                    <a:pt x="27431" y="17526"/>
                  </a:cubicBezTo>
                  <a:cubicBezTo>
                    <a:pt x="23621" y="13715"/>
                    <a:pt x="20573" y="10667"/>
                    <a:pt x="17512" y="9144"/>
                  </a:cubicBezTo>
                  <a:cubicBezTo>
                    <a:pt x="14465" y="7620"/>
                    <a:pt x="10667" y="6858"/>
                    <a:pt x="5333" y="6096"/>
                  </a:cubicBezTo>
                  <a:lnTo>
                    <a:pt x="5333" y="0"/>
                  </a:lnTo>
                  <a:lnTo>
                    <a:pt x="124205" y="0"/>
                  </a:lnTo>
                  <a:lnTo>
                    <a:pt x="124205" y="6096"/>
                  </a:lnTo>
                  <a:lnTo>
                    <a:pt x="118096" y="6096"/>
                  </a:lnTo>
                  <a:cubicBezTo>
                    <a:pt x="111238" y="6096"/>
                    <a:pt x="106679" y="6858"/>
                    <a:pt x="103631" y="9144"/>
                  </a:cubicBezTo>
                  <a:cubicBezTo>
                    <a:pt x="101345" y="11429"/>
                    <a:pt x="99821" y="13715"/>
                    <a:pt x="99821" y="16764"/>
                  </a:cubicBezTo>
                  <a:cubicBezTo>
                    <a:pt x="99821" y="19050"/>
                    <a:pt x="99821" y="21335"/>
                    <a:pt x="100583" y="22859"/>
                  </a:cubicBezTo>
                  <a:lnTo>
                    <a:pt x="113524" y="40385"/>
                  </a:lnTo>
                  <a:lnTo>
                    <a:pt x="143255" y="82296"/>
                  </a:lnTo>
                  <a:lnTo>
                    <a:pt x="168388" y="53340"/>
                  </a:lnTo>
                  <a:cubicBezTo>
                    <a:pt x="181355" y="38861"/>
                    <a:pt x="187438" y="28194"/>
                    <a:pt x="187438" y="22097"/>
                  </a:cubicBezTo>
                  <a:cubicBezTo>
                    <a:pt x="187438" y="19050"/>
                    <a:pt x="186676" y="16764"/>
                    <a:pt x="185153" y="13715"/>
                  </a:cubicBezTo>
                  <a:cubicBezTo>
                    <a:pt x="182879" y="11429"/>
                    <a:pt x="180593" y="9905"/>
                    <a:pt x="176783" y="8382"/>
                  </a:cubicBezTo>
                  <a:cubicBezTo>
                    <a:pt x="173722" y="6858"/>
                    <a:pt x="168388" y="6096"/>
                    <a:pt x="160781" y="6096"/>
                  </a:cubicBezTo>
                  <a:lnTo>
                    <a:pt x="160781" y="0"/>
                  </a:lnTo>
                  <a:lnTo>
                    <a:pt x="249173" y="0"/>
                  </a:lnTo>
                  <a:lnTo>
                    <a:pt x="249173" y="6096"/>
                  </a:lnTo>
                  <a:cubicBezTo>
                    <a:pt x="242303" y="6096"/>
                    <a:pt x="236981" y="6858"/>
                    <a:pt x="232396" y="8382"/>
                  </a:cubicBezTo>
                  <a:cubicBezTo>
                    <a:pt x="228600" y="9905"/>
                    <a:pt x="224015" y="12953"/>
                    <a:pt x="218693" y="16764"/>
                  </a:cubicBezTo>
                  <a:cubicBezTo>
                    <a:pt x="215645" y="19050"/>
                    <a:pt x="208012" y="27432"/>
                    <a:pt x="195833" y="41147"/>
                  </a:cubicBezTo>
                  <a:lnTo>
                    <a:pt x="150862" y="92202"/>
                  </a:ln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4" name="Freeform 3"/>
            <p:cNvSpPr/>
            <p:nvPr/>
          </p:nvSpPr>
          <p:spPr>
            <a:xfrm>
              <a:off x="7610866" y="4159966"/>
              <a:ext cx="30162" cy="290472"/>
            </a:xfrm>
            <a:custGeom>
              <a:avLst/>
              <a:gdLst>
                <a:gd name="connsiteX0" fmla="*/ 28943 w 28943"/>
                <a:gd name="connsiteY0" fmla="*/ 12953 h 291083"/>
                <a:gd name="connsiteX1" fmla="*/ 28943 w 28943"/>
                <a:gd name="connsiteY1" fmla="*/ 278129 h 291083"/>
                <a:gd name="connsiteX2" fmla="*/ 14478 w 28943"/>
                <a:gd name="connsiteY2" fmla="*/ 291083 h 291083"/>
                <a:gd name="connsiteX3" fmla="*/ 0 w 28943"/>
                <a:gd name="connsiteY3" fmla="*/ 278129 h 291083"/>
                <a:gd name="connsiteX4" fmla="*/ 0 w 28943"/>
                <a:gd name="connsiteY4" fmla="*/ 12953 h 291083"/>
                <a:gd name="connsiteX5" fmla="*/ 14478 w 28943"/>
                <a:gd name="connsiteY5" fmla="*/ 0 h 291083"/>
                <a:gd name="connsiteX6" fmla="*/ 28943 w 28943"/>
                <a:gd name="connsiteY6" fmla="*/ 12953 h 2910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8943" h="291083">
                  <a:moveTo>
                    <a:pt x="28943" y="12953"/>
                  </a:moveTo>
                  <a:lnTo>
                    <a:pt x="28943" y="278129"/>
                  </a:lnTo>
                  <a:cubicBezTo>
                    <a:pt x="28943" y="284988"/>
                    <a:pt x="22847" y="291083"/>
                    <a:pt x="14478" y="291083"/>
                  </a:cubicBezTo>
                  <a:cubicBezTo>
                    <a:pt x="6845" y="291083"/>
                    <a:pt x="0" y="284988"/>
                    <a:pt x="0" y="278129"/>
                  </a:cubicBezTo>
                  <a:lnTo>
                    <a:pt x="0" y="12953"/>
                  </a:lnTo>
                  <a:cubicBezTo>
                    <a:pt x="0" y="6095"/>
                    <a:pt x="6845" y="0"/>
                    <a:pt x="14478" y="0"/>
                  </a:cubicBezTo>
                  <a:cubicBezTo>
                    <a:pt x="22847" y="0"/>
                    <a:pt x="28943" y="6095"/>
                    <a:pt x="28943" y="12953"/>
                  </a:cubicBez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5" name="Freeform 3"/>
            <p:cNvSpPr/>
            <p:nvPr/>
          </p:nvSpPr>
          <p:spPr>
            <a:xfrm>
              <a:off x="8355370" y="3856794"/>
              <a:ext cx="193666" cy="179363"/>
            </a:xfrm>
            <a:custGeom>
              <a:avLst/>
              <a:gdLst>
                <a:gd name="connsiteX0" fmla="*/ 0 w 193535"/>
                <a:gd name="connsiteY0" fmla="*/ 79247 h 179070"/>
                <a:gd name="connsiteX1" fmla="*/ 85344 w 193535"/>
                <a:gd name="connsiteY1" fmla="*/ 79247 h 179070"/>
                <a:gd name="connsiteX2" fmla="*/ 85344 w 193535"/>
                <a:gd name="connsiteY2" fmla="*/ 0 h 179070"/>
                <a:gd name="connsiteX3" fmla="*/ 108204 w 193535"/>
                <a:gd name="connsiteY3" fmla="*/ 0 h 179070"/>
                <a:gd name="connsiteX4" fmla="*/ 108204 w 193535"/>
                <a:gd name="connsiteY4" fmla="*/ 79247 h 179070"/>
                <a:gd name="connsiteX5" fmla="*/ 193535 w 193535"/>
                <a:gd name="connsiteY5" fmla="*/ 79247 h 179070"/>
                <a:gd name="connsiteX6" fmla="*/ 193535 w 193535"/>
                <a:gd name="connsiteY6" fmla="*/ 100584 h 179070"/>
                <a:gd name="connsiteX7" fmla="*/ 108204 w 193535"/>
                <a:gd name="connsiteY7" fmla="*/ 100584 h 179070"/>
                <a:gd name="connsiteX8" fmla="*/ 108204 w 193535"/>
                <a:gd name="connsiteY8" fmla="*/ 179070 h 179070"/>
                <a:gd name="connsiteX9" fmla="*/ 85344 w 193535"/>
                <a:gd name="connsiteY9" fmla="*/ 179070 h 179070"/>
                <a:gd name="connsiteX10" fmla="*/ 85344 w 193535"/>
                <a:gd name="connsiteY10" fmla="*/ 100584 h 179070"/>
                <a:gd name="connsiteX11" fmla="*/ 0 w 193535"/>
                <a:gd name="connsiteY11" fmla="*/ 100584 h 179070"/>
                <a:gd name="connsiteX12" fmla="*/ 0 w 193535"/>
                <a:gd name="connsiteY12" fmla="*/ 79247 h 17907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193535" h="179070">
                  <a:moveTo>
                    <a:pt x="0" y="79247"/>
                  </a:moveTo>
                  <a:lnTo>
                    <a:pt x="85344" y="79247"/>
                  </a:lnTo>
                  <a:lnTo>
                    <a:pt x="85344" y="0"/>
                  </a:lnTo>
                  <a:lnTo>
                    <a:pt x="108204" y="0"/>
                  </a:lnTo>
                  <a:lnTo>
                    <a:pt x="108204" y="79247"/>
                  </a:lnTo>
                  <a:lnTo>
                    <a:pt x="193535" y="79247"/>
                  </a:lnTo>
                  <a:lnTo>
                    <a:pt x="193535" y="100584"/>
                  </a:lnTo>
                  <a:lnTo>
                    <a:pt x="108204" y="100584"/>
                  </a:lnTo>
                  <a:lnTo>
                    <a:pt x="108204" y="179070"/>
                  </a:lnTo>
                  <a:lnTo>
                    <a:pt x="85344" y="179070"/>
                  </a:lnTo>
                  <a:lnTo>
                    <a:pt x="85344" y="100584"/>
                  </a:lnTo>
                  <a:lnTo>
                    <a:pt x="0" y="100584"/>
                  </a:lnTo>
                  <a:lnTo>
                    <a:pt x="0" y="79247"/>
                  </a:ln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6" name="Freeform 3"/>
            <p:cNvSpPr/>
            <p:nvPr/>
          </p:nvSpPr>
          <p:spPr>
            <a:xfrm>
              <a:off x="4486807" y="3891714"/>
              <a:ext cx="255576" cy="223807"/>
            </a:xfrm>
            <a:custGeom>
              <a:avLst/>
              <a:gdLst>
                <a:gd name="connsiteX0" fmla="*/ 254508 w 254508"/>
                <a:gd name="connsiteY0" fmla="*/ 0 h 223265"/>
                <a:gd name="connsiteX1" fmla="*/ 254508 w 254508"/>
                <a:gd name="connsiteY1" fmla="*/ 6095 h 223265"/>
                <a:gd name="connsiteX2" fmla="*/ 236982 w 254508"/>
                <a:gd name="connsiteY2" fmla="*/ 12191 h 223265"/>
                <a:gd name="connsiteX3" fmla="*/ 208788 w 254508"/>
                <a:gd name="connsiteY3" fmla="*/ 50291 h 223265"/>
                <a:gd name="connsiteX4" fmla="*/ 156972 w 254508"/>
                <a:gd name="connsiteY4" fmla="*/ 131063 h 223265"/>
                <a:gd name="connsiteX5" fmla="*/ 156972 w 254508"/>
                <a:gd name="connsiteY5" fmla="*/ 185165 h 223265"/>
                <a:gd name="connsiteX6" fmla="*/ 158496 w 254508"/>
                <a:gd name="connsiteY6" fmla="*/ 206501 h 223265"/>
                <a:gd name="connsiteX7" fmla="*/ 166116 w 254508"/>
                <a:gd name="connsiteY7" fmla="*/ 214121 h 223265"/>
                <a:gd name="connsiteX8" fmla="*/ 181355 w 254508"/>
                <a:gd name="connsiteY8" fmla="*/ 217169 h 223265"/>
                <a:gd name="connsiteX9" fmla="*/ 195072 w 254508"/>
                <a:gd name="connsiteY9" fmla="*/ 217169 h 223265"/>
                <a:gd name="connsiteX10" fmla="*/ 195072 w 254508"/>
                <a:gd name="connsiteY10" fmla="*/ 223265 h 223265"/>
                <a:gd name="connsiteX11" fmla="*/ 60198 w 254508"/>
                <a:gd name="connsiteY11" fmla="*/ 223265 h 223265"/>
                <a:gd name="connsiteX12" fmla="*/ 60198 w 254508"/>
                <a:gd name="connsiteY12" fmla="*/ 217169 h 223265"/>
                <a:gd name="connsiteX13" fmla="*/ 73152 w 254508"/>
                <a:gd name="connsiteY13" fmla="*/ 217169 h 223265"/>
                <a:gd name="connsiteX14" fmla="*/ 89916 w 254508"/>
                <a:gd name="connsiteY14" fmla="*/ 214121 h 223265"/>
                <a:gd name="connsiteX15" fmla="*/ 96773 w 254508"/>
                <a:gd name="connsiteY15" fmla="*/ 205739 h 223265"/>
                <a:gd name="connsiteX16" fmla="*/ 99060 w 254508"/>
                <a:gd name="connsiteY16" fmla="*/ 185165 h 223265"/>
                <a:gd name="connsiteX17" fmla="*/ 99060 w 254508"/>
                <a:gd name="connsiteY17" fmla="*/ 140207 h 223265"/>
                <a:gd name="connsiteX18" fmla="*/ 42672 w 254508"/>
                <a:gd name="connsiteY18" fmla="*/ 44195 h 223265"/>
                <a:gd name="connsiteX19" fmla="*/ 19050 w 254508"/>
                <a:gd name="connsiteY19" fmla="*/ 10667 h 223265"/>
                <a:gd name="connsiteX20" fmla="*/ 0 w 254508"/>
                <a:gd name="connsiteY20" fmla="*/ 6095 h 223265"/>
                <a:gd name="connsiteX21" fmla="*/ 0 w 254508"/>
                <a:gd name="connsiteY21" fmla="*/ 0 h 223265"/>
                <a:gd name="connsiteX22" fmla="*/ 115061 w 254508"/>
                <a:gd name="connsiteY22" fmla="*/ 0 h 223265"/>
                <a:gd name="connsiteX23" fmla="*/ 115061 w 254508"/>
                <a:gd name="connsiteY23" fmla="*/ 6095 h 223265"/>
                <a:gd name="connsiteX24" fmla="*/ 110490 w 254508"/>
                <a:gd name="connsiteY24" fmla="*/ 6095 h 223265"/>
                <a:gd name="connsiteX25" fmla="*/ 96011 w 254508"/>
                <a:gd name="connsiteY25" fmla="*/ 8381 h 223265"/>
                <a:gd name="connsiteX26" fmla="*/ 91440 w 254508"/>
                <a:gd name="connsiteY26" fmla="*/ 14477 h 223265"/>
                <a:gd name="connsiteX27" fmla="*/ 105917 w 254508"/>
                <a:gd name="connsiteY27" fmla="*/ 44195 h 223265"/>
                <a:gd name="connsiteX28" fmla="*/ 149352 w 254508"/>
                <a:gd name="connsiteY28" fmla="*/ 118109 h 223265"/>
                <a:gd name="connsiteX29" fmla="*/ 192023 w 254508"/>
                <a:gd name="connsiteY29" fmla="*/ 51053 h 223265"/>
                <a:gd name="connsiteX30" fmla="*/ 208026 w 254508"/>
                <a:gd name="connsiteY30" fmla="*/ 18287 h 223265"/>
                <a:gd name="connsiteX31" fmla="*/ 203454 w 254508"/>
                <a:gd name="connsiteY31" fmla="*/ 10667 h 223265"/>
                <a:gd name="connsiteX32" fmla="*/ 181355 w 254508"/>
                <a:gd name="connsiteY32" fmla="*/ 6095 h 223265"/>
                <a:gd name="connsiteX33" fmla="*/ 181355 w 254508"/>
                <a:gd name="connsiteY33" fmla="*/ 0 h 223265"/>
                <a:gd name="connsiteX34" fmla="*/ 254508 w 254508"/>
                <a:gd name="connsiteY34" fmla="*/ 0 h 22326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Lst>
              <a:rect l="l" t="t" r="r" b="b"/>
              <a:pathLst>
                <a:path w="254508" h="223265">
                  <a:moveTo>
                    <a:pt x="254508" y="0"/>
                  </a:moveTo>
                  <a:lnTo>
                    <a:pt x="254508" y="6095"/>
                  </a:lnTo>
                  <a:cubicBezTo>
                    <a:pt x="246888" y="6857"/>
                    <a:pt x="240791" y="9144"/>
                    <a:pt x="236982" y="12191"/>
                  </a:cubicBezTo>
                  <a:cubicBezTo>
                    <a:pt x="230885" y="16763"/>
                    <a:pt x="221741" y="29717"/>
                    <a:pt x="208788" y="50291"/>
                  </a:cubicBezTo>
                  <a:lnTo>
                    <a:pt x="156972" y="131063"/>
                  </a:lnTo>
                  <a:lnTo>
                    <a:pt x="156972" y="185165"/>
                  </a:lnTo>
                  <a:cubicBezTo>
                    <a:pt x="156972" y="196595"/>
                    <a:pt x="156972" y="204215"/>
                    <a:pt x="158496" y="206501"/>
                  </a:cubicBezTo>
                  <a:cubicBezTo>
                    <a:pt x="160020" y="209550"/>
                    <a:pt x="162305" y="211835"/>
                    <a:pt x="166116" y="214121"/>
                  </a:cubicBezTo>
                  <a:cubicBezTo>
                    <a:pt x="169926" y="216407"/>
                    <a:pt x="175260" y="217169"/>
                    <a:pt x="181355" y="217169"/>
                  </a:cubicBezTo>
                  <a:lnTo>
                    <a:pt x="195072" y="217169"/>
                  </a:lnTo>
                  <a:lnTo>
                    <a:pt x="195072" y="223265"/>
                  </a:lnTo>
                  <a:lnTo>
                    <a:pt x="60198" y="223265"/>
                  </a:lnTo>
                  <a:lnTo>
                    <a:pt x="60198" y="217169"/>
                  </a:lnTo>
                  <a:lnTo>
                    <a:pt x="73152" y="217169"/>
                  </a:lnTo>
                  <a:cubicBezTo>
                    <a:pt x="80010" y="217169"/>
                    <a:pt x="85344" y="216407"/>
                    <a:pt x="89916" y="214121"/>
                  </a:cubicBezTo>
                  <a:cubicBezTo>
                    <a:pt x="92964" y="212597"/>
                    <a:pt x="95250" y="209550"/>
                    <a:pt x="96773" y="205739"/>
                  </a:cubicBezTo>
                  <a:cubicBezTo>
                    <a:pt x="98298" y="203453"/>
                    <a:pt x="99060" y="196595"/>
                    <a:pt x="99060" y="185165"/>
                  </a:cubicBezTo>
                  <a:lnTo>
                    <a:pt x="99060" y="140207"/>
                  </a:lnTo>
                  <a:lnTo>
                    <a:pt x="42672" y="44195"/>
                  </a:lnTo>
                  <a:cubicBezTo>
                    <a:pt x="31241" y="25145"/>
                    <a:pt x="23622" y="14477"/>
                    <a:pt x="19050" y="10667"/>
                  </a:cubicBezTo>
                  <a:cubicBezTo>
                    <a:pt x="14478" y="7619"/>
                    <a:pt x="8382" y="6095"/>
                    <a:pt x="0" y="6095"/>
                  </a:cubicBezTo>
                  <a:lnTo>
                    <a:pt x="0" y="0"/>
                  </a:lnTo>
                  <a:lnTo>
                    <a:pt x="115061" y="0"/>
                  </a:lnTo>
                  <a:lnTo>
                    <a:pt x="115061" y="6095"/>
                  </a:lnTo>
                  <a:lnTo>
                    <a:pt x="110490" y="6095"/>
                  </a:lnTo>
                  <a:cubicBezTo>
                    <a:pt x="103632" y="6095"/>
                    <a:pt x="98298" y="6857"/>
                    <a:pt x="96011" y="8381"/>
                  </a:cubicBezTo>
                  <a:cubicBezTo>
                    <a:pt x="92964" y="10667"/>
                    <a:pt x="91440" y="12191"/>
                    <a:pt x="91440" y="14477"/>
                  </a:cubicBezTo>
                  <a:cubicBezTo>
                    <a:pt x="91440" y="18287"/>
                    <a:pt x="96011" y="28194"/>
                    <a:pt x="105917" y="44195"/>
                  </a:cubicBezTo>
                  <a:lnTo>
                    <a:pt x="149352" y="118109"/>
                  </a:lnTo>
                  <a:lnTo>
                    <a:pt x="192023" y="51053"/>
                  </a:lnTo>
                  <a:cubicBezTo>
                    <a:pt x="202691" y="34289"/>
                    <a:pt x="208026" y="23621"/>
                    <a:pt x="208026" y="18287"/>
                  </a:cubicBezTo>
                  <a:cubicBezTo>
                    <a:pt x="208026" y="15239"/>
                    <a:pt x="206502" y="12953"/>
                    <a:pt x="203454" y="10667"/>
                  </a:cubicBezTo>
                  <a:cubicBezTo>
                    <a:pt x="199644" y="7619"/>
                    <a:pt x="192023" y="6095"/>
                    <a:pt x="181355" y="6095"/>
                  </a:cubicBezTo>
                  <a:lnTo>
                    <a:pt x="181355" y="0"/>
                  </a:lnTo>
                  <a:lnTo>
                    <a:pt x="254508" y="0"/>
                  </a:ln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7" name="Freeform 3"/>
            <p:cNvSpPr/>
            <p:nvPr/>
          </p:nvSpPr>
          <p:spPr>
            <a:xfrm>
              <a:off x="4763020" y="3886953"/>
              <a:ext cx="168267" cy="233330"/>
            </a:xfrm>
            <a:custGeom>
              <a:avLst/>
              <a:gdLst>
                <a:gd name="connsiteX0" fmla="*/ 150876 w 168402"/>
                <a:gd name="connsiteY0" fmla="*/ 0 h 233934"/>
                <a:gd name="connsiteX1" fmla="*/ 153161 w 168402"/>
                <a:gd name="connsiteY1" fmla="*/ 74676 h 233934"/>
                <a:gd name="connsiteX2" fmla="*/ 145541 w 168402"/>
                <a:gd name="connsiteY2" fmla="*/ 74676 h 233934"/>
                <a:gd name="connsiteX3" fmla="*/ 120396 w 168402"/>
                <a:gd name="connsiteY3" fmla="*/ 29717 h 233934"/>
                <a:gd name="connsiteX4" fmla="*/ 76961 w 168402"/>
                <a:gd name="connsiteY4" fmla="*/ 12191 h 233934"/>
                <a:gd name="connsiteX5" fmla="*/ 48767 w 168402"/>
                <a:gd name="connsiteY5" fmla="*/ 21335 h 233934"/>
                <a:gd name="connsiteX6" fmla="*/ 38100 w 168402"/>
                <a:gd name="connsiteY6" fmla="*/ 41909 h 233934"/>
                <a:gd name="connsiteX7" fmla="*/ 41910 w 168402"/>
                <a:gd name="connsiteY7" fmla="*/ 54864 h 233934"/>
                <a:gd name="connsiteX8" fmla="*/ 58673 w 168402"/>
                <a:gd name="connsiteY8" fmla="*/ 70865 h 233934"/>
                <a:gd name="connsiteX9" fmla="*/ 96773 w 168402"/>
                <a:gd name="connsiteY9" fmla="*/ 89915 h 233934"/>
                <a:gd name="connsiteX10" fmla="*/ 153161 w 168402"/>
                <a:gd name="connsiteY10" fmla="*/ 126491 h 233934"/>
                <a:gd name="connsiteX11" fmla="*/ 168402 w 168402"/>
                <a:gd name="connsiteY11" fmla="*/ 165353 h 233934"/>
                <a:gd name="connsiteX12" fmla="*/ 144779 w 168402"/>
                <a:gd name="connsiteY12" fmla="*/ 214121 h 233934"/>
                <a:gd name="connsiteX13" fmla="*/ 85344 w 168402"/>
                <a:gd name="connsiteY13" fmla="*/ 233934 h 233934"/>
                <a:gd name="connsiteX14" fmla="*/ 63246 w 168402"/>
                <a:gd name="connsiteY14" fmla="*/ 231647 h 233934"/>
                <a:gd name="connsiteX15" fmla="*/ 38100 w 168402"/>
                <a:gd name="connsiteY15" fmla="*/ 224028 h 233934"/>
                <a:gd name="connsiteX16" fmla="*/ 24384 w 168402"/>
                <a:gd name="connsiteY16" fmla="*/ 220217 h 233934"/>
                <a:gd name="connsiteX17" fmla="*/ 14478 w 168402"/>
                <a:gd name="connsiteY17" fmla="*/ 224028 h 233934"/>
                <a:gd name="connsiteX18" fmla="*/ 6096 w 168402"/>
                <a:gd name="connsiteY18" fmla="*/ 233934 h 233934"/>
                <a:gd name="connsiteX19" fmla="*/ 0 w 168402"/>
                <a:gd name="connsiteY19" fmla="*/ 233934 h 233934"/>
                <a:gd name="connsiteX20" fmla="*/ 0 w 168402"/>
                <a:gd name="connsiteY20" fmla="*/ 149352 h 233934"/>
                <a:gd name="connsiteX21" fmla="*/ 6096 w 168402"/>
                <a:gd name="connsiteY21" fmla="*/ 149352 h 233934"/>
                <a:gd name="connsiteX22" fmla="*/ 36576 w 168402"/>
                <a:gd name="connsiteY22" fmla="*/ 203453 h 233934"/>
                <a:gd name="connsiteX23" fmla="*/ 83820 w 168402"/>
                <a:gd name="connsiteY23" fmla="*/ 222503 h 233934"/>
                <a:gd name="connsiteX24" fmla="*/ 115823 w 168402"/>
                <a:gd name="connsiteY24" fmla="*/ 212597 h 233934"/>
                <a:gd name="connsiteX25" fmla="*/ 127254 w 168402"/>
                <a:gd name="connsiteY25" fmla="*/ 188976 h 233934"/>
                <a:gd name="connsiteX26" fmla="*/ 122682 w 168402"/>
                <a:gd name="connsiteY26" fmla="*/ 173735 h 233934"/>
                <a:gd name="connsiteX27" fmla="*/ 108966 w 168402"/>
                <a:gd name="connsiteY27" fmla="*/ 159258 h 233934"/>
                <a:gd name="connsiteX28" fmla="*/ 76961 w 168402"/>
                <a:gd name="connsiteY28" fmla="*/ 142494 h 233934"/>
                <a:gd name="connsiteX29" fmla="*/ 29717 w 168402"/>
                <a:gd name="connsiteY29" fmla="*/ 116585 h 233934"/>
                <a:gd name="connsiteX30" fmla="*/ 7620 w 168402"/>
                <a:gd name="connsiteY30" fmla="*/ 92964 h 233934"/>
                <a:gd name="connsiteX31" fmla="*/ 0 w 168402"/>
                <a:gd name="connsiteY31" fmla="*/ 64008 h 233934"/>
                <a:gd name="connsiteX32" fmla="*/ 20573 w 168402"/>
                <a:gd name="connsiteY32" fmla="*/ 19050 h 233934"/>
                <a:gd name="connsiteX33" fmla="*/ 73914 w 168402"/>
                <a:gd name="connsiteY33" fmla="*/ 0 h 233934"/>
                <a:gd name="connsiteX34" fmla="*/ 96773 w 168402"/>
                <a:gd name="connsiteY34" fmla="*/ 2285 h 233934"/>
                <a:gd name="connsiteX35" fmla="*/ 117347 w 168402"/>
                <a:gd name="connsiteY35" fmla="*/ 9905 h 233934"/>
                <a:gd name="connsiteX36" fmla="*/ 133350 w 168402"/>
                <a:gd name="connsiteY36" fmla="*/ 15240 h 233934"/>
                <a:gd name="connsiteX37" fmla="*/ 140970 w 168402"/>
                <a:gd name="connsiteY37" fmla="*/ 12953 h 233934"/>
                <a:gd name="connsiteX38" fmla="*/ 145541 w 168402"/>
                <a:gd name="connsiteY38" fmla="*/ 0 h 233934"/>
                <a:gd name="connsiteX39" fmla="*/ 150876 w 168402"/>
                <a:gd name="connsiteY39" fmla="*/ 0 h 23393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Lst>
              <a:rect l="l" t="t" r="r" b="b"/>
              <a:pathLst>
                <a:path w="168402" h="233934">
                  <a:moveTo>
                    <a:pt x="150876" y="0"/>
                  </a:moveTo>
                  <a:lnTo>
                    <a:pt x="153161" y="74676"/>
                  </a:lnTo>
                  <a:lnTo>
                    <a:pt x="145541" y="74676"/>
                  </a:lnTo>
                  <a:cubicBezTo>
                    <a:pt x="142494" y="55626"/>
                    <a:pt x="134111" y="40385"/>
                    <a:pt x="120396" y="29717"/>
                  </a:cubicBezTo>
                  <a:cubicBezTo>
                    <a:pt x="107441" y="18288"/>
                    <a:pt x="92964" y="12191"/>
                    <a:pt x="76961" y="12191"/>
                  </a:cubicBezTo>
                  <a:cubicBezTo>
                    <a:pt x="65532" y="12191"/>
                    <a:pt x="55626" y="15240"/>
                    <a:pt x="48767" y="21335"/>
                  </a:cubicBezTo>
                  <a:cubicBezTo>
                    <a:pt x="41910" y="27432"/>
                    <a:pt x="38100" y="34290"/>
                    <a:pt x="38100" y="41909"/>
                  </a:cubicBezTo>
                  <a:cubicBezTo>
                    <a:pt x="38100" y="47244"/>
                    <a:pt x="39623" y="51053"/>
                    <a:pt x="41910" y="54864"/>
                  </a:cubicBezTo>
                  <a:cubicBezTo>
                    <a:pt x="44958" y="60197"/>
                    <a:pt x="51054" y="65532"/>
                    <a:pt x="58673" y="70865"/>
                  </a:cubicBezTo>
                  <a:cubicBezTo>
                    <a:pt x="64008" y="73914"/>
                    <a:pt x="76961" y="80771"/>
                    <a:pt x="96773" y="89915"/>
                  </a:cubicBezTo>
                  <a:cubicBezTo>
                    <a:pt x="124967" y="102870"/>
                    <a:pt x="144017" y="115061"/>
                    <a:pt x="153161" y="126491"/>
                  </a:cubicBezTo>
                  <a:cubicBezTo>
                    <a:pt x="163067" y="137921"/>
                    <a:pt x="168402" y="150876"/>
                    <a:pt x="168402" y="165353"/>
                  </a:cubicBezTo>
                  <a:cubicBezTo>
                    <a:pt x="168402" y="184403"/>
                    <a:pt x="160020" y="200405"/>
                    <a:pt x="144779" y="214121"/>
                  </a:cubicBezTo>
                  <a:cubicBezTo>
                    <a:pt x="128778" y="227076"/>
                    <a:pt x="108966" y="233934"/>
                    <a:pt x="85344" y="233934"/>
                  </a:cubicBezTo>
                  <a:cubicBezTo>
                    <a:pt x="77723" y="233934"/>
                    <a:pt x="70104" y="233171"/>
                    <a:pt x="63246" y="231647"/>
                  </a:cubicBezTo>
                  <a:cubicBezTo>
                    <a:pt x="57150" y="230123"/>
                    <a:pt x="48767" y="227838"/>
                    <a:pt x="38100" y="224028"/>
                  </a:cubicBezTo>
                  <a:cubicBezTo>
                    <a:pt x="32766" y="221741"/>
                    <a:pt x="28194" y="220217"/>
                    <a:pt x="24384" y="220217"/>
                  </a:cubicBezTo>
                  <a:cubicBezTo>
                    <a:pt x="21335" y="220217"/>
                    <a:pt x="18288" y="221741"/>
                    <a:pt x="14478" y="224028"/>
                  </a:cubicBezTo>
                  <a:cubicBezTo>
                    <a:pt x="11429" y="226314"/>
                    <a:pt x="8382" y="229361"/>
                    <a:pt x="6096" y="233934"/>
                  </a:cubicBezTo>
                  <a:lnTo>
                    <a:pt x="0" y="233934"/>
                  </a:lnTo>
                  <a:lnTo>
                    <a:pt x="0" y="149352"/>
                  </a:lnTo>
                  <a:lnTo>
                    <a:pt x="6096" y="149352"/>
                  </a:lnTo>
                  <a:cubicBezTo>
                    <a:pt x="11429" y="172973"/>
                    <a:pt x="21335" y="191261"/>
                    <a:pt x="36576" y="203453"/>
                  </a:cubicBezTo>
                  <a:cubicBezTo>
                    <a:pt x="51054" y="216408"/>
                    <a:pt x="67055" y="222503"/>
                    <a:pt x="83820" y="222503"/>
                  </a:cubicBezTo>
                  <a:cubicBezTo>
                    <a:pt x="97535" y="222503"/>
                    <a:pt x="108204" y="219455"/>
                    <a:pt x="115823" y="212597"/>
                  </a:cubicBezTo>
                  <a:cubicBezTo>
                    <a:pt x="123444" y="205740"/>
                    <a:pt x="127254" y="198120"/>
                    <a:pt x="127254" y="188976"/>
                  </a:cubicBezTo>
                  <a:cubicBezTo>
                    <a:pt x="127254" y="183641"/>
                    <a:pt x="125729" y="178308"/>
                    <a:pt x="122682" y="173735"/>
                  </a:cubicBezTo>
                  <a:cubicBezTo>
                    <a:pt x="119634" y="168402"/>
                    <a:pt x="115061" y="163829"/>
                    <a:pt x="108966" y="159258"/>
                  </a:cubicBezTo>
                  <a:cubicBezTo>
                    <a:pt x="102870" y="155447"/>
                    <a:pt x="92202" y="149352"/>
                    <a:pt x="76961" y="142494"/>
                  </a:cubicBezTo>
                  <a:cubicBezTo>
                    <a:pt x="54864" y="131826"/>
                    <a:pt x="38861" y="123444"/>
                    <a:pt x="29717" y="116585"/>
                  </a:cubicBezTo>
                  <a:cubicBezTo>
                    <a:pt x="19811" y="109728"/>
                    <a:pt x="12954" y="101346"/>
                    <a:pt x="7620" y="92964"/>
                  </a:cubicBezTo>
                  <a:cubicBezTo>
                    <a:pt x="2285" y="84582"/>
                    <a:pt x="0" y="74676"/>
                    <a:pt x="0" y="64008"/>
                  </a:cubicBezTo>
                  <a:cubicBezTo>
                    <a:pt x="0" y="46482"/>
                    <a:pt x="6858" y="31241"/>
                    <a:pt x="20573" y="19050"/>
                  </a:cubicBezTo>
                  <a:cubicBezTo>
                    <a:pt x="35052" y="6096"/>
                    <a:pt x="52578" y="0"/>
                    <a:pt x="73914" y="0"/>
                  </a:cubicBezTo>
                  <a:cubicBezTo>
                    <a:pt x="81534" y="0"/>
                    <a:pt x="89154" y="761"/>
                    <a:pt x="96773" y="2285"/>
                  </a:cubicBezTo>
                  <a:cubicBezTo>
                    <a:pt x="102108" y="3809"/>
                    <a:pt x="108966" y="6096"/>
                    <a:pt x="117347" y="9905"/>
                  </a:cubicBezTo>
                  <a:cubicBezTo>
                    <a:pt x="124967" y="13715"/>
                    <a:pt x="130302" y="15240"/>
                    <a:pt x="133350" y="15240"/>
                  </a:cubicBezTo>
                  <a:cubicBezTo>
                    <a:pt x="136397" y="15240"/>
                    <a:pt x="139446" y="14478"/>
                    <a:pt x="140970" y="12953"/>
                  </a:cubicBezTo>
                  <a:cubicBezTo>
                    <a:pt x="142494" y="10667"/>
                    <a:pt x="144017" y="6858"/>
                    <a:pt x="145541" y="0"/>
                  </a:cubicBezTo>
                  <a:lnTo>
                    <a:pt x="150876" y="0"/>
                  </a:ln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8" name="Freeform 3"/>
            <p:cNvSpPr/>
            <p:nvPr/>
          </p:nvSpPr>
          <p:spPr>
            <a:xfrm>
              <a:off x="8683967" y="3829811"/>
              <a:ext cx="168267" cy="234918"/>
            </a:xfrm>
            <a:custGeom>
              <a:avLst/>
              <a:gdLst>
                <a:gd name="connsiteX0" fmla="*/ 151650 w 168402"/>
                <a:gd name="connsiteY0" fmla="*/ 0 h 234696"/>
                <a:gd name="connsiteX1" fmla="*/ 153174 w 168402"/>
                <a:gd name="connsiteY1" fmla="*/ 74676 h 234696"/>
                <a:gd name="connsiteX2" fmla="*/ 146316 w 168402"/>
                <a:gd name="connsiteY2" fmla="*/ 74676 h 234696"/>
                <a:gd name="connsiteX3" fmla="*/ 121170 w 168402"/>
                <a:gd name="connsiteY3" fmla="*/ 29717 h 234696"/>
                <a:gd name="connsiteX4" fmla="*/ 77723 w 168402"/>
                <a:gd name="connsiteY4" fmla="*/ 12191 h 234696"/>
                <a:gd name="connsiteX5" fmla="*/ 48780 w 168402"/>
                <a:gd name="connsiteY5" fmla="*/ 21335 h 234696"/>
                <a:gd name="connsiteX6" fmla="*/ 38100 w 168402"/>
                <a:gd name="connsiteY6" fmla="*/ 41909 h 234696"/>
                <a:gd name="connsiteX7" fmla="*/ 41923 w 168402"/>
                <a:gd name="connsiteY7" fmla="*/ 55626 h 234696"/>
                <a:gd name="connsiteX8" fmla="*/ 58673 w 168402"/>
                <a:gd name="connsiteY8" fmla="*/ 70866 h 234696"/>
                <a:gd name="connsiteX9" fmla="*/ 96773 w 168402"/>
                <a:gd name="connsiteY9" fmla="*/ 89916 h 234696"/>
                <a:gd name="connsiteX10" fmla="*/ 153923 w 168402"/>
                <a:gd name="connsiteY10" fmla="*/ 126491 h 234696"/>
                <a:gd name="connsiteX11" fmla="*/ 168402 w 168402"/>
                <a:gd name="connsiteY11" fmla="*/ 166116 h 234696"/>
                <a:gd name="connsiteX12" fmla="*/ 144792 w 168402"/>
                <a:gd name="connsiteY12" fmla="*/ 214122 h 234696"/>
                <a:gd name="connsiteX13" fmla="*/ 85356 w 168402"/>
                <a:gd name="connsiteY13" fmla="*/ 234696 h 234696"/>
                <a:gd name="connsiteX14" fmla="*/ 64020 w 168402"/>
                <a:gd name="connsiteY14" fmla="*/ 232409 h 234696"/>
                <a:gd name="connsiteX15" fmla="*/ 38100 w 168402"/>
                <a:gd name="connsiteY15" fmla="*/ 224028 h 234696"/>
                <a:gd name="connsiteX16" fmla="*/ 24396 w 168402"/>
                <a:gd name="connsiteY16" fmla="*/ 220979 h 234696"/>
                <a:gd name="connsiteX17" fmla="*/ 14490 w 168402"/>
                <a:gd name="connsiteY17" fmla="*/ 224028 h 234696"/>
                <a:gd name="connsiteX18" fmla="*/ 6095 w 168402"/>
                <a:gd name="connsiteY18" fmla="*/ 233934 h 234696"/>
                <a:gd name="connsiteX19" fmla="*/ 0 w 168402"/>
                <a:gd name="connsiteY19" fmla="*/ 233934 h 234696"/>
                <a:gd name="connsiteX20" fmla="*/ 0 w 168402"/>
                <a:gd name="connsiteY20" fmla="*/ 149352 h 234696"/>
                <a:gd name="connsiteX21" fmla="*/ 6095 w 168402"/>
                <a:gd name="connsiteY21" fmla="*/ 149352 h 234696"/>
                <a:gd name="connsiteX22" fmla="*/ 36576 w 168402"/>
                <a:gd name="connsiteY22" fmla="*/ 204216 h 234696"/>
                <a:gd name="connsiteX23" fmla="*/ 84594 w 168402"/>
                <a:gd name="connsiteY23" fmla="*/ 222503 h 234696"/>
                <a:gd name="connsiteX24" fmla="*/ 115823 w 168402"/>
                <a:gd name="connsiteY24" fmla="*/ 212597 h 234696"/>
                <a:gd name="connsiteX25" fmla="*/ 128028 w 168402"/>
                <a:gd name="connsiteY25" fmla="*/ 188976 h 234696"/>
                <a:gd name="connsiteX26" fmla="*/ 123456 w 168402"/>
                <a:gd name="connsiteY26" fmla="*/ 173735 h 234696"/>
                <a:gd name="connsiteX27" fmla="*/ 109740 w 168402"/>
                <a:gd name="connsiteY27" fmla="*/ 160020 h 234696"/>
                <a:gd name="connsiteX28" fmla="*/ 76974 w 168402"/>
                <a:gd name="connsiteY28" fmla="*/ 142494 h 234696"/>
                <a:gd name="connsiteX29" fmla="*/ 29730 w 168402"/>
                <a:gd name="connsiteY29" fmla="*/ 116585 h 234696"/>
                <a:gd name="connsiteX30" fmla="*/ 7619 w 168402"/>
                <a:gd name="connsiteY30" fmla="*/ 92964 h 234696"/>
                <a:gd name="connsiteX31" fmla="*/ 0 w 168402"/>
                <a:gd name="connsiteY31" fmla="*/ 64770 h 234696"/>
                <a:gd name="connsiteX32" fmla="*/ 21349 w 168402"/>
                <a:gd name="connsiteY32" fmla="*/ 19050 h 234696"/>
                <a:gd name="connsiteX33" fmla="*/ 73914 w 168402"/>
                <a:gd name="connsiteY33" fmla="*/ 0 h 234696"/>
                <a:gd name="connsiteX34" fmla="*/ 96773 w 168402"/>
                <a:gd name="connsiteY34" fmla="*/ 3047 h 234696"/>
                <a:gd name="connsiteX35" fmla="*/ 117347 w 168402"/>
                <a:gd name="connsiteY35" fmla="*/ 9905 h 234696"/>
                <a:gd name="connsiteX36" fmla="*/ 134124 w 168402"/>
                <a:gd name="connsiteY36" fmla="*/ 15240 h 234696"/>
                <a:gd name="connsiteX37" fmla="*/ 140969 w 168402"/>
                <a:gd name="connsiteY37" fmla="*/ 12953 h 234696"/>
                <a:gd name="connsiteX38" fmla="*/ 146316 w 168402"/>
                <a:gd name="connsiteY38" fmla="*/ 0 h 234696"/>
                <a:gd name="connsiteX39" fmla="*/ 151650 w 168402"/>
                <a:gd name="connsiteY39" fmla="*/ 0 h 2346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Lst>
              <a:rect l="l" t="t" r="r" b="b"/>
              <a:pathLst>
                <a:path w="168402" h="234696">
                  <a:moveTo>
                    <a:pt x="151650" y="0"/>
                  </a:moveTo>
                  <a:lnTo>
                    <a:pt x="153174" y="74676"/>
                  </a:lnTo>
                  <a:lnTo>
                    <a:pt x="146316" y="74676"/>
                  </a:lnTo>
                  <a:cubicBezTo>
                    <a:pt x="142506" y="56388"/>
                    <a:pt x="134124" y="41147"/>
                    <a:pt x="121170" y="29717"/>
                  </a:cubicBezTo>
                  <a:cubicBezTo>
                    <a:pt x="107454" y="18288"/>
                    <a:pt x="92964" y="12953"/>
                    <a:pt x="77723" y="12191"/>
                  </a:cubicBezTo>
                  <a:cubicBezTo>
                    <a:pt x="65544" y="12953"/>
                    <a:pt x="55626" y="15240"/>
                    <a:pt x="48780" y="21335"/>
                  </a:cubicBezTo>
                  <a:cubicBezTo>
                    <a:pt x="41923" y="27432"/>
                    <a:pt x="38100" y="34290"/>
                    <a:pt x="38100" y="41909"/>
                  </a:cubicBezTo>
                  <a:cubicBezTo>
                    <a:pt x="38100" y="47244"/>
                    <a:pt x="39623" y="51816"/>
                    <a:pt x="41923" y="55626"/>
                  </a:cubicBezTo>
                  <a:cubicBezTo>
                    <a:pt x="45719" y="60959"/>
                    <a:pt x="51066" y="65532"/>
                    <a:pt x="58673" y="70866"/>
                  </a:cubicBezTo>
                  <a:cubicBezTo>
                    <a:pt x="64020" y="74676"/>
                    <a:pt x="76974" y="80772"/>
                    <a:pt x="96773" y="89916"/>
                  </a:cubicBezTo>
                  <a:cubicBezTo>
                    <a:pt x="124980" y="102870"/>
                    <a:pt x="144030" y="115061"/>
                    <a:pt x="153923" y="126491"/>
                  </a:cubicBezTo>
                  <a:cubicBezTo>
                    <a:pt x="163080" y="137922"/>
                    <a:pt x="168402" y="150876"/>
                    <a:pt x="168402" y="166116"/>
                  </a:cubicBezTo>
                  <a:cubicBezTo>
                    <a:pt x="168402" y="184403"/>
                    <a:pt x="160019" y="200405"/>
                    <a:pt x="144792" y="214122"/>
                  </a:cubicBezTo>
                  <a:cubicBezTo>
                    <a:pt x="128790" y="227838"/>
                    <a:pt x="108978" y="234696"/>
                    <a:pt x="85356" y="234696"/>
                  </a:cubicBezTo>
                  <a:cubicBezTo>
                    <a:pt x="77723" y="234696"/>
                    <a:pt x="70116" y="233934"/>
                    <a:pt x="64020" y="232409"/>
                  </a:cubicBezTo>
                  <a:cubicBezTo>
                    <a:pt x="57150" y="230885"/>
                    <a:pt x="48780" y="227838"/>
                    <a:pt x="38100" y="224028"/>
                  </a:cubicBezTo>
                  <a:cubicBezTo>
                    <a:pt x="32778" y="221741"/>
                    <a:pt x="28206" y="220979"/>
                    <a:pt x="24396" y="220979"/>
                  </a:cubicBezTo>
                  <a:cubicBezTo>
                    <a:pt x="21349" y="220979"/>
                    <a:pt x="18300" y="221741"/>
                    <a:pt x="14490" y="224028"/>
                  </a:cubicBezTo>
                  <a:cubicBezTo>
                    <a:pt x="11442" y="226314"/>
                    <a:pt x="8394" y="229361"/>
                    <a:pt x="6095" y="233934"/>
                  </a:cubicBezTo>
                  <a:lnTo>
                    <a:pt x="0" y="233934"/>
                  </a:lnTo>
                  <a:lnTo>
                    <a:pt x="0" y="149352"/>
                  </a:lnTo>
                  <a:lnTo>
                    <a:pt x="6095" y="149352"/>
                  </a:lnTo>
                  <a:cubicBezTo>
                    <a:pt x="11442" y="173735"/>
                    <a:pt x="21349" y="191261"/>
                    <a:pt x="36576" y="204216"/>
                  </a:cubicBezTo>
                  <a:cubicBezTo>
                    <a:pt x="51066" y="216408"/>
                    <a:pt x="67068" y="222503"/>
                    <a:pt x="84594" y="222503"/>
                  </a:cubicBezTo>
                  <a:cubicBezTo>
                    <a:pt x="97549" y="222503"/>
                    <a:pt x="108216" y="219455"/>
                    <a:pt x="115823" y="212597"/>
                  </a:cubicBezTo>
                  <a:cubicBezTo>
                    <a:pt x="123456" y="205740"/>
                    <a:pt x="128028" y="198120"/>
                    <a:pt x="128028" y="188976"/>
                  </a:cubicBezTo>
                  <a:cubicBezTo>
                    <a:pt x="128028" y="184403"/>
                    <a:pt x="126504" y="179070"/>
                    <a:pt x="123456" y="173735"/>
                  </a:cubicBezTo>
                  <a:cubicBezTo>
                    <a:pt x="120395" y="169164"/>
                    <a:pt x="115823" y="164591"/>
                    <a:pt x="109740" y="160020"/>
                  </a:cubicBezTo>
                  <a:cubicBezTo>
                    <a:pt x="103644" y="155447"/>
                    <a:pt x="92202" y="149352"/>
                    <a:pt x="76974" y="142494"/>
                  </a:cubicBezTo>
                  <a:cubicBezTo>
                    <a:pt x="54864" y="132588"/>
                    <a:pt x="39623" y="124205"/>
                    <a:pt x="29730" y="116585"/>
                  </a:cubicBezTo>
                  <a:cubicBezTo>
                    <a:pt x="20573" y="109728"/>
                    <a:pt x="12966" y="102108"/>
                    <a:pt x="7619" y="92964"/>
                  </a:cubicBezTo>
                  <a:cubicBezTo>
                    <a:pt x="2299" y="84582"/>
                    <a:pt x="0" y="74676"/>
                    <a:pt x="0" y="64770"/>
                  </a:cubicBezTo>
                  <a:cubicBezTo>
                    <a:pt x="0" y="46482"/>
                    <a:pt x="6870" y="31241"/>
                    <a:pt x="21349" y="19050"/>
                  </a:cubicBezTo>
                  <a:cubicBezTo>
                    <a:pt x="35052" y="6096"/>
                    <a:pt x="52590" y="0"/>
                    <a:pt x="73914" y="0"/>
                  </a:cubicBezTo>
                  <a:cubicBezTo>
                    <a:pt x="82295" y="0"/>
                    <a:pt x="89166" y="761"/>
                    <a:pt x="96773" y="3047"/>
                  </a:cubicBezTo>
                  <a:cubicBezTo>
                    <a:pt x="102120" y="3809"/>
                    <a:pt x="108978" y="6858"/>
                    <a:pt x="117347" y="9905"/>
                  </a:cubicBezTo>
                  <a:cubicBezTo>
                    <a:pt x="124980" y="13716"/>
                    <a:pt x="130302" y="15240"/>
                    <a:pt x="134124" y="15240"/>
                  </a:cubicBezTo>
                  <a:cubicBezTo>
                    <a:pt x="137173" y="15240"/>
                    <a:pt x="139445" y="14478"/>
                    <a:pt x="140969" y="12953"/>
                  </a:cubicBezTo>
                  <a:cubicBezTo>
                    <a:pt x="142506" y="11429"/>
                    <a:pt x="144792" y="6858"/>
                    <a:pt x="146316" y="0"/>
                  </a:cubicBezTo>
                  <a:lnTo>
                    <a:pt x="151650" y="0"/>
                  </a:ln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9" name="Freeform 3"/>
            <p:cNvSpPr/>
            <p:nvPr/>
          </p:nvSpPr>
          <p:spPr>
            <a:xfrm>
              <a:off x="8910970" y="3904413"/>
              <a:ext cx="69847" cy="65079"/>
            </a:xfrm>
            <a:custGeom>
              <a:avLst/>
              <a:gdLst>
                <a:gd name="connsiteX0" fmla="*/ 70116 w 70116"/>
                <a:gd name="connsiteY0" fmla="*/ 32765 h 65531"/>
                <a:gd name="connsiteX1" fmla="*/ 35064 w 70116"/>
                <a:gd name="connsiteY1" fmla="*/ 65532 h 65531"/>
                <a:gd name="connsiteX2" fmla="*/ 0 w 70116"/>
                <a:gd name="connsiteY2" fmla="*/ 32765 h 65531"/>
                <a:gd name="connsiteX3" fmla="*/ 35064 w 70116"/>
                <a:gd name="connsiteY3" fmla="*/ 0 h 65531"/>
                <a:gd name="connsiteX4" fmla="*/ 70116 w 70116"/>
                <a:gd name="connsiteY4" fmla="*/ 32765 h 6553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0116" h="65531">
                  <a:moveTo>
                    <a:pt x="70116" y="32765"/>
                  </a:moveTo>
                  <a:cubicBezTo>
                    <a:pt x="70116" y="51053"/>
                    <a:pt x="54876" y="65532"/>
                    <a:pt x="35064" y="65532"/>
                  </a:cubicBezTo>
                  <a:cubicBezTo>
                    <a:pt x="16014" y="65532"/>
                    <a:pt x="0" y="51053"/>
                    <a:pt x="0" y="32765"/>
                  </a:cubicBezTo>
                  <a:cubicBezTo>
                    <a:pt x="0" y="14477"/>
                    <a:pt x="16014" y="0"/>
                    <a:pt x="35064" y="0"/>
                  </a:cubicBezTo>
                  <a:cubicBezTo>
                    <a:pt x="54876" y="0"/>
                    <a:pt x="70116" y="14477"/>
                    <a:pt x="70116" y="32765"/>
                  </a:cubicBezTo>
                </a:path>
              </a:pathLst>
            </a:custGeom>
            <a:solidFill>
              <a:schemeClr val="tx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49156" name="TextBox 1"/>
          <p:cNvSpPr txBox="1">
            <a:spLocks noChangeArrowheads="1"/>
          </p:cNvSpPr>
          <p:nvPr/>
        </p:nvSpPr>
        <p:spPr bwMode="auto">
          <a:xfrm>
            <a:off x="778051" y="1895932"/>
            <a:ext cx="5326779" cy="48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400"/>
              </a:lnSpc>
            </a:pPr>
            <a:r>
              <a:rPr lang="en-US" altLang="zh-CN" sz="3200" b="1" dirty="0">
                <a:latin typeface="Times New Roman" panose="02020603050405020304" pitchFamily="18" charset="0"/>
                <a:cs typeface="Times New Roman" panose="02020603050405020304" pitchFamily="18" charset="0"/>
              </a:rPr>
              <a:t>(4)</a:t>
            </a:r>
            <a:r>
              <a:rPr lang="en-US" altLang="zh-CN" sz="3200" dirty="0">
                <a:latin typeface="Times New Roman" panose="02020603050405020304" pitchFamily="18" charset="0"/>
                <a:cs typeface="Times New Roman" panose="02020603050405020304" pitchFamily="18" charset="0"/>
              </a:rPr>
              <a:t> </a:t>
            </a:r>
            <a:r>
              <a:rPr lang="en-US" altLang="zh-CN" sz="3200" dirty="0" err="1">
                <a:latin typeface="楷体_GB2312"/>
                <a:ea typeface="楷体_GB2312"/>
                <a:cs typeface="楷体_GB2312"/>
              </a:rPr>
              <a:t>链转移</a:t>
            </a:r>
            <a:r>
              <a:rPr lang="en-US" altLang="zh-CN" sz="3200" dirty="0" err="1">
                <a:latin typeface="Times New Roman" panose="02020603050405020304" pitchFamily="18" charset="0"/>
                <a:cs typeface="Times New Roman" panose="02020603050405020304" pitchFamily="18" charset="0"/>
              </a:rPr>
              <a:t>（</a:t>
            </a:r>
            <a:r>
              <a:rPr lang="en-US" altLang="zh-CN" sz="3200" b="1" dirty="0" err="1">
                <a:latin typeface="Times New Roman" panose="02020603050405020304" pitchFamily="18" charset="0"/>
                <a:cs typeface="Times New Roman" panose="02020603050405020304" pitchFamily="18" charset="0"/>
              </a:rPr>
              <a:t>Chain</a:t>
            </a:r>
            <a:r>
              <a:rPr lang="en-US" altLang="zh-CN" sz="3200"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Transfer</a:t>
            </a:r>
            <a:r>
              <a:rPr lang="en-US" altLang="zh-CN" sz="3200" dirty="0">
                <a:latin typeface="Times New Roman" panose="02020603050405020304" pitchFamily="18" charset="0"/>
                <a:cs typeface="Times New Roman" panose="02020603050405020304" pitchFamily="18" charset="0"/>
              </a:rPr>
              <a:t>）</a:t>
            </a:r>
          </a:p>
        </p:txBody>
      </p:sp>
      <p:sp>
        <p:nvSpPr>
          <p:cNvPr id="49157" name="TextBox 1"/>
          <p:cNvSpPr txBox="1">
            <a:spLocks noChangeArrowheads="1"/>
          </p:cNvSpPr>
          <p:nvPr/>
        </p:nvSpPr>
        <p:spPr bwMode="auto">
          <a:xfrm>
            <a:off x="890884" y="5837237"/>
            <a:ext cx="11708805"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3937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3937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3937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3937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3937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3937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3937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3937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393700" algn="l"/>
              </a:tabLs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2800" dirty="0" err="1">
                <a:latin typeface="楷体_GB2312"/>
                <a:ea typeface="楷体_GB2312"/>
                <a:cs typeface="楷体_GB2312"/>
              </a:rPr>
              <a:t>阻聚作用：自由基向某些物质转移后，就不能再引发单体聚合，最后失活终止，产生诱导期的现象。具有阻聚作用的化合物称作阻聚剂</a:t>
            </a:r>
            <a:r>
              <a:rPr lang="en-US" altLang="zh-CN" sz="2800" dirty="0">
                <a:latin typeface="楷体_GB2312"/>
                <a:ea typeface="楷体_GB2312"/>
                <a:cs typeface="楷体_GB2312"/>
              </a:rPr>
              <a:t>。</a:t>
            </a:r>
          </a:p>
        </p:txBody>
      </p:sp>
      <p:sp>
        <p:nvSpPr>
          <p:cNvPr id="49158" name="TextBox 1"/>
          <p:cNvSpPr txBox="1">
            <a:spLocks noChangeArrowheads="1"/>
          </p:cNvSpPr>
          <p:nvPr/>
        </p:nvSpPr>
        <p:spPr bwMode="auto">
          <a:xfrm>
            <a:off x="1081087" y="2503647"/>
            <a:ext cx="10826553" cy="1903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tabLst>
                <a:tab pos="6858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6858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6858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6858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6858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6858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6858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6858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685800" algn="l"/>
              </a:tabLs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2800" dirty="0">
                <a:latin typeface="楷体_GB2312"/>
                <a:ea typeface="楷体_GB2312"/>
                <a:cs typeface="楷体_GB2312"/>
              </a:rPr>
              <a:t>链自由基从单体、溶剂、引发剂、大分子上夺取原子而终止，而失去原子的分子成为自由基继续新的增长，使聚合反应继续进行的过程，称为</a:t>
            </a:r>
            <a:r>
              <a:rPr lang="en-US" altLang="zh-CN" sz="2800" b="1" dirty="0">
                <a:latin typeface="Times New Roman" panose="02020603050405020304" pitchFamily="18" charset="0"/>
                <a:cs typeface="Times New Roman" panose="02020603050405020304" pitchFamily="18" charset="0"/>
              </a:rPr>
              <a:t>“</a:t>
            </a:r>
            <a:r>
              <a:rPr lang="en-US" altLang="zh-CN" sz="2800" dirty="0">
                <a:latin typeface="楷体_GB2312"/>
                <a:ea typeface="楷体_GB2312"/>
                <a:cs typeface="楷体_GB2312"/>
              </a:rPr>
              <a:t>链转移反应</a:t>
            </a:r>
            <a:r>
              <a:rPr lang="en-US" altLang="zh-CN" sz="2800" b="1" dirty="0">
                <a:latin typeface="Times New Roman" panose="02020603050405020304" pitchFamily="18" charset="0"/>
                <a:cs typeface="Times New Roman" panose="02020603050405020304" pitchFamily="18" charset="0"/>
              </a:rPr>
              <a:t>”</a:t>
            </a:r>
            <a:r>
              <a:rPr lang="en-US" altLang="zh-CN" sz="2800" dirty="0">
                <a:latin typeface="楷体_GB2312"/>
                <a:ea typeface="楷体_GB2312"/>
                <a:cs typeface="楷体_GB2312"/>
              </a:rPr>
              <a:t>。</a:t>
            </a:r>
          </a:p>
        </p:txBody>
      </p:sp>
      <p:sp>
        <p:nvSpPr>
          <p:cNvPr id="40" name="TextBox 1"/>
          <p:cNvSpPr txBox="1">
            <a:spLocks noChangeArrowheads="1"/>
          </p:cNvSpPr>
          <p:nvPr/>
        </p:nvSpPr>
        <p:spPr bwMode="auto">
          <a:xfrm>
            <a:off x="2389746" y="384530"/>
            <a:ext cx="8647880"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dirty="0">
                <a:latin typeface="Times New Roman" panose="02020603050405020304" pitchFamily="18" charset="0"/>
                <a:cs typeface="Times New Roman" panose="02020603050405020304" pitchFamily="18" charset="0"/>
              </a:rPr>
              <a:t>3.4</a:t>
            </a:r>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自由基聚合机理</a:t>
            </a:r>
            <a:endParaRPr lang="en-US" altLang="zh-CN" sz="3600" dirty="0">
              <a:latin typeface="Times New Roman" panose="02020603050405020304" pitchFamily="18" charset="0"/>
              <a:cs typeface="Times New Roman" panose="02020603050405020304" pitchFamily="18" charset="0"/>
            </a:endParaRPr>
          </a:p>
          <a:p>
            <a:pPr algn="ctr" eaLnBrk="1" hangingPunct="1"/>
            <a:r>
              <a:rPr lang="en-US" altLang="zh-CN" sz="3600" b="1" dirty="0">
                <a:latin typeface="Times New Roman" panose="02020603050405020304" pitchFamily="18" charset="0"/>
                <a:cs typeface="Times New Roman" panose="02020603050405020304" pitchFamily="18" charset="0"/>
              </a:rPr>
              <a:t>Mechanism</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of</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Free</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Radical</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Polymerization</a:t>
            </a:r>
            <a:r>
              <a:rPr lang="en-US" altLang="zh-CN" sz="3600" dirty="0">
                <a:latin typeface="Times New Roman" panose="02020603050405020304" pitchFamily="18" charset="0"/>
                <a:cs typeface="Times New Roman" panose="02020603050405020304" pitchFamily="18" charset="0"/>
              </a:rPr>
              <a:t> </a:t>
            </a:r>
            <a:endParaRPr lang="en-US" altLang="zh-CN" sz="3600" dirty="0">
              <a:latin typeface="楷体_GB2312"/>
              <a:ea typeface="楷体_GB2312"/>
              <a:cs typeface="楷体_GB231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7" y="330200"/>
            <a:ext cx="91694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7" y="330200"/>
            <a:ext cx="91694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TextBox 1"/>
          <p:cNvSpPr txBox="1">
            <a:spLocks noChangeArrowheads="1"/>
          </p:cNvSpPr>
          <p:nvPr/>
        </p:nvSpPr>
        <p:spPr bwMode="auto">
          <a:xfrm>
            <a:off x="10567987" y="6832601"/>
            <a:ext cx="153888" cy="21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1300"/>
              </a:lnSpc>
            </a:pPr>
            <a:r>
              <a:rPr lang="en-US" altLang="zh-CN" sz="1200">
                <a:solidFill>
                  <a:srgbClr val="FFFFFF"/>
                </a:solidFill>
                <a:latin typeface="Times New Roman" panose="02020603050405020304" pitchFamily="18" charset="0"/>
                <a:cs typeface="Times New Roman" panose="02020603050405020304" pitchFamily="18" charset="0"/>
              </a:rPr>
              <a:t>47</a:t>
            </a:r>
          </a:p>
        </p:txBody>
      </p:sp>
      <p:sp>
        <p:nvSpPr>
          <p:cNvPr id="4" name="TextBox 1"/>
          <p:cNvSpPr txBox="1"/>
          <p:nvPr/>
        </p:nvSpPr>
        <p:spPr>
          <a:xfrm>
            <a:off x="9551989" y="2933702"/>
            <a:ext cx="726161" cy="434799"/>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C</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C</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p>
        </p:txBody>
      </p:sp>
      <p:sp>
        <p:nvSpPr>
          <p:cNvPr id="5" name="TextBox 1"/>
          <p:cNvSpPr txBox="1"/>
          <p:nvPr/>
        </p:nvSpPr>
        <p:spPr>
          <a:xfrm>
            <a:off x="9831387" y="1371602"/>
            <a:ext cx="129844" cy="691279"/>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C</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C</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C</a:t>
            </a:r>
          </a:p>
        </p:txBody>
      </p:sp>
      <p:sp>
        <p:nvSpPr>
          <p:cNvPr id="6" name="TextBox 1"/>
          <p:cNvSpPr txBox="1"/>
          <p:nvPr/>
        </p:nvSpPr>
        <p:spPr>
          <a:xfrm>
            <a:off x="10098086" y="1358901"/>
            <a:ext cx="141064" cy="691279"/>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p:txBody>
      </p:sp>
      <p:sp>
        <p:nvSpPr>
          <p:cNvPr id="7" name="TextBox 1"/>
          <p:cNvSpPr txBox="1"/>
          <p:nvPr/>
        </p:nvSpPr>
        <p:spPr>
          <a:xfrm>
            <a:off x="9551987" y="1371602"/>
            <a:ext cx="141064" cy="691279"/>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p:txBody>
      </p:sp>
      <p:sp>
        <p:nvSpPr>
          <p:cNvPr id="8" name="TextBox 1"/>
          <p:cNvSpPr txBox="1"/>
          <p:nvPr/>
        </p:nvSpPr>
        <p:spPr>
          <a:xfrm>
            <a:off x="8180389" y="2374902"/>
            <a:ext cx="439223" cy="203967"/>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C</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C</a:t>
            </a:r>
          </a:p>
        </p:txBody>
      </p:sp>
      <p:sp>
        <p:nvSpPr>
          <p:cNvPr id="9" name="TextBox 1"/>
          <p:cNvSpPr txBox="1"/>
          <p:nvPr/>
        </p:nvSpPr>
        <p:spPr>
          <a:xfrm>
            <a:off x="8688387" y="2171702"/>
            <a:ext cx="192360" cy="562333"/>
          </a:xfrm>
          <a:prstGeom prst="rect">
            <a:avLst/>
          </a:prstGeom>
          <a:noFill/>
        </p:spPr>
        <p:txBody>
          <a:bodyPr wrap="none" lIns="0" tIns="0" rIns="0">
            <a:spAutoFit/>
          </a:bodyPr>
          <a:lstStyle/>
          <a:p>
            <a:pPr fontAlgn="auto">
              <a:lnSpc>
                <a:spcPts val="1200"/>
              </a:lnSpc>
              <a:spcBef>
                <a:spcPts val="0"/>
              </a:spcBef>
              <a:spcAft>
                <a:spcPts val="0"/>
              </a:spcAft>
              <a:tabLst>
                <a:tab pos="50801" algn="l"/>
              </a:tabLst>
              <a:defRPr/>
            </a:pPr>
            <a:r>
              <a:rPr lang="en-US" altLang="zh-CN" sz="1410" b="1" dirty="0">
                <a:solidFill>
                  <a:srgbClr val="000000"/>
                </a:solidFill>
                <a:latin typeface="Times New Roman" pitchFamily="18" charset="0"/>
                <a:ea typeface="+mn-ea"/>
                <a:cs typeface="Times New Roman" pitchFamily="18" charset="0"/>
              </a:rPr>
              <a:t>H</a:t>
            </a:r>
          </a:p>
          <a:p>
            <a:pPr fontAlgn="auto">
              <a:lnSpc>
                <a:spcPts val="1000"/>
              </a:lnSpc>
              <a:spcBef>
                <a:spcPts val="0"/>
              </a:spcBef>
              <a:spcAft>
                <a:spcPts val="0"/>
              </a:spcAft>
              <a:defRPr/>
            </a:pPr>
            <a:endParaRPr lang="en-US" altLang="zh-CN" dirty="0">
              <a:latin typeface="+mn-lt"/>
              <a:ea typeface="+mn-ea"/>
            </a:endParaRPr>
          </a:p>
          <a:p>
            <a:pPr fontAlgn="auto">
              <a:lnSpc>
                <a:spcPts val="1800"/>
              </a:lnSpc>
              <a:spcBef>
                <a:spcPts val="0"/>
              </a:spcBef>
              <a:spcAft>
                <a:spcPts val="0"/>
              </a:spcAft>
              <a:tabLst>
                <a:tab pos="50801" algn="l"/>
              </a:tabLst>
              <a:defRPr/>
            </a:pPr>
            <a:r>
              <a:rPr lang="en-US" altLang="zh-CN" dirty="0">
                <a:latin typeface="+mn-lt"/>
                <a:ea typeface="+mn-ea"/>
              </a:rPr>
              <a:t>	</a:t>
            </a:r>
            <a:r>
              <a:rPr lang="en-US" altLang="zh-CN" sz="1410" b="1" dirty="0">
                <a:solidFill>
                  <a:srgbClr val="000000"/>
                </a:solidFill>
                <a:latin typeface="Times New Roman" pitchFamily="18" charset="0"/>
                <a:ea typeface="+mn-ea"/>
                <a:cs typeface="Times New Roman" pitchFamily="18" charset="0"/>
              </a:rPr>
              <a:t>H</a:t>
            </a:r>
          </a:p>
        </p:txBody>
      </p:sp>
      <p:sp>
        <p:nvSpPr>
          <p:cNvPr id="10" name="TextBox 1"/>
          <p:cNvSpPr txBox="1"/>
          <p:nvPr/>
        </p:nvSpPr>
        <p:spPr>
          <a:xfrm>
            <a:off x="7926387" y="2222502"/>
            <a:ext cx="141064" cy="534185"/>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a:p>
            <a:pPr fontAlgn="auto">
              <a:lnSpc>
                <a:spcPts val="1000"/>
              </a:lnSpc>
              <a:spcBef>
                <a:spcPts val="0"/>
              </a:spcBef>
              <a:spcAft>
                <a:spcPts val="0"/>
              </a:spcAft>
              <a:defRPr/>
            </a:pPr>
            <a:endParaRPr lang="en-US" altLang="zh-CN" dirty="0">
              <a:latin typeface="+mn-lt"/>
              <a:ea typeface="+mn-ea"/>
            </a:endParaRPr>
          </a:p>
          <a:p>
            <a:pPr fontAlgn="auto">
              <a:lnSpc>
                <a:spcPts val="17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p:txBody>
      </p:sp>
      <p:sp>
        <p:nvSpPr>
          <p:cNvPr id="11" name="TextBox 1"/>
          <p:cNvSpPr txBox="1"/>
          <p:nvPr/>
        </p:nvSpPr>
        <p:spPr>
          <a:xfrm>
            <a:off x="7177087" y="2921002"/>
            <a:ext cx="129844" cy="434799"/>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C</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C</a:t>
            </a:r>
          </a:p>
        </p:txBody>
      </p:sp>
      <p:sp>
        <p:nvSpPr>
          <p:cNvPr id="12" name="TextBox 1"/>
          <p:cNvSpPr txBox="1"/>
          <p:nvPr/>
        </p:nvSpPr>
        <p:spPr>
          <a:xfrm>
            <a:off x="6884987" y="2921002"/>
            <a:ext cx="141064" cy="434799"/>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p:txBody>
      </p:sp>
      <p:sp>
        <p:nvSpPr>
          <p:cNvPr id="13" name="TextBox 1"/>
          <p:cNvSpPr txBox="1"/>
          <p:nvPr/>
        </p:nvSpPr>
        <p:spPr>
          <a:xfrm>
            <a:off x="7443787" y="2921002"/>
            <a:ext cx="141064" cy="434799"/>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p:txBody>
      </p:sp>
      <p:sp>
        <p:nvSpPr>
          <p:cNvPr id="14" name="TextBox 1"/>
          <p:cNvSpPr txBox="1"/>
          <p:nvPr/>
        </p:nvSpPr>
        <p:spPr>
          <a:xfrm>
            <a:off x="7177087" y="2146301"/>
            <a:ext cx="129844" cy="691279"/>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C</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C</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C</a:t>
            </a:r>
          </a:p>
        </p:txBody>
      </p:sp>
      <p:sp>
        <p:nvSpPr>
          <p:cNvPr id="15" name="TextBox 1"/>
          <p:cNvSpPr txBox="1"/>
          <p:nvPr/>
        </p:nvSpPr>
        <p:spPr>
          <a:xfrm>
            <a:off x="7443787" y="2146301"/>
            <a:ext cx="141064" cy="691279"/>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a:p>
            <a:pPr fontAlgn="auto">
              <a:lnSpc>
                <a:spcPts val="1000"/>
              </a:lnSpc>
              <a:spcBef>
                <a:spcPts val="0"/>
              </a:spcBef>
              <a:spcAft>
                <a:spcPts val="0"/>
              </a:spcAft>
              <a:defRPr/>
            </a:pPr>
            <a:endParaRPr lang="en-US" altLang="zh-CN" dirty="0">
              <a:latin typeface="+mn-lt"/>
              <a:ea typeface="+mn-ea"/>
            </a:endParaRPr>
          </a:p>
          <a:p>
            <a:pPr fontAlgn="auto">
              <a:lnSpc>
                <a:spcPts val="1000"/>
              </a:lnSpc>
              <a:spcBef>
                <a:spcPts val="0"/>
              </a:spcBef>
              <a:spcAft>
                <a:spcPts val="0"/>
              </a:spcAft>
              <a:defRPr/>
            </a:pPr>
            <a:endParaRPr lang="en-US" altLang="zh-CN" dirty="0">
              <a:latin typeface="+mn-lt"/>
              <a:ea typeface="+mn-ea"/>
            </a:endParaRP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p:txBody>
      </p:sp>
      <p:sp>
        <p:nvSpPr>
          <p:cNvPr id="16" name="TextBox 1"/>
          <p:cNvSpPr txBox="1"/>
          <p:nvPr/>
        </p:nvSpPr>
        <p:spPr>
          <a:xfrm>
            <a:off x="6884987" y="2146301"/>
            <a:ext cx="141064" cy="691279"/>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p:txBody>
      </p:sp>
      <p:sp>
        <p:nvSpPr>
          <p:cNvPr id="17" name="TextBox 1"/>
          <p:cNvSpPr txBox="1"/>
          <p:nvPr/>
        </p:nvSpPr>
        <p:spPr>
          <a:xfrm>
            <a:off x="7177087" y="1397001"/>
            <a:ext cx="129844" cy="691279"/>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C</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C</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C</a:t>
            </a:r>
          </a:p>
        </p:txBody>
      </p:sp>
      <p:sp>
        <p:nvSpPr>
          <p:cNvPr id="18" name="TextBox 1"/>
          <p:cNvSpPr txBox="1"/>
          <p:nvPr/>
        </p:nvSpPr>
        <p:spPr>
          <a:xfrm>
            <a:off x="7443787" y="1384302"/>
            <a:ext cx="141064" cy="691279"/>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p:txBody>
      </p:sp>
      <p:sp>
        <p:nvSpPr>
          <p:cNvPr id="19" name="TextBox 1"/>
          <p:cNvSpPr txBox="1"/>
          <p:nvPr/>
        </p:nvSpPr>
        <p:spPr>
          <a:xfrm>
            <a:off x="6884987" y="1384302"/>
            <a:ext cx="141064" cy="691279"/>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p:txBody>
      </p:sp>
      <p:sp>
        <p:nvSpPr>
          <p:cNvPr id="20" name="TextBox 1"/>
          <p:cNvSpPr txBox="1"/>
          <p:nvPr/>
        </p:nvSpPr>
        <p:spPr>
          <a:xfrm>
            <a:off x="9539287" y="2108200"/>
            <a:ext cx="1428276" cy="758606"/>
          </a:xfrm>
          <a:prstGeom prst="rect">
            <a:avLst/>
          </a:prstGeom>
          <a:noFill/>
        </p:spPr>
        <p:txBody>
          <a:bodyPr wrap="none" lIns="0" tIns="0" rIns="0">
            <a:spAutoFit/>
          </a:bodyPr>
          <a:lstStyle/>
          <a:p>
            <a:pPr fontAlgn="auto">
              <a:lnSpc>
                <a:spcPts val="14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C</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p>
          <a:p>
            <a:pPr fontAlgn="auto">
              <a:lnSpc>
                <a:spcPts val="21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C</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C</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C</a:t>
            </a:r>
          </a:p>
          <a:p>
            <a:pPr fontAlgn="auto">
              <a:lnSpc>
                <a:spcPts val="23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C</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p>
        </p:txBody>
      </p:sp>
      <p:sp>
        <p:nvSpPr>
          <p:cNvPr id="21" name="TextBox 1"/>
          <p:cNvSpPr txBox="1"/>
          <p:nvPr/>
        </p:nvSpPr>
        <p:spPr>
          <a:xfrm>
            <a:off x="7735887" y="2387602"/>
            <a:ext cx="102592" cy="203967"/>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a:t>
            </a:r>
          </a:p>
        </p:txBody>
      </p:sp>
      <p:sp>
        <p:nvSpPr>
          <p:cNvPr id="22" name="TextBox 1"/>
          <p:cNvSpPr txBox="1"/>
          <p:nvPr/>
        </p:nvSpPr>
        <p:spPr>
          <a:xfrm>
            <a:off x="8053387" y="4394201"/>
            <a:ext cx="141064" cy="678455"/>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a:p>
            <a:pPr fontAlgn="auto">
              <a:lnSpc>
                <a:spcPts val="19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p:txBody>
      </p:sp>
      <p:sp>
        <p:nvSpPr>
          <p:cNvPr id="23" name="TextBox 1"/>
          <p:cNvSpPr txBox="1"/>
          <p:nvPr/>
        </p:nvSpPr>
        <p:spPr>
          <a:xfrm>
            <a:off x="8332787" y="3619502"/>
            <a:ext cx="129844" cy="675249"/>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C</a:t>
            </a:r>
          </a:p>
          <a:p>
            <a:pPr fontAlgn="auto">
              <a:lnSpc>
                <a:spcPts val="18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C</a:t>
            </a:r>
          </a:p>
          <a:p>
            <a:pPr fontAlgn="auto">
              <a:lnSpc>
                <a:spcPts val="21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C</a:t>
            </a:r>
          </a:p>
        </p:txBody>
      </p:sp>
      <p:sp>
        <p:nvSpPr>
          <p:cNvPr id="24" name="TextBox 1"/>
          <p:cNvSpPr txBox="1"/>
          <p:nvPr/>
        </p:nvSpPr>
        <p:spPr>
          <a:xfrm>
            <a:off x="8053387" y="3606801"/>
            <a:ext cx="141064" cy="675249"/>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a:p>
            <a:pPr fontAlgn="auto">
              <a:lnSpc>
                <a:spcPts val="18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a:p>
            <a:pPr fontAlgn="auto">
              <a:lnSpc>
                <a:spcPts val="21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p:txBody>
      </p:sp>
      <p:sp>
        <p:nvSpPr>
          <p:cNvPr id="25" name="TextBox 1"/>
          <p:cNvSpPr txBox="1"/>
          <p:nvPr/>
        </p:nvSpPr>
        <p:spPr>
          <a:xfrm>
            <a:off x="8332787" y="3086101"/>
            <a:ext cx="129844" cy="434799"/>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C</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C</a:t>
            </a:r>
          </a:p>
        </p:txBody>
      </p:sp>
      <p:sp>
        <p:nvSpPr>
          <p:cNvPr id="26" name="TextBox 1"/>
          <p:cNvSpPr txBox="1"/>
          <p:nvPr/>
        </p:nvSpPr>
        <p:spPr>
          <a:xfrm>
            <a:off x="8599487" y="3086101"/>
            <a:ext cx="141064" cy="434799"/>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p:txBody>
      </p:sp>
      <p:sp>
        <p:nvSpPr>
          <p:cNvPr id="27" name="TextBox 1"/>
          <p:cNvSpPr txBox="1"/>
          <p:nvPr/>
        </p:nvSpPr>
        <p:spPr>
          <a:xfrm>
            <a:off x="8053387" y="3086101"/>
            <a:ext cx="141064" cy="434799"/>
          </a:xfrm>
          <a:prstGeom prst="rect">
            <a:avLst/>
          </a:prstGeom>
          <a:noFill/>
        </p:spPr>
        <p:txBody>
          <a:bodyPr wrap="none" lIns="0" tIns="0" rIns="0">
            <a:spAutoFit/>
          </a:bodyPr>
          <a:lstStyle/>
          <a:p>
            <a:pPr fontAlgn="auto">
              <a:lnSpc>
                <a:spcPts val="12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H</a:t>
            </a:r>
          </a:p>
        </p:txBody>
      </p:sp>
      <p:sp>
        <p:nvSpPr>
          <p:cNvPr id="28" name="TextBox 1"/>
          <p:cNvSpPr txBox="1"/>
          <p:nvPr/>
        </p:nvSpPr>
        <p:spPr>
          <a:xfrm>
            <a:off x="8599487" y="3606801"/>
            <a:ext cx="2115964" cy="713016"/>
          </a:xfrm>
          <a:prstGeom prst="rect">
            <a:avLst/>
          </a:prstGeom>
          <a:noFill/>
        </p:spPr>
        <p:txBody>
          <a:bodyPr wrap="none" lIns="0" tIns="0" rIns="0">
            <a:spAutoFit/>
          </a:bodyPr>
          <a:lstStyle/>
          <a:p>
            <a:pPr fontAlgn="auto">
              <a:lnSpc>
                <a:spcPts val="1200"/>
              </a:lnSpc>
              <a:spcBef>
                <a:spcPts val="0"/>
              </a:spcBef>
              <a:spcAft>
                <a:spcPts val="0"/>
              </a:spcAft>
              <a:tabLst>
                <a:tab pos="317511" algn="l"/>
              </a:tabLst>
              <a:defRPr/>
            </a:pPr>
            <a:r>
              <a:rPr lang="en-US" altLang="zh-CN" sz="1410" b="1" dirty="0">
                <a:solidFill>
                  <a:srgbClr val="000000"/>
                </a:solidFill>
                <a:latin typeface="Times New Roman" pitchFamily="18" charset="0"/>
                <a:ea typeface="+mn-ea"/>
                <a:cs typeface="Times New Roman" pitchFamily="18" charset="0"/>
              </a:rPr>
              <a:t>H</a:t>
            </a:r>
          </a:p>
          <a:p>
            <a:pPr fontAlgn="auto">
              <a:lnSpc>
                <a:spcPts val="1900"/>
              </a:lnSpc>
              <a:spcBef>
                <a:spcPts val="0"/>
              </a:spcBef>
              <a:spcAft>
                <a:spcPts val="0"/>
              </a:spcAft>
              <a:tabLst>
                <a:tab pos="317511" algn="l"/>
              </a:tabLst>
              <a:defRPr/>
            </a:pP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p>
          <a:p>
            <a:pPr fontAlgn="auto">
              <a:lnSpc>
                <a:spcPts val="2100"/>
              </a:lnSpc>
              <a:spcBef>
                <a:spcPts val="0"/>
              </a:spcBef>
              <a:spcAft>
                <a:spcPts val="0"/>
              </a:spcAft>
              <a:tabLst>
                <a:tab pos="317511" algn="l"/>
              </a:tabLst>
              <a:defRPr/>
            </a:pPr>
            <a:r>
              <a:rPr lang="en-US" altLang="zh-CN" dirty="0">
                <a:latin typeface="+mn-lt"/>
                <a:ea typeface="+mn-ea"/>
              </a:rPr>
              <a:t>	</a:t>
            </a:r>
            <a:r>
              <a:rPr lang="en-US" altLang="zh-CN" sz="1410" b="1" dirty="0">
                <a:solidFill>
                  <a:srgbClr val="000000"/>
                </a:solidFill>
                <a:latin typeface="Times New Roman" pitchFamily="18" charset="0"/>
                <a:ea typeface="+mn-ea"/>
                <a:cs typeface="Times New Roman" pitchFamily="18" charset="0"/>
              </a:rPr>
              <a:t>C</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C</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C</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C</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C</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C</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C</a:t>
            </a:r>
          </a:p>
        </p:txBody>
      </p:sp>
      <p:sp>
        <p:nvSpPr>
          <p:cNvPr id="29" name="TextBox 1"/>
          <p:cNvSpPr txBox="1"/>
          <p:nvPr/>
        </p:nvSpPr>
        <p:spPr>
          <a:xfrm>
            <a:off x="8332786" y="4394201"/>
            <a:ext cx="2425344" cy="691279"/>
          </a:xfrm>
          <a:prstGeom prst="rect">
            <a:avLst/>
          </a:prstGeom>
          <a:noFill/>
        </p:spPr>
        <p:txBody>
          <a:bodyPr wrap="none" lIns="0" tIns="0" rIns="0">
            <a:spAutoFit/>
          </a:bodyPr>
          <a:lstStyle/>
          <a:p>
            <a:pPr fontAlgn="auto">
              <a:lnSpc>
                <a:spcPts val="14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C</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p>
          <a:p>
            <a:pPr fontAlgn="auto">
              <a:lnSpc>
                <a:spcPts val="18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C</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p>
          <a:p>
            <a:pPr fontAlgn="auto">
              <a:lnSpc>
                <a:spcPts val="2000"/>
              </a:lnSpc>
              <a:spcBef>
                <a:spcPts val="0"/>
              </a:spcBef>
              <a:spcAft>
                <a:spcPts val="0"/>
              </a:spcAft>
              <a:defRPr/>
            </a:pPr>
            <a:r>
              <a:rPr lang="en-US" altLang="zh-CN" sz="1410" b="1" dirty="0">
                <a:solidFill>
                  <a:srgbClr val="000000"/>
                </a:solidFill>
                <a:latin typeface="Times New Roman" pitchFamily="18" charset="0"/>
                <a:ea typeface="+mn-ea"/>
                <a:cs typeface="Times New Roman" pitchFamily="18" charset="0"/>
              </a:rPr>
              <a:t>C</a:t>
            </a:r>
            <a:r>
              <a:rPr lang="en-US" altLang="zh-CN" sz="1410" dirty="0">
                <a:latin typeface="Times New Roman" pitchFamily="18" charset="0"/>
                <a:ea typeface="+mn-ea"/>
                <a:cs typeface="Times New Roman" pitchFamily="18" charset="0"/>
              </a:rPr>
              <a:t>   </a:t>
            </a:r>
            <a:r>
              <a:rPr lang="en-US" altLang="zh-CN" sz="1410" b="1" dirty="0">
                <a:solidFill>
                  <a:srgbClr val="000000"/>
                </a:solidFill>
                <a:latin typeface="Times New Roman" pitchFamily="18" charset="0"/>
                <a:ea typeface="+mn-ea"/>
                <a:cs typeface="Times New Roman" pitchFamily="18" charset="0"/>
              </a:rPr>
              <a:t>H</a:t>
            </a:r>
          </a:p>
        </p:txBody>
      </p:sp>
      <p:sp>
        <p:nvSpPr>
          <p:cNvPr id="50207" name="TextBox 1"/>
          <p:cNvSpPr txBox="1">
            <a:spLocks noChangeArrowheads="1"/>
          </p:cNvSpPr>
          <p:nvPr/>
        </p:nvSpPr>
        <p:spPr bwMode="auto">
          <a:xfrm>
            <a:off x="3240087" y="5613402"/>
            <a:ext cx="2385268" cy="443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100"/>
              </a:lnSpc>
            </a:pPr>
            <a:r>
              <a:rPr lang="en-US" altLang="zh-CN" sz="3100">
                <a:solidFill>
                  <a:srgbClr val="FFFF00"/>
                </a:solidFill>
                <a:latin typeface="楷体_GB2312"/>
                <a:ea typeface="楷体_GB2312"/>
                <a:cs typeface="楷体_GB2312"/>
              </a:rPr>
              <a:t>向大分子转移</a:t>
            </a:r>
          </a:p>
        </p:txBody>
      </p:sp>
      <p:sp>
        <p:nvSpPr>
          <p:cNvPr id="50208" name="TextBox 1"/>
          <p:cNvSpPr txBox="1">
            <a:spLocks noChangeArrowheads="1"/>
          </p:cNvSpPr>
          <p:nvPr/>
        </p:nvSpPr>
        <p:spPr bwMode="auto">
          <a:xfrm>
            <a:off x="8040688" y="5537202"/>
            <a:ext cx="1987724" cy="443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100"/>
              </a:lnSpc>
            </a:pPr>
            <a:r>
              <a:rPr lang="en-US" altLang="zh-CN" sz="3100" u="sng">
                <a:solidFill>
                  <a:srgbClr val="00FFCC"/>
                </a:solidFill>
                <a:latin typeface="楷体_GB2312"/>
                <a:ea typeface="楷体_GB2312"/>
                <a:cs typeface="楷体_GB2312"/>
              </a:rPr>
              <a:t>向单体转移</a:t>
            </a:r>
          </a:p>
        </p:txBody>
      </p:sp>
    </p:spTree>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10567987" y="6832601"/>
            <a:ext cx="153888" cy="21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1300"/>
              </a:lnSpc>
            </a:pPr>
            <a:r>
              <a:rPr lang="en-US" altLang="zh-CN" sz="1200">
                <a:latin typeface="Times New Roman" panose="02020603050405020304" pitchFamily="18" charset="0"/>
                <a:cs typeface="Times New Roman" panose="02020603050405020304" pitchFamily="18" charset="0"/>
              </a:rPr>
              <a:t>48</a:t>
            </a:r>
          </a:p>
        </p:txBody>
      </p:sp>
      <p:sp>
        <p:nvSpPr>
          <p:cNvPr id="51203" name="TextBox 1"/>
          <p:cNvSpPr txBox="1">
            <a:spLocks noChangeArrowheads="1"/>
          </p:cNvSpPr>
          <p:nvPr/>
        </p:nvSpPr>
        <p:spPr bwMode="auto">
          <a:xfrm>
            <a:off x="1960391" y="534413"/>
            <a:ext cx="9096721"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dirty="0">
                <a:latin typeface="Times New Roman" panose="02020603050405020304" pitchFamily="18" charset="0"/>
                <a:cs typeface="Times New Roman" panose="02020603050405020304" pitchFamily="18" charset="0"/>
              </a:rPr>
              <a:t>3.4.3</a:t>
            </a:r>
            <a:r>
              <a:rPr lang="en-US" altLang="zh-CN" sz="3600" dirty="0">
                <a:latin typeface="Times New Roman" panose="02020603050405020304" pitchFamily="18" charset="0"/>
                <a:cs typeface="Times New Roman" panose="02020603050405020304" pitchFamily="18" charset="0"/>
              </a:rPr>
              <a:t> </a:t>
            </a:r>
            <a:r>
              <a:rPr lang="en-US" altLang="zh-CN" sz="3600" dirty="0" err="1">
                <a:latin typeface="楷体_GB2312"/>
                <a:ea typeface="楷体_GB2312"/>
                <a:cs typeface="楷体_GB2312"/>
              </a:rPr>
              <a:t>自由基聚合特征</a:t>
            </a:r>
            <a:endParaRPr lang="en-US" altLang="zh-CN" sz="3600" dirty="0">
              <a:latin typeface="楷体_GB2312"/>
              <a:ea typeface="楷体_GB2312"/>
              <a:cs typeface="楷体_GB2312"/>
            </a:endParaRPr>
          </a:p>
          <a:p>
            <a:pPr eaLnBrk="1" hangingPunct="1"/>
            <a:r>
              <a:rPr lang="en-US" altLang="zh-CN" sz="3600" b="1" dirty="0">
                <a:latin typeface="Times New Roman" panose="02020603050405020304" pitchFamily="18" charset="0"/>
                <a:cs typeface="Times New Roman" panose="02020603050405020304" pitchFamily="18" charset="0"/>
              </a:rPr>
              <a:t>(Characteristic</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of</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free</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radical</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polymerization)</a:t>
            </a:r>
          </a:p>
        </p:txBody>
      </p:sp>
      <p:sp>
        <p:nvSpPr>
          <p:cNvPr id="51204" name="TextBox 1"/>
          <p:cNvSpPr txBox="1">
            <a:spLocks noChangeArrowheads="1"/>
          </p:cNvSpPr>
          <p:nvPr/>
        </p:nvSpPr>
        <p:spPr bwMode="auto">
          <a:xfrm>
            <a:off x="547687" y="1797203"/>
            <a:ext cx="12192000" cy="220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marL="457200" indent="-457200" eaLnBrk="0" hangingPunct="0">
              <a:tabLst>
                <a:tab pos="76200" algn="l"/>
                <a:tab pos="3556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76200" algn="l"/>
                <a:tab pos="3556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76200" algn="l"/>
                <a:tab pos="3556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76200" algn="l"/>
                <a:tab pos="3556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76200" algn="l"/>
                <a:tab pos="3556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76200" algn="l"/>
                <a:tab pos="3556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76200" algn="l"/>
                <a:tab pos="3556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76200" algn="l"/>
                <a:tab pos="3556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76200" algn="l"/>
                <a:tab pos="355600" algn="l"/>
              </a:tabLst>
              <a:defRPr>
                <a:solidFill>
                  <a:schemeClr val="tx1"/>
                </a:solidFill>
                <a:latin typeface="Calibri" panose="020F0502020204030204" pitchFamily="34" charset="0"/>
                <a:ea typeface="宋体" panose="02010600030101010101" pitchFamily="2" charset="-122"/>
              </a:defRPr>
            </a:lvl9pPr>
          </a:lstStyle>
          <a:p>
            <a:pPr algn="just" eaLnBrk="1" hangingPunct="1">
              <a:lnSpc>
                <a:spcPct val="125000"/>
              </a:lnSpc>
              <a:buFont typeface="Wingdings" panose="05000000000000000000" pitchFamily="2" charset="2"/>
              <a:buChar char="Ø"/>
            </a:pPr>
            <a:r>
              <a:rPr lang="en-US" altLang="zh-CN" sz="2800" dirty="0">
                <a:latin typeface="楷体_GB2312"/>
                <a:ea typeface="楷体_GB2312"/>
                <a:cs typeface="楷体_GB2312"/>
              </a:rPr>
              <a:t>自由基聚合微观历程可分为链引发、链增长、链终止等基元反应，</a:t>
            </a:r>
            <a:r>
              <a:rPr lang="en-US" altLang="zh-CN" sz="2800" b="1" dirty="0">
                <a:solidFill>
                  <a:srgbClr val="FF0000"/>
                </a:solidFill>
                <a:latin typeface="楷体_GB2312"/>
                <a:ea typeface="楷体_GB2312"/>
                <a:cs typeface="楷体_GB2312"/>
              </a:rPr>
              <a:t>显示出慢引发、快增长、速终止</a:t>
            </a:r>
            <a:r>
              <a:rPr lang="en-US" altLang="zh-CN" sz="2800" dirty="0">
                <a:latin typeface="楷体_GB2312"/>
                <a:ea typeface="楷体_GB2312"/>
                <a:cs typeface="楷体_GB2312"/>
              </a:rPr>
              <a:t>的动力学特征，</a:t>
            </a:r>
            <a:r>
              <a:rPr lang="en-US" altLang="zh-CN" sz="2800" b="1" dirty="0">
                <a:solidFill>
                  <a:srgbClr val="FF0000"/>
                </a:solidFill>
                <a:latin typeface="楷体_GB2312"/>
                <a:ea typeface="楷体_GB2312"/>
                <a:cs typeface="楷体_GB2312"/>
              </a:rPr>
              <a:t>所以链引发是控制速率的关键步骤</a:t>
            </a:r>
            <a:r>
              <a:rPr lang="en-US" altLang="zh-CN" sz="2800" dirty="0">
                <a:latin typeface="楷体_GB2312"/>
                <a:ea typeface="楷体_GB2312"/>
                <a:cs typeface="楷体_GB2312"/>
              </a:rPr>
              <a:t>。</a:t>
            </a:r>
          </a:p>
          <a:p>
            <a:pPr algn="just" eaLnBrk="1" hangingPunct="1">
              <a:lnSpc>
                <a:spcPct val="125000"/>
              </a:lnSpc>
              <a:buFont typeface="Wingdings" panose="05000000000000000000" pitchFamily="2" charset="2"/>
              <a:buChar char="Ø"/>
            </a:pPr>
            <a:r>
              <a:rPr lang="en-US" altLang="zh-CN" sz="2800" dirty="0">
                <a:latin typeface="楷体_GB2312"/>
                <a:ea typeface="楷体_GB2312"/>
                <a:cs typeface="楷体_GB2312"/>
              </a:rPr>
              <a:t>少量阻聚剂（</a:t>
            </a:r>
            <a:r>
              <a:rPr lang="en-US" altLang="zh-CN" sz="2800" b="1" dirty="0">
                <a:latin typeface="Times New Roman" panose="02020603050405020304" pitchFamily="18" charset="0"/>
                <a:cs typeface="Times New Roman" panose="02020603050405020304" pitchFamily="18" charset="0"/>
              </a:rPr>
              <a:t>0.01</a:t>
            </a:r>
            <a:r>
              <a:rPr lang="en-US" altLang="zh-CN" sz="2800" dirty="0">
                <a:latin typeface="楷体_GB2312"/>
                <a:ea typeface="楷体_GB2312"/>
                <a:cs typeface="楷体_GB2312"/>
              </a:rPr>
              <a:t>～</a:t>
            </a:r>
            <a:r>
              <a:rPr lang="en-US" altLang="zh-CN" sz="2800" b="1" dirty="0">
                <a:latin typeface="Times New Roman" panose="02020603050405020304" pitchFamily="18" charset="0"/>
                <a:cs typeface="Times New Roman" panose="02020603050405020304" pitchFamily="18" charset="0"/>
              </a:rPr>
              <a:t>0.1%</a:t>
            </a:r>
            <a:r>
              <a:rPr lang="en-US" altLang="zh-CN" sz="2800" dirty="0">
                <a:latin typeface="楷体_GB2312"/>
                <a:ea typeface="楷体_GB2312"/>
                <a:cs typeface="楷体_GB2312"/>
              </a:rPr>
              <a:t>）</a:t>
            </a:r>
            <a:r>
              <a:rPr lang="en-US" altLang="zh-CN" sz="2800" dirty="0" err="1">
                <a:latin typeface="楷体_GB2312"/>
                <a:ea typeface="楷体_GB2312"/>
                <a:cs typeface="楷体_GB2312"/>
              </a:rPr>
              <a:t>足以使自由基聚合终止</a:t>
            </a:r>
            <a:r>
              <a:rPr lang="en-US" altLang="zh-CN" sz="2800" dirty="0">
                <a:latin typeface="楷体_GB2312"/>
                <a:ea typeface="楷体_GB2312"/>
                <a:cs typeface="楷体_GB2312"/>
              </a:rPr>
              <a:t>。</a:t>
            </a:r>
          </a:p>
        </p:txBody>
      </p:sp>
      <p:pic>
        <p:nvPicPr>
          <p:cNvPr id="5120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488" y="4218274"/>
            <a:ext cx="4132263" cy="308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331" y="4010712"/>
            <a:ext cx="3832544" cy="2497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1"/>
          <p:cNvSpPr txBox="1">
            <a:spLocks noChangeArrowheads="1"/>
          </p:cNvSpPr>
          <p:nvPr/>
        </p:nvSpPr>
        <p:spPr bwMode="auto">
          <a:xfrm>
            <a:off x="1844785" y="6435959"/>
            <a:ext cx="4665663" cy="9060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marL="457200" indent="-457200" eaLnBrk="0" hangingPunct="0">
              <a:tabLst>
                <a:tab pos="76200" algn="l"/>
                <a:tab pos="3556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76200" algn="l"/>
                <a:tab pos="3556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76200" algn="l"/>
                <a:tab pos="3556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76200" algn="l"/>
                <a:tab pos="3556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76200" algn="l"/>
                <a:tab pos="3556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76200" algn="l"/>
                <a:tab pos="3556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76200" algn="l"/>
                <a:tab pos="3556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76200" algn="l"/>
                <a:tab pos="3556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76200" algn="l"/>
                <a:tab pos="355600" algn="l"/>
              </a:tabLst>
              <a:defRPr>
                <a:solidFill>
                  <a:schemeClr val="tx1"/>
                </a:solidFill>
                <a:latin typeface="Calibri" panose="020F0502020204030204" pitchFamily="34" charset="0"/>
                <a:ea typeface="宋体" panose="02010600030101010101" pitchFamily="2" charset="-122"/>
              </a:defRPr>
            </a:lvl9pPr>
          </a:lstStyle>
          <a:p>
            <a:pPr algn="just" eaLnBrk="1" hangingPunct="1">
              <a:lnSpc>
                <a:spcPct val="125000"/>
              </a:lnSpc>
              <a:buFont typeface="Wingdings" panose="05000000000000000000" pitchFamily="2" charset="2"/>
              <a:buChar char="Ø"/>
            </a:pPr>
            <a:r>
              <a:rPr lang="zh-CN" altLang="en-US" sz="2400" dirty="0">
                <a:latin typeface="楷体_GB2312"/>
                <a:ea typeface="楷体_GB2312"/>
                <a:cs typeface="楷体_GB2312"/>
              </a:rPr>
              <a:t>反应速率快，聚合度或分子量不随聚合时间变化。</a:t>
            </a:r>
            <a:endParaRPr lang="en-US" altLang="zh-CN" sz="2400" dirty="0">
              <a:latin typeface="楷体_GB2312"/>
              <a:ea typeface="楷体_GB2312"/>
              <a:cs typeface="楷体_GB2312"/>
            </a:endParaRPr>
          </a:p>
        </p:txBody>
      </p:sp>
      <p:sp>
        <p:nvSpPr>
          <p:cNvPr id="9" name="TextBox 1"/>
          <p:cNvSpPr txBox="1">
            <a:spLocks noChangeArrowheads="1"/>
          </p:cNvSpPr>
          <p:nvPr/>
        </p:nvSpPr>
        <p:spPr bwMode="auto">
          <a:xfrm>
            <a:off x="6872287" y="6372480"/>
            <a:ext cx="5791200" cy="9694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marL="457200" indent="-457200" eaLnBrk="0" hangingPunct="0">
              <a:tabLst>
                <a:tab pos="76200" algn="l"/>
                <a:tab pos="3556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76200" algn="l"/>
                <a:tab pos="3556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76200" algn="l"/>
                <a:tab pos="3556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76200" algn="l"/>
                <a:tab pos="3556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76200" algn="l"/>
                <a:tab pos="3556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76200" algn="l"/>
                <a:tab pos="3556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76200" algn="l"/>
                <a:tab pos="3556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76200" algn="l"/>
                <a:tab pos="3556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76200" algn="l"/>
                <a:tab pos="355600" algn="l"/>
              </a:tabLst>
              <a:defRPr>
                <a:solidFill>
                  <a:schemeClr val="tx1"/>
                </a:solidFill>
                <a:latin typeface="Calibri" panose="020F0502020204030204" pitchFamily="34" charset="0"/>
                <a:ea typeface="宋体" panose="02010600030101010101" pitchFamily="2" charset="-122"/>
              </a:defRPr>
            </a:lvl9pPr>
          </a:lstStyle>
          <a:p>
            <a:pPr algn="just" eaLnBrk="1" hangingPunct="1">
              <a:lnSpc>
                <a:spcPct val="125000"/>
              </a:lnSpc>
              <a:buFont typeface="Wingdings" panose="05000000000000000000" pitchFamily="2" charset="2"/>
              <a:buChar char="Ø"/>
            </a:pPr>
            <a:r>
              <a:rPr lang="zh-CN" altLang="en-US" sz="2400" dirty="0">
                <a:latin typeface="楷体_GB2312"/>
                <a:ea typeface="楷体_GB2312"/>
                <a:cs typeface="楷体_GB2312"/>
              </a:rPr>
              <a:t>单体逐步消耗，聚合时间延长，主要提高转化率，对分子量影响较小。</a:t>
            </a:r>
            <a:endParaRPr lang="en-US" altLang="zh-CN" sz="2400" dirty="0">
              <a:latin typeface="楷体_GB2312"/>
              <a:ea typeface="楷体_GB2312"/>
              <a:cs typeface="楷体_GB2312"/>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5" y="2183904"/>
            <a:ext cx="13439419" cy="2762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pitchFamily="49" charset="-122"/>
              <a:cs typeface="Arial" panose="020B0604020202020204" pitchFamily="34" charset="0"/>
            </a:endParaRPr>
          </a:p>
        </p:txBody>
      </p:sp>
      <p:grpSp>
        <p:nvGrpSpPr>
          <p:cNvPr id="14" name="组合 13"/>
          <p:cNvGrpSpPr/>
          <p:nvPr/>
        </p:nvGrpSpPr>
        <p:grpSpPr>
          <a:xfrm>
            <a:off x="5282614" y="1931916"/>
            <a:ext cx="1763924" cy="2099279"/>
            <a:chOff x="152400" y="1066800"/>
            <a:chExt cx="1600200" cy="1904428"/>
          </a:xfrm>
        </p:grpSpPr>
        <p:cxnSp>
          <p:nvCxnSpPr>
            <p:cNvPr id="11" name="直接连接符 10"/>
            <p:cNvCxnSpPr/>
            <p:nvPr/>
          </p:nvCxnSpPr>
          <p:spPr>
            <a:xfrm>
              <a:off x="952500" y="1600200"/>
              <a:ext cx="0" cy="533400"/>
            </a:xfrm>
            <a:prstGeom prst="line">
              <a:avLst/>
            </a:prstGeom>
            <a:ln w="38100">
              <a:solidFill>
                <a:srgbClr val="960000"/>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609600" y="1066800"/>
              <a:ext cx="685800" cy="685800"/>
            </a:xfrm>
            <a:prstGeom prst="ellipse">
              <a:avLst/>
            </a:prstGeom>
            <a:solidFill>
              <a:srgbClr val="9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60000"/>
                </a:solidFill>
                <a:latin typeface="Arial" panose="020B0604020202020204" pitchFamily="34" charset="0"/>
                <a:ea typeface="黑体" panose="02010609060101010101" pitchFamily="49" charset="-122"/>
                <a:cs typeface="Arial" panose="020B0604020202020204" pitchFamily="34" charset="0"/>
              </a:endParaRPr>
            </a:p>
          </p:txBody>
        </p:sp>
        <p:sp>
          <p:nvSpPr>
            <p:cNvPr id="12" name="TextBox 11"/>
            <p:cNvSpPr txBox="1"/>
            <p:nvPr/>
          </p:nvSpPr>
          <p:spPr>
            <a:xfrm>
              <a:off x="152400" y="2133600"/>
              <a:ext cx="1600200" cy="837628"/>
            </a:xfrm>
            <a:prstGeom prst="rect">
              <a:avLst/>
            </a:prstGeom>
            <a:noFill/>
            <a:ln w="38100">
              <a:solidFill>
                <a:srgbClr val="960000"/>
              </a:solidFill>
            </a:ln>
          </p:spPr>
          <p:txBody>
            <a:bodyPr wrap="square" rtlCol="0">
              <a:spAutoFit/>
            </a:bodyPr>
            <a:lstStyle/>
            <a:p>
              <a:pPr algn="ctr"/>
              <a:r>
                <a:rPr lang="en-US" altLang="zh-CN" dirty="0">
                  <a:latin typeface="Arial" panose="020B0604020202020204" pitchFamily="34" charset="0"/>
                  <a:ea typeface="黑体" panose="02010609060101010101" pitchFamily="49" charset="-122"/>
                  <a:cs typeface="Arial" panose="020B0604020202020204" pitchFamily="34" charset="0"/>
                </a:rPr>
                <a:t>1920</a:t>
              </a:r>
            </a:p>
            <a:p>
              <a:pPr algn="ctr"/>
              <a:r>
                <a:rPr lang="en-US" altLang="zh-CN" dirty="0">
                  <a:latin typeface="Arial" panose="020B0604020202020204" pitchFamily="34" charset="0"/>
                  <a:ea typeface="黑体" panose="02010609060101010101" pitchFamily="49" charset="-122"/>
                  <a:cs typeface="Arial" panose="020B0604020202020204" pitchFamily="34" charset="0"/>
                </a:rPr>
                <a:t>Staudinger</a:t>
              </a:r>
              <a:r>
                <a:rPr lang="zh-CN" altLang="en-US" dirty="0">
                  <a:latin typeface="Arial" panose="020B0604020202020204" pitchFamily="34" charset="0"/>
                  <a:ea typeface="黑体" panose="02010609060101010101" pitchFamily="49" charset="-122"/>
                  <a:cs typeface="Arial" panose="020B0604020202020204" pitchFamily="34" charset="0"/>
                </a:rPr>
                <a:t>提出高分子概念</a:t>
              </a:r>
            </a:p>
          </p:txBody>
        </p:sp>
      </p:grpSp>
      <p:grpSp>
        <p:nvGrpSpPr>
          <p:cNvPr id="20" name="组合 19"/>
          <p:cNvGrpSpPr/>
          <p:nvPr/>
        </p:nvGrpSpPr>
        <p:grpSpPr>
          <a:xfrm>
            <a:off x="3920006" y="1931917"/>
            <a:ext cx="2099910" cy="4476189"/>
            <a:chOff x="0" y="1066800"/>
            <a:chExt cx="1905000" cy="4060717"/>
          </a:xfrm>
        </p:grpSpPr>
        <p:cxnSp>
          <p:nvCxnSpPr>
            <p:cNvPr id="21" name="直接连接符 20"/>
            <p:cNvCxnSpPr/>
            <p:nvPr/>
          </p:nvCxnSpPr>
          <p:spPr>
            <a:xfrm>
              <a:off x="952500" y="1600200"/>
              <a:ext cx="0" cy="2438400"/>
            </a:xfrm>
            <a:prstGeom prst="line">
              <a:avLst/>
            </a:prstGeom>
            <a:ln w="38100">
              <a:solidFill>
                <a:srgbClr val="000096"/>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609600" y="1066800"/>
              <a:ext cx="685800" cy="685800"/>
            </a:xfrm>
            <a:prstGeom prst="ellipse">
              <a:avLst/>
            </a:prstGeom>
            <a:solidFill>
              <a:srgbClr val="000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CC"/>
                </a:solidFill>
                <a:latin typeface="Arial" panose="020B0604020202020204" pitchFamily="34" charset="0"/>
                <a:ea typeface="黑体" panose="02010609060101010101" pitchFamily="49" charset="-122"/>
                <a:cs typeface="Arial" panose="020B0604020202020204" pitchFamily="34" charset="0"/>
              </a:endParaRPr>
            </a:p>
          </p:txBody>
        </p:sp>
        <p:sp>
          <p:nvSpPr>
            <p:cNvPr id="23" name="TextBox 22"/>
            <p:cNvSpPr txBox="1"/>
            <p:nvPr/>
          </p:nvSpPr>
          <p:spPr>
            <a:xfrm>
              <a:off x="0" y="4038600"/>
              <a:ext cx="1905000" cy="1088917"/>
            </a:xfrm>
            <a:prstGeom prst="rect">
              <a:avLst/>
            </a:prstGeom>
            <a:noFill/>
            <a:ln w="38100">
              <a:solidFill>
                <a:srgbClr val="000096"/>
              </a:solidFill>
            </a:ln>
          </p:spPr>
          <p:txBody>
            <a:bodyPr wrap="square" rtlCol="0">
              <a:spAutoFit/>
            </a:bodyPr>
            <a:lstStyle/>
            <a:p>
              <a:pPr algn="ctr"/>
              <a:r>
                <a:rPr lang="en-US" altLang="zh-CN" dirty="0">
                  <a:solidFill>
                    <a:srgbClr val="000096"/>
                  </a:solidFill>
                  <a:latin typeface="Arial" panose="020B0604020202020204" pitchFamily="34" charset="0"/>
                  <a:ea typeface="黑体" panose="02010609060101010101" pitchFamily="49" charset="-122"/>
                  <a:cs typeface="Arial" panose="020B0604020202020204" pitchFamily="34" charset="0"/>
                </a:rPr>
                <a:t>1913</a:t>
              </a:r>
            </a:p>
            <a:p>
              <a:pPr algn="ctr"/>
              <a:r>
                <a:rPr lang="en-US" altLang="zh-CN" dirty="0" err="1">
                  <a:solidFill>
                    <a:srgbClr val="000096"/>
                  </a:solidFill>
                  <a:latin typeface="Arial" panose="020B0604020202020204" pitchFamily="34" charset="0"/>
                  <a:ea typeface="黑体" panose="02010609060101010101" pitchFamily="49" charset="-122"/>
                  <a:cs typeface="Arial" panose="020B0604020202020204" pitchFamily="34" charset="0"/>
                </a:rPr>
                <a:t>Lautenschläger</a:t>
              </a:r>
              <a:r>
                <a:rPr lang="zh-CN" altLang="en-US" dirty="0">
                  <a:solidFill>
                    <a:srgbClr val="000096"/>
                  </a:solidFill>
                  <a:latin typeface="Arial" panose="020B0604020202020204" pitchFamily="34" charset="0"/>
                  <a:ea typeface="黑体" panose="02010609060101010101" pitchFamily="49" charset="-122"/>
                  <a:cs typeface="Arial" panose="020B0604020202020204" pitchFamily="34" charset="0"/>
                </a:rPr>
                <a:t>发现过氧化物引发苯乙烯聚合</a:t>
              </a:r>
            </a:p>
          </p:txBody>
        </p:sp>
      </p:grpSp>
      <p:grpSp>
        <p:nvGrpSpPr>
          <p:cNvPr id="26" name="组合 25"/>
          <p:cNvGrpSpPr/>
          <p:nvPr/>
        </p:nvGrpSpPr>
        <p:grpSpPr>
          <a:xfrm>
            <a:off x="84172" y="1931916"/>
            <a:ext cx="1763924" cy="2099279"/>
            <a:chOff x="152400" y="1066800"/>
            <a:chExt cx="1600200" cy="1904428"/>
          </a:xfrm>
        </p:grpSpPr>
        <p:cxnSp>
          <p:nvCxnSpPr>
            <p:cNvPr id="27" name="直接连接符 26"/>
            <p:cNvCxnSpPr/>
            <p:nvPr/>
          </p:nvCxnSpPr>
          <p:spPr>
            <a:xfrm>
              <a:off x="952500" y="1600200"/>
              <a:ext cx="0" cy="533400"/>
            </a:xfrm>
            <a:prstGeom prst="line">
              <a:avLst/>
            </a:prstGeom>
            <a:ln w="38100">
              <a:solidFill>
                <a:srgbClr val="009600"/>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609600" y="1066800"/>
              <a:ext cx="685800" cy="685800"/>
            </a:xfrm>
            <a:prstGeom prst="ellipse">
              <a:avLst/>
            </a:prstGeom>
            <a:solidFill>
              <a:srgbClr val="009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pitchFamily="49" charset="-122"/>
                <a:cs typeface="Arial" panose="020B0604020202020204" pitchFamily="34" charset="0"/>
              </a:endParaRPr>
            </a:p>
          </p:txBody>
        </p:sp>
        <p:sp>
          <p:nvSpPr>
            <p:cNvPr id="29" name="TextBox 28"/>
            <p:cNvSpPr txBox="1"/>
            <p:nvPr/>
          </p:nvSpPr>
          <p:spPr>
            <a:xfrm>
              <a:off x="152400" y="2133600"/>
              <a:ext cx="1600200" cy="837628"/>
            </a:xfrm>
            <a:prstGeom prst="rect">
              <a:avLst/>
            </a:prstGeom>
            <a:noFill/>
            <a:ln w="38100">
              <a:solidFill>
                <a:srgbClr val="009600"/>
              </a:solidFill>
            </a:ln>
          </p:spPr>
          <p:txBody>
            <a:bodyPr wrap="square" rtlCol="0">
              <a:spAutoFit/>
            </a:bodyPr>
            <a:lstStyle/>
            <a:p>
              <a:pPr algn="ctr"/>
              <a:r>
                <a:rPr lang="en-US" altLang="zh-CN" dirty="0">
                  <a:latin typeface="Arial" panose="020B0604020202020204" pitchFamily="34" charset="0"/>
                  <a:ea typeface="黑体" panose="02010609060101010101" pitchFamily="49" charset="-122"/>
                  <a:cs typeface="Arial" panose="020B0604020202020204" pitchFamily="34" charset="0"/>
                </a:rPr>
                <a:t>1839</a:t>
              </a:r>
            </a:p>
            <a:p>
              <a:r>
                <a:rPr lang="en-US" altLang="zh-CN" dirty="0">
                  <a:latin typeface="Arial" panose="020B0604020202020204" pitchFamily="34" charset="0"/>
                  <a:ea typeface="黑体" panose="02010609060101010101" pitchFamily="49" charset="-122"/>
                  <a:cs typeface="Arial" panose="020B0604020202020204" pitchFamily="34" charset="0"/>
                </a:rPr>
                <a:t>Simon</a:t>
              </a:r>
              <a:r>
                <a:rPr lang="zh-CN" altLang="en-US" dirty="0">
                  <a:latin typeface="Arial" panose="020B0604020202020204" pitchFamily="34" charset="0"/>
                  <a:ea typeface="黑体" panose="02010609060101010101" pitchFamily="49" charset="-122"/>
                  <a:cs typeface="Arial" panose="020B0604020202020204" pitchFamily="34" charset="0"/>
                </a:rPr>
                <a:t>发现苯乙烯的聚合</a:t>
              </a:r>
            </a:p>
          </p:txBody>
        </p:sp>
      </p:grpSp>
      <p:grpSp>
        <p:nvGrpSpPr>
          <p:cNvPr id="30" name="组合 29"/>
          <p:cNvGrpSpPr/>
          <p:nvPr/>
        </p:nvGrpSpPr>
        <p:grpSpPr>
          <a:xfrm>
            <a:off x="1110794" y="1931917"/>
            <a:ext cx="2099910" cy="4476189"/>
            <a:chOff x="0" y="1066800"/>
            <a:chExt cx="1905000" cy="4060717"/>
          </a:xfrm>
        </p:grpSpPr>
        <p:cxnSp>
          <p:nvCxnSpPr>
            <p:cNvPr id="31" name="直接连接符 30"/>
            <p:cNvCxnSpPr/>
            <p:nvPr/>
          </p:nvCxnSpPr>
          <p:spPr>
            <a:xfrm>
              <a:off x="952500" y="1600200"/>
              <a:ext cx="0" cy="2438400"/>
            </a:xfrm>
            <a:prstGeom prst="line">
              <a:avLst/>
            </a:prstGeom>
            <a:ln w="38100">
              <a:solidFill>
                <a:srgbClr val="000096"/>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609600" y="1066800"/>
              <a:ext cx="685800" cy="685800"/>
            </a:xfrm>
            <a:prstGeom prst="ellipse">
              <a:avLst/>
            </a:prstGeom>
            <a:solidFill>
              <a:srgbClr val="000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CC"/>
                </a:solidFill>
                <a:latin typeface="Arial" panose="020B0604020202020204" pitchFamily="34" charset="0"/>
                <a:ea typeface="黑体" panose="02010609060101010101" pitchFamily="49" charset="-122"/>
                <a:cs typeface="Arial" panose="020B0604020202020204" pitchFamily="34" charset="0"/>
              </a:endParaRPr>
            </a:p>
          </p:txBody>
        </p:sp>
        <p:sp>
          <p:nvSpPr>
            <p:cNvPr id="33" name="TextBox 32"/>
            <p:cNvSpPr txBox="1"/>
            <p:nvPr/>
          </p:nvSpPr>
          <p:spPr>
            <a:xfrm>
              <a:off x="0" y="4038600"/>
              <a:ext cx="1905000" cy="1088917"/>
            </a:xfrm>
            <a:prstGeom prst="rect">
              <a:avLst/>
            </a:prstGeom>
            <a:noFill/>
            <a:ln w="38100">
              <a:solidFill>
                <a:srgbClr val="000096"/>
              </a:solidFill>
            </a:ln>
          </p:spPr>
          <p:txBody>
            <a:bodyPr wrap="square" rtlCol="0">
              <a:spAutoFit/>
            </a:bodyPr>
            <a:lstStyle/>
            <a:p>
              <a:pPr algn="ctr"/>
              <a:r>
                <a:rPr lang="en-US" altLang="zh-CN" dirty="0">
                  <a:solidFill>
                    <a:srgbClr val="000096"/>
                  </a:solidFill>
                  <a:latin typeface="Arial" panose="020B0604020202020204" pitchFamily="34" charset="0"/>
                  <a:ea typeface="黑体" panose="02010609060101010101" pitchFamily="49" charset="-122"/>
                  <a:cs typeface="Arial" panose="020B0604020202020204" pitchFamily="34" charset="0"/>
                </a:rPr>
                <a:t>1845</a:t>
              </a:r>
            </a:p>
            <a:p>
              <a:pPr algn="ctr"/>
              <a:r>
                <a:rPr lang="en-US" altLang="zh-CN" dirty="0">
                  <a:solidFill>
                    <a:srgbClr val="000096"/>
                  </a:solidFill>
                  <a:latin typeface="Arial" panose="020B0604020202020204" pitchFamily="34" charset="0"/>
                  <a:ea typeface="黑体" panose="02010609060101010101" pitchFamily="49" charset="-122"/>
                  <a:cs typeface="Arial" panose="020B0604020202020204" pitchFamily="34" charset="0"/>
                </a:rPr>
                <a:t>Blyth</a:t>
              </a:r>
              <a:r>
                <a:rPr lang="zh-CN" altLang="en-US" dirty="0">
                  <a:solidFill>
                    <a:srgbClr val="000096"/>
                  </a:solidFill>
                  <a:latin typeface="Arial" panose="020B0604020202020204" pitchFamily="34" charset="0"/>
                  <a:ea typeface="黑体" panose="02010609060101010101" pitchFamily="49" charset="-122"/>
                  <a:cs typeface="Arial" panose="020B0604020202020204" pitchFamily="34" charset="0"/>
                </a:rPr>
                <a:t>和</a:t>
              </a:r>
              <a:r>
                <a:rPr lang="en-US" altLang="zh-CN" dirty="0">
                  <a:solidFill>
                    <a:srgbClr val="000096"/>
                  </a:solidFill>
                  <a:latin typeface="Arial" panose="020B0604020202020204" pitchFamily="34" charset="0"/>
                  <a:ea typeface="黑体" panose="02010609060101010101" pitchFamily="49" charset="-122"/>
                  <a:cs typeface="Arial" panose="020B0604020202020204" pitchFamily="34" charset="0"/>
                </a:rPr>
                <a:t>Hofmann</a:t>
              </a:r>
              <a:r>
                <a:rPr lang="zh-CN" altLang="en-US" dirty="0">
                  <a:solidFill>
                    <a:srgbClr val="000096"/>
                  </a:solidFill>
                  <a:latin typeface="Arial" panose="020B0604020202020204" pitchFamily="34" charset="0"/>
                  <a:ea typeface="黑体" panose="02010609060101010101" pitchFamily="49" charset="-122"/>
                  <a:cs typeface="Arial" panose="020B0604020202020204" pitchFamily="34" charset="0"/>
                </a:rPr>
                <a:t>发现苯乙烯的光引发聚合</a:t>
              </a:r>
            </a:p>
          </p:txBody>
        </p:sp>
      </p:grpSp>
      <p:grpSp>
        <p:nvGrpSpPr>
          <p:cNvPr id="34" name="组合 33"/>
          <p:cNvGrpSpPr/>
          <p:nvPr/>
        </p:nvGrpSpPr>
        <p:grpSpPr>
          <a:xfrm>
            <a:off x="2473402" y="1931917"/>
            <a:ext cx="2183906" cy="2376279"/>
            <a:chOff x="0" y="1066800"/>
            <a:chExt cx="1981200" cy="2155717"/>
          </a:xfrm>
        </p:grpSpPr>
        <p:cxnSp>
          <p:nvCxnSpPr>
            <p:cNvPr id="35" name="直接连接符 34"/>
            <p:cNvCxnSpPr/>
            <p:nvPr/>
          </p:nvCxnSpPr>
          <p:spPr>
            <a:xfrm>
              <a:off x="952500" y="1600200"/>
              <a:ext cx="0" cy="533400"/>
            </a:xfrm>
            <a:prstGeom prst="line">
              <a:avLst/>
            </a:prstGeom>
            <a:ln w="38100">
              <a:solidFill>
                <a:srgbClr val="009600"/>
              </a:soli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609600" y="1066800"/>
              <a:ext cx="685800" cy="685800"/>
            </a:xfrm>
            <a:prstGeom prst="ellipse">
              <a:avLst/>
            </a:prstGeom>
            <a:solidFill>
              <a:srgbClr val="009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pitchFamily="49" charset="-122"/>
                <a:cs typeface="Arial" panose="020B0604020202020204" pitchFamily="34" charset="0"/>
              </a:endParaRPr>
            </a:p>
          </p:txBody>
        </p:sp>
        <p:sp>
          <p:nvSpPr>
            <p:cNvPr id="37" name="TextBox 36"/>
            <p:cNvSpPr txBox="1"/>
            <p:nvPr/>
          </p:nvSpPr>
          <p:spPr>
            <a:xfrm>
              <a:off x="0" y="2133600"/>
              <a:ext cx="1981200" cy="1088917"/>
            </a:xfrm>
            <a:prstGeom prst="rect">
              <a:avLst/>
            </a:prstGeom>
            <a:noFill/>
            <a:ln w="38100">
              <a:solidFill>
                <a:srgbClr val="009600"/>
              </a:solidFill>
            </a:ln>
          </p:spPr>
          <p:txBody>
            <a:bodyPr wrap="square" rtlCol="0">
              <a:spAutoFit/>
            </a:bodyPr>
            <a:lstStyle/>
            <a:p>
              <a:pPr algn="ctr"/>
              <a:r>
                <a:rPr lang="en-US" altLang="zh-CN" dirty="0">
                  <a:latin typeface="Arial" panose="020B0604020202020204" pitchFamily="34" charset="0"/>
                  <a:ea typeface="黑体" panose="02010609060101010101" pitchFamily="49" charset="-122"/>
                  <a:cs typeface="Arial" panose="020B0604020202020204" pitchFamily="34" charset="0"/>
                </a:rPr>
                <a:t>1909</a:t>
              </a:r>
            </a:p>
            <a:p>
              <a:pPr algn="ctr"/>
              <a:r>
                <a:rPr lang="en-US" altLang="zh-CN" dirty="0" err="1">
                  <a:latin typeface="Arial" panose="020B0604020202020204" pitchFamily="34" charset="0"/>
                  <a:ea typeface="黑体" panose="02010609060101010101" pitchFamily="49" charset="-122"/>
                  <a:cs typeface="Arial" panose="020B0604020202020204" pitchFamily="34" charset="0"/>
                </a:rPr>
                <a:t>Stobbe</a:t>
              </a:r>
              <a:r>
                <a:rPr lang="zh-CN" altLang="en-US" dirty="0">
                  <a:latin typeface="Arial" panose="020B0604020202020204" pitchFamily="34" charset="0"/>
                  <a:ea typeface="黑体" panose="02010609060101010101" pitchFamily="49" charset="-122"/>
                  <a:cs typeface="Arial" panose="020B0604020202020204" pitchFamily="34" charset="0"/>
                </a:rPr>
                <a:t>和</a:t>
              </a:r>
              <a:r>
                <a:rPr lang="en-US" altLang="zh-CN" dirty="0" err="1">
                  <a:latin typeface="Arial" panose="020B0604020202020204" pitchFamily="34" charset="0"/>
                  <a:ea typeface="黑体" panose="02010609060101010101" pitchFamily="49" charset="-122"/>
                  <a:cs typeface="Arial" panose="020B0604020202020204" pitchFamily="34" charset="0"/>
                </a:rPr>
                <a:t>Posnjak</a:t>
              </a:r>
              <a:r>
                <a:rPr lang="zh-CN" altLang="en-US" dirty="0">
                  <a:latin typeface="Arial" panose="020B0604020202020204" pitchFamily="34" charset="0"/>
                  <a:ea typeface="黑体" panose="02010609060101010101" pitchFamily="49" charset="-122"/>
                  <a:cs typeface="Arial" panose="020B0604020202020204" pitchFamily="34" charset="0"/>
                </a:rPr>
                <a:t>首次研究了苯乙烯聚合动力学</a:t>
              </a:r>
            </a:p>
          </p:txBody>
        </p:sp>
      </p:grpSp>
      <p:grpSp>
        <p:nvGrpSpPr>
          <p:cNvPr id="40" name="组合 39"/>
          <p:cNvGrpSpPr/>
          <p:nvPr/>
        </p:nvGrpSpPr>
        <p:grpSpPr>
          <a:xfrm>
            <a:off x="6309236" y="1931917"/>
            <a:ext cx="2099910" cy="4496990"/>
            <a:chOff x="0" y="1066800"/>
            <a:chExt cx="1905000" cy="4079588"/>
          </a:xfrm>
        </p:grpSpPr>
        <p:cxnSp>
          <p:nvCxnSpPr>
            <p:cNvPr id="41" name="直接连接符 40"/>
            <p:cNvCxnSpPr/>
            <p:nvPr/>
          </p:nvCxnSpPr>
          <p:spPr>
            <a:xfrm>
              <a:off x="952500" y="1600200"/>
              <a:ext cx="0" cy="2438400"/>
            </a:xfrm>
            <a:prstGeom prst="line">
              <a:avLst/>
            </a:prstGeom>
            <a:ln w="38100">
              <a:solidFill>
                <a:srgbClr val="000096"/>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609600" y="1066800"/>
              <a:ext cx="685800" cy="685800"/>
            </a:xfrm>
            <a:prstGeom prst="ellipse">
              <a:avLst/>
            </a:prstGeom>
            <a:solidFill>
              <a:srgbClr val="000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CC"/>
                </a:solidFill>
                <a:latin typeface="Arial" panose="020B0604020202020204" pitchFamily="34" charset="0"/>
                <a:ea typeface="黑体" panose="02010609060101010101" pitchFamily="49" charset="-122"/>
                <a:cs typeface="Arial" panose="020B0604020202020204" pitchFamily="34" charset="0"/>
              </a:endParaRPr>
            </a:p>
          </p:txBody>
        </p:sp>
        <p:sp>
          <p:nvSpPr>
            <p:cNvPr id="43" name="TextBox 42"/>
            <p:cNvSpPr txBox="1"/>
            <p:nvPr/>
          </p:nvSpPr>
          <p:spPr>
            <a:xfrm>
              <a:off x="0" y="4057471"/>
              <a:ext cx="1905000" cy="1088917"/>
            </a:xfrm>
            <a:prstGeom prst="rect">
              <a:avLst/>
            </a:prstGeom>
            <a:noFill/>
            <a:ln w="38100">
              <a:solidFill>
                <a:srgbClr val="000096"/>
              </a:solidFill>
            </a:ln>
          </p:spPr>
          <p:txBody>
            <a:bodyPr wrap="square" rtlCol="0">
              <a:spAutoFit/>
            </a:bodyPr>
            <a:lstStyle/>
            <a:p>
              <a:pPr algn="ctr"/>
              <a:r>
                <a:rPr lang="en-US" altLang="zh-CN" dirty="0">
                  <a:solidFill>
                    <a:srgbClr val="000096"/>
                  </a:solidFill>
                  <a:latin typeface="Arial" panose="020B0604020202020204" pitchFamily="34" charset="0"/>
                  <a:ea typeface="黑体" panose="02010609060101010101" pitchFamily="49" charset="-122"/>
                  <a:cs typeface="Arial" panose="020B0604020202020204" pitchFamily="34" charset="0"/>
                </a:rPr>
                <a:t>1937</a:t>
              </a:r>
            </a:p>
            <a:p>
              <a:pPr algn="ctr"/>
              <a:r>
                <a:rPr lang="en-US" altLang="zh-CN" dirty="0">
                  <a:solidFill>
                    <a:srgbClr val="000096"/>
                  </a:solidFill>
                  <a:latin typeface="Arial" panose="020B0604020202020204" pitchFamily="34" charset="0"/>
                  <a:ea typeface="黑体" panose="02010609060101010101" pitchFamily="49" charset="-122"/>
                  <a:cs typeface="Arial" panose="020B0604020202020204" pitchFamily="34" charset="0"/>
                </a:rPr>
                <a:t>Flory</a:t>
              </a:r>
              <a:r>
                <a:rPr lang="zh-CN" altLang="en-US" dirty="0">
                  <a:solidFill>
                    <a:srgbClr val="000096"/>
                  </a:solidFill>
                  <a:latin typeface="Arial" panose="020B0604020202020204" pitchFamily="34" charset="0"/>
                  <a:ea typeface="黑体" panose="02010609060101010101" pitchFamily="49" charset="-122"/>
                  <a:cs typeface="Arial" panose="020B0604020202020204" pitchFamily="34" charset="0"/>
                </a:rPr>
                <a:t>首次完整描述了自由基聚合的动力学方程</a:t>
              </a:r>
            </a:p>
          </p:txBody>
        </p:sp>
      </p:grpSp>
      <p:sp>
        <p:nvSpPr>
          <p:cNvPr id="45" name="标题 1"/>
          <p:cNvSpPr txBox="1"/>
          <p:nvPr/>
        </p:nvSpPr>
        <p:spPr>
          <a:xfrm>
            <a:off x="3816879" y="1344063"/>
            <a:ext cx="5722020" cy="929185"/>
          </a:xfrm>
          <a:prstGeom prst="rect">
            <a:avLst/>
          </a:prstGeom>
        </p:spPr>
        <p:txBody>
          <a:bodyPr/>
          <a:lstStyle/>
          <a:p>
            <a:pPr algn="ctr" defTabSz="1007943" fontAlgn="auto">
              <a:spcBef>
                <a:spcPts val="0"/>
              </a:spcBef>
              <a:spcAft>
                <a:spcPts val="0"/>
              </a:spcAft>
              <a:defRPr/>
            </a:pPr>
            <a:endParaRPr lang="zh-CN" altLang="en-US" sz="3968" b="1" kern="0" dirty="0">
              <a:solidFill>
                <a:sysClr val="windowText" lastClr="000000"/>
              </a:solidFill>
              <a:latin typeface="Arial" panose="020B0604020202020204" pitchFamily="34" charset="0"/>
              <a:ea typeface="黑体" panose="02010609060101010101" pitchFamily="49" charset="-122"/>
              <a:cs typeface="Arial" panose="020B0604020202020204" pitchFamily="34" charset="0"/>
            </a:endParaRPr>
          </a:p>
        </p:txBody>
      </p:sp>
      <p:grpSp>
        <p:nvGrpSpPr>
          <p:cNvPr id="46" name="组合 45"/>
          <p:cNvGrpSpPr/>
          <p:nvPr/>
        </p:nvGrpSpPr>
        <p:grpSpPr>
          <a:xfrm>
            <a:off x="7671844" y="1931917"/>
            <a:ext cx="1847921" cy="2376279"/>
            <a:chOff x="381000" y="1066800"/>
            <a:chExt cx="1676400" cy="2155717"/>
          </a:xfrm>
        </p:grpSpPr>
        <p:cxnSp>
          <p:nvCxnSpPr>
            <p:cNvPr id="47" name="直接连接符 46"/>
            <p:cNvCxnSpPr/>
            <p:nvPr/>
          </p:nvCxnSpPr>
          <p:spPr>
            <a:xfrm>
              <a:off x="1219200" y="1600200"/>
              <a:ext cx="0" cy="533400"/>
            </a:xfrm>
            <a:prstGeom prst="line">
              <a:avLst/>
            </a:prstGeom>
            <a:ln w="38100">
              <a:solidFill>
                <a:srgbClr val="009600"/>
              </a:solidFill>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876300" y="1066800"/>
              <a:ext cx="685800" cy="685800"/>
            </a:xfrm>
            <a:prstGeom prst="ellipse">
              <a:avLst/>
            </a:prstGeom>
            <a:solidFill>
              <a:srgbClr val="009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pitchFamily="49" charset="-122"/>
                <a:cs typeface="Arial" panose="020B0604020202020204" pitchFamily="34" charset="0"/>
              </a:endParaRPr>
            </a:p>
          </p:txBody>
        </p:sp>
        <p:sp>
          <p:nvSpPr>
            <p:cNvPr id="49" name="TextBox 48"/>
            <p:cNvSpPr txBox="1"/>
            <p:nvPr/>
          </p:nvSpPr>
          <p:spPr>
            <a:xfrm>
              <a:off x="381000" y="2133600"/>
              <a:ext cx="1676400" cy="1088917"/>
            </a:xfrm>
            <a:prstGeom prst="rect">
              <a:avLst/>
            </a:prstGeom>
            <a:noFill/>
            <a:ln w="38100">
              <a:solidFill>
                <a:srgbClr val="009600"/>
              </a:solidFill>
            </a:ln>
          </p:spPr>
          <p:txBody>
            <a:bodyPr wrap="square" rtlCol="0">
              <a:spAutoFit/>
            </a:bodyPr>
            <a:lstStyle/>
            <a:p>
              <a:pPr algn="ctr"/>
              <a:r>
                <a:rPr lang="en-US" altLang="zh-CN" dirty="0">
                  <a:latin typeface="Arial" panose="020B0604020202020204" pitchFamily="34" charset="0"/>
                  <a:ea typeface="黑体" panose="02010609060101010101" pitchFamily="49" charset="-122"/>
                  <a:cs typeface="Arial" panose="020B0604020202020204" pitchFamily="34" charset="0"/>
                </a:rPr>
                <a:t>1982</a:t>
              </a:r>
            </a:p>
            <a:p>
              <a:pPr algn="ctr"/>
              <a:r>
                <a:rPr lang="en-US" altLang="zh-CN" dirty="0">
                  <a:latin typeface="Arial" panose="020B0604020202020204" pitchFamily="34" charset="0"/>
                  <a:ea typeface="黑体" panose="02010609060101010101" pitchFamily="49" charset="-122"/>
                  <a:cs typeface="Arial" panose="020B0604020202020204" pitchFamily="34" charset="0"/>
                </a:rPr>
                <a:t>Otsu</a:t>
              </a:r>
              <a:r>
                <a:rPr lang="zh-CN" altLang="en-US" dirty="0">
                  <a:latin typeface="Arial" panose="020B0604020202020204" pitchFamily="34" charset="0"/>
                  <a:ea typeface="黑体" panose="02010609060101010101" pitchFamily="49" charset="-122"/>
                  <a:cs typeface="Arial" panose="020B0604020202020204" pitchFamily="34" charset="0"/>
                </a:rPr>
                <a:t>提出引发</a:t>
              </a:r>
              <a:r>
                <a:rPr lang="en-US" altLang="zh-CN" dirty="0">
                  <a:latin typeface="Arial" panose="020B0604020202020204" pitchFamily="34" charset="0"/>
                  <a:ea typeface="黑体" panose="02010609060101010101" pitchFamily="49" charset="-122"/>
                  <a:cs typeface="Arial" panose="020B0604020202020204" pitchFamily="34" charset="0"/>
                </a:rPr>
                <a:t>-</a:t>
              </a:r>
              <a:r>
                <a:rPr lang="zh-CN" altLang="en-US" dirty="0">
                  <a:latin typeface="Arial" panose="020B0604020202020204" pitchFamily="34" charset="0"/>
                  <a:ea typeface="黑体" panose="02010609060101010101" pitchFamily="49" charset="-122"/>
                  <a:cs typeface="Arial" panose="020B0604020202020204" pitchFamily="34" charset="0"/>
                </a:rPr>
                <a:t>转移</a:t>
              </a:r>
              <a:r>
                <a:rPr lang="en-US" altLang="zh-CN" dirty="0">
                  <a:latin typeface="Arial" panose="020B0604020202020204" pitchFamily="34" charset="0"/>
                  <a:ea typeface="黑体" panose="02010609060101010101" pitchFamily="49" charset="-122"/>
                  <a:cs typeface="Arial" panose="020B0604020202020204" pitchFamily="34" charset="0"/>
                </a:rPr>
                <a:t>-</a:t>
              </a:r>
              <a:r>
                <a:rPr lang="zh-CN" altLang="en-US" dirty="0">
                  <a:latin typeface="Arial" panose="020B0604020202020204" pitchFamily="34" charset="0"/>
                  <a:ea typeface="黑体" panose="02010609060101010101" pitchFamily="49" charset="-122"/>
                  <a:cs typeface="Arial" panose="020B0604020202020204" pitchFamily="34" charset="0"/>
                </a:rPr>
                <a:t>终止剂法（</a:t>
              </a:r>
              <a:r>
                <a:rPr lang="en-US" altLang="zh-CN" dirty="0" err="1">
                  <a:latin typeface="Arial" panose="020B0604020202020204" pitchFamily="34" charset="0"/>
                  <a:ea typeface="黑体" panose="02010609060101010101" pitchFamily="49" charset="-122"/>
                  <a:cs typeface="Arial" panose="020B0604020202020204" pitchFamily="34" charset="0"/>
                </a:rPr>
                <a:t>iniferter</a:t>
              </a:r>
              <a:r>
                <a:rPr lang="zh-CN" altLang="en-US" dirty="0">
                  <a:latin typeface="Arial" panose="020B0604020202020204" pitchFamily="34" charset="0"/>
                  <a:ea typeface="黑体" panose="02010609060101010101" pitchFamily="49" charset="-122"/>
                  <a:cs typeface="Arial" panose="020B0604020202020204" pitchFamily="34" charset="0"/>
                </a:rPr>
                <a:t>）</a:t>
              </a:r>
            </a:p>
          </p:txBody>
        </p:sp>
      </p:grpSp>
      <p:grpSp>
        <p:nvGrpSpPr>
          <p:cNvPr id="53" name="组合 52"/>
          <p:cNvGrpSpPr/>
          <p:nvPr/>
        </p:nvGrpSpPr>
        <p:grpSpPr>
          <a:xfrm>
            <a:off x="10145070" y="1931916"/>
            <a:ext cx="2015913" cy="2653277"/>
            <a:chOff x="381000" y="1066800"/>
            <a:chExt cx="1828800" cy="2407005"/>
          </a:xfrm>
        </p:grpSpPr>
        <p:cxnSp>
          <p:nvCxnSpPr>
            <p:cNvPr id="54" name="直接连接符 53"/>
            <p:cNvCxnSpPr/>
            <p:nvPr/>
          </p:nvCxnSpPr>
          <p:spPr>
            <a:xfrm>
              <a:off x="1295400" y="1600200"/>
              <a:ext cx="0" cy="533400"/>
            </a:xfrm>
            <a:prstGeom prst="line">
              <a:avLst/>
            </a:prstGeom>
            <a:ln w="38100">
              <a:solidFill>
                <a:srgbClr val="009600"/>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a:off x="952500" y="1066800"/>
              <a:ext cx="685800" cy="685800"/>
            </a:xfrm>
            <a:prstGeom prst="ellipse">
              <a:avLst/>
            </a:prstGeom>
            <a:solidFill>
              <a:srgbClr val="009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pitchFamily="49" charset="-122"/>
                <a:cs typeface="Arial" panose="020B0604020202020204" pitchFamily="34" charset="0"/>
              </a:endParaRPr>
            </a:p>
          </p:txBody>
        </p:sp>
        <p:sp>
          <p:nvSpPr>
            <p:cNvPr id="56" name="TextBox 55"/>
            <p:cNvSpPr txBox="1"/>
            <p:nvPr/>
          </p:nvSpPr>
          <p:spPr>
            <a:xfrm>
              <a:off x="381000" y="2133600"/>
              <a:ext cx="1828800" cy="1340205"/>
            </a:xfrm>
            <a:prstGeom prst="rect">
              <a:avLst/>
            </a:prstGeom>
            <a:noFill/>
            <a:ln w="38100">
              <a:solidFill>
                <a:srgbClr val="009600"/>
              </a:solidFill>
            </a:ln>
          </p:spPr>
          <p:txBody>
            <a:bodyPr wrap="square" rtlCol="0">
              <a:spAutoFit/>
            </a:bodyPr>
            <a:lstStyle/>
            <a:p>
              <a:pPr algn="ctr"/>
              <a:r>
                <a:rPr lang="en-US" altLang="zh-CN" dirty="0">
                  <a:latin typeface="Arial" panose="020B0604020202020204" pitchFamily="34" charset="0"/>
                  <a:ea typeface="黑体" panose="02010609060101010101" pitchFamily="49" charset="-122"/>
                  <a:cs typeface="Arial" panose="020B0604020202020204" pitchFamily="34" charset="0"/>
                </a:rPr>
                <a:t>1995</a:t>
              </a:r>
            </a:p>
            <a:p>
              <a:pPr algn="ctr"/>
              <a:r>
                <a:rPr lang="en-US" altLang="zh-CN" dirty="0" err="1">
                  <a:latin typeface="Arial" panose="020B0604020202020204" pitchFamily="34" charset="0"/>
                  <a:ea typeface="黑体" panose="02010609060101010101" pitchFamily="49" charset="-122"/>
                  <a:cs typeface="Arial" panose="020B0604020202020204" pitchFamily="34" charset="0"/>
                </a:rPr>
                <a:t>Matyjaszewski</a:t>
              </a:r>
              <a:r>
                <a:rPr lang="zh-CN" altLang="en-US" dirty="0">
                  <a:latin typeface="Arial" panose="020B0604020202020204" pitchFamily="34" charset="0"/>
                  <a:ea typeface="黑体" panose="02010609060101010101" pitchFamily="49" charset="-122"/>
                  <a:cs typeface="Arial" panose="020B0604020202020204" pitchFamily="34" charset="0"/>
                </a:rPr>
                <a:t>、</a:t>
              </a:r>
              <a:r>
                <a:rPr lang="en-US" altLang="zh-CN" dirty="0" err="1">
                  <a:latin typeface="Arial" panose="020B0604020202020204" pitchFamily="34" charset="0"/>
                  <a:ea typeface="黑体" panose="02010609060101010101" pitchFamily="49" charset="-122"/>
                  <a:cs typeface="Arial" panose="020B0604020202020204" pitchFamily="34" charset="0"/>
                </a:rPr>
                <a:t>Sawamoto</a:t>
              </a:r>
              <a:r>
                <a:rPr lang="zh-CN" altLang="en-US" dirty="0">
                  <a:latin typeface="Arial" panose="020B0604020202020204" pitchFamily="34" charset="0"/>
                  <a:ea typeface="黑体" panose="02010609060101010101" pitchFamily="49" charset="-122"/>
                  <a:cs typeface="Arial" panose="020B0604020202020204" pitchFamily="34" charset="0"/>
                </a:rPr>
                <a:t>发现</a:t>
              </a:r>
              <a:endParaRPr lang="en-US" altLang="zh-CN" dirty="0">
                <a:latin typeface="Arial" panose="020B0604020202020204" pitchFamily="34" charset="0"/>
                <a:ea typeface="黑体" panose="02010609060101010101" pitchFamily="49" charset="-122"/>
                <a:cs typeface="Arial" panose="020B0604020202020204" pitchFamily="34" charset="0"/>
              </a:endParaRPr>
            </a:p>
            <a:p>
              <a:pPr algn="ctr"/>
              <a:r>
                <a:rPr lang="zh-CN" altLang="en-US" dirty="0">
                  <a:latin typeface="Arial" panose="020B0604020202020204" pitchFamily="34" charset="0"/>
                  <a:ea typeface="黑体" panose="02010609060101010101" pitchFamily="49" charset="-122"/>
                  <a:cs typeface="Arial" panose="020B0604020202020204" pitchFamily="34" charset="0"/>
                </a:rPr>
                <a:t>原子转移自由基活性聚合（</a:t>
              </a:r>
              <a:r>
                <a:rPr lang="en-US" altLang="zh-CN" dirty="0">
                  <a:latin typeface="Arial" panose="020B0604020202020204" pitchFamily="34" charset="0"/>
                  <a:ea typeface="黑体" panose="02010609060101010101" pitchFamily="49" charset="-122"/>
                  <a:cs typeface="Arial" panose="020B0604020202020204" pitchFamily="34" charset="0"/>
                </a:rPr>
                <a:t>ATRP</a:t>
              </a:r>
              <a:r>
                <a:rPr lang="zh-CN" altLang="en-US" dirty="0">
                  <a:latin typeface="Arial" panose="020B0604020202020204" pitchFamily="34" charset="0"/>
                  <a:ea typeface="黑体" panose="02010609060101010101" pitchFamily="49" charset="-122"/>
                  <a:cs typeface="Arial" panose="020B0604020202020204" pitchFamily="34" charset="0"/>
                </a:rPr>
                <a:t>）</a:t>
              </a:r>
            </a:p>
          </p:txBody>
        </p:sp>
      </p:grpSp>
      <p:grpSp>
        <p:nvGrpSpPr>
          <p:cNvPr id="39" name="组合 38"/>
          <p:cNvGrpSpPr/>
          <p:nvPr/>
        </p:nvGrpSpPr>
        <p:grpSpPr>
          <a:xfrm>
            <a:off x="8782462" y="1931917"/>
            <a:ext cx="2099910" cy="4496990"/>
            <a:chOff x="381000" y="1066800"/>
            <a:chExt cx="1905000" cy="4079588"/>
          </a:xfrm>
        </p:grpSpPr>
        <p:cxnSp>
          <p:nvCxnSpPr>
            <p:cNvPr id="50" name="直接连接符 49"/>
            <p:cNvCxnSpPr/>
            <p:nvPr/>
          </p:nvCxnSpPr>
          <p:spPr>
            <a:xfrm>
              <a:off x="1333500" y="1600200"/>
              <a:ext cx="0" cy="2438400"/>
            </a:xfrm>
            <a:prstGeom prst="line">
              <a:avLst/>
            </a:prstGeom>
            <a:ln w="38100">
              <a:solidFill>
                <a:srgbClr val="000096"/>
              </a:solidFill>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990600" y="1066800"/>
              <a:ext cx="685800" cy="685800"/>
            </a:xfrm>
            <a:prstGeom prst="ellipse">
              <a:avLst/>
            </a:prstGeom>
            <a:solidFill>
              <a:srgbClr val="000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00CC"/>
                </a:solidFill>
                <a:latin typeface="Arial" panose="020B0604020202020204" pitchFamily="34" charset="0"/>
                <a:ea typeface="黑体" panose="02010609060101010101" pitchFamily="49" charset="-122"/>
                <a:cs typeface="Arial" panose="020B0604020202020204" pitchFamily="34" charset="0"/>
              </a:endParaRPr>
            </a:p>
          </p:txBody>
        </p:sp>
        <p:sp>
          <p:nvSpPr>
            <p:cNvPr id="52" name="TextBox 51"/>
            <p:cNvSpPr txBox="1"/>
            <p:nvPr/>
          </p:nvSpPr>
          <p:spPr>
            <a:xfrm>
              <a:off x="381000" y="4057471"/>
              <a:ext cx="1905000" cy="1088917"/>
            </a:xfrm>
            <a:prstGeom prst="rect">
              <a:avLst/>
            </a:prstGeom>
            <a:noFill/>
            <a:ln w="38100">
              <a:solidFill>
                <a:srgbClr val="000096"/>
              </a:solidFill>
            </a:ln>
          </p:spPr>
          <p:txBody>
            <a:bodyPr wrap="square" rtlCol="0">
              <a:spAutoFit/>
            </a:bodyPr>
            <a:lstStyle/>
            <a:p>
              <a:pPr algn="ctr"/>
              <a:r>
                <a:rPr lang="en-US" altLang="zh-CN" dirty="0">
                  <a:solidFill>
                    <a:srgbClr val="000096"/>
                  </a:solidFill>
                  <a:latin typeface="Arial" panose="020B0604020202020204" pitchFamily="34" charset="0"/>
                  <a:ea typeface="黑体" panose="02010609060101010101" pitchFamily="49" charset="-122"/>
                  <a:cs typeface="Arial" panose="020B0604020202020204" pitchFamily="34" charset="0"/>
                </a:rPr>
                <a:t>1993</a:t>
              </a:r>
            </a:p>
            <a:p>
              <a:pPr algn="ctr"/>
              <a:r>
                <a:rPr lang="en-US" altLang="zh-CN" dirty="0">
                  <a:solidFill>
                    <a:srgbClr val="000096"/>
                  </a:solidFill>
                  <a:latin typeface="Arial" panose="020B0604020202020204" pitchFamily="34" charset="0"/>
                  <a:ea typeface="黑体" panose="02010609060101010101" pitchFamily="49" charset="-122"/>
                  <a:cs typeface="Arial" panose="020B0604020202020204" pitchFamily="34" charset="0"/>
                </a:rPr>
                <a:t>Xerox</a:t>
              </a:r>
              <a:r>
                <a:rPr lang="zh-CN" altLang="en-US" dirty="0">
                  <a:solidFill>
                    <a:srgbClr val="000096"/>
                  </a:solidFill>
                  <a:latin typeface="Arial" panose="020B0604020202020204" pitchFamily="34" charset="0"/>
                  <a:ea typeface="黑体" panose="02010609060101010101" pitchFamily="49" charset="-122"/>
                  <a:cs typeface="Arial" panose="020B0604020202020204" pitchFamily="34" charset="0"/>
                </a:rPr>
                <a:t>公司提出氮氧稳定自由基聚合（</a:t>
              </a:r>
              <a:r>
                <a:rPr lang="en-US" altLang="zh-CN" dirty="0">
                  <a:solidFill>
                    <a:srgbClr val="000096"/>
                  </a:solidFill>
                  <a:latin typeface="Arial" panose="020B0604020202020204" pitchFamily="34" charset="0"/>
                  <a:ea typeface="黑体" panose="02010609060101010101" pitchFamily="49" charset="-122"/>
                  <a:cs typeface="Arial" panose="020B0604020202020204" pitchFamily="34" charset="0"/>
                </a:rPr>
                <a:t>NMP</a:t>
              </a:r>
              <a:r>
                <a:rPr lang="zh-CN" altLang="en-US" dirty="0">
                  <a:solidFill>
                    <a:srgbClr val="000096"/>
                  </a:solidFill>
                  <a:latin typeface="Arial" panose="020B0604020202020204" pitchFamily="34" charset="0"/>
                  <a:ea typeface="黑体" panose="02010609060101010101" pitchFamily="49" charset="-122"/>
                  <a:cs typeface="Arial" panose="020B0604020202020204" pitchFamily="34" charset="0"/>
                </a:rPr>
                <a:t>）</a:t>
              </a:r>
            </a:p>
          </p:txBody>
        </p:sp>
      </p:grpSp>
      <p:grpSp>
        <p:nvGrpSpPr>
          <p:cNvPr id="57" name="组合 56"/>
          <p:cNvGrpSpPr/>
          <p:nvPr/>
        </p:nvGrpSpPr>
        <p:grpSpPr>
          <a:xfrm>
            <a:off x="11339689" y="1931917"/>
            <a:ext cx="2015913" cy="5050987"/>
            <a:chOff x="381000" y="1066800"/>
            <a:chExt cx="1828800" cy="4582164"/>
          </a:xfrm>
        </p:grpSpPr>
        <p:cxnSp>
          <p:nvCxnSpPr>
            <p:cNvPr id="58" name="直接连接符 57"/>
            <p:cNvCxnSpPr/>
            <p:nvPr/>
          </p:nvCxnSpPr>
          <p:spPr>
            <a:xfrm>
              <a:off x="1333500" y="1600200"/>
              <a:ext cx="0" cy="2438400"/>
            </a:xfrm>
            <a:prstGeom prst="line">
              <a:avLst/>
            </a:prstGeom>
            <a:ln w="38100">
              <a:solidFill>
                <a:srgbClr val="000096"/>
              </a:solidFill>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990600" y="1066800"/>
              <a:ext cx="685800" cy="685800"/>
            </a:xfrm>
            <a:prstGeom prst="ellipse">
              <a:avLst/>
            </a:prstGeom>
            <a:solidFill>
              <a:srgbClr val="000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CC"/>
                </a:solidFill>
                <a:latin typeface="Arial" panose="020B0604020202020204" pitchFamily="34" charset="0"/>
                <a:ea typeface="黑体" panose="02010609060101010101" pitchFamily="49" charset="-122"/>
                <a:cs typeface="Arial" panose="020B0604020202020204" pitchFamily="34" charset="0"/>
              </a:endParaRPr>
            </a:p>
          </p:txBody>
        </p:sp>
        <p:sp>
          <p:nvSpPr>
            <p:cNvPr id="60" name="TextBox 59"/>
            <p:cNvSpPr txBox="1"/>
            <p:nvPr/>
          </p:nvSpPr>
          <p:spPr>
            <a:xfrm>
              <a:off x="381000" y="4057471"/>
              <a:ext cx="1828800" cy="1591493"/>
            </a:xfrm>
            <a:prstGeom prst="rect">
              <a:avLst/>
            </a:prstGeom>
            <a:noFill/>
            <a:ln w="38100">
              <a:solidFill>
                <a:srgbClr val="000096"/>
              </a:solidFill>
            </a:ln>
          </p:spPr>
          <p:txBody>
            <a:bodyPr wrap="square" rtlCol="0">
              <a:spAutoFit/>
            </a:bodyPr>
            <a:lstStyle/>
            <a:p>
              <a:pPr algn="ctr"/>
              <a:r>
                <a:rPr lang="en-US" altLang="zh-CN" dirty="0">
                  <a:solidFill>
                    <a:srgbClr val="000096"/>
                  </a:solidFill>
                  <a:latin typeface="Arial" panose="020B0604020202020204" pitchFamily="34" charset="0"/>
                  <a:ea typeface="黑体" panose="02010609060101010101" pitchFamily="49" charset="-122"/>
                  <a:cs typeface="Arial" panose="020B0604020202020204" pitchFamily="34" charset="0"/>
                </a:rPr>
                <a:t>1998</a:t>
              </a:r>
            </a:p>
            <a:p>
              <a:pPr algn="ctr"/>
              <a:r>
                <a:rPr lang="en-US" altLang="zh-CN" dirty="0">
                  <a:solidFill>
                    <a:srgbClr val="000096"/>
                  </a:solidFill>
                  <a:latin typeface="Arial" panose="020B0604020202020204" pitchFamily="34" charset="0"/>
                  <a:ea typeface="黑体" panose="02010609060101010101" pitchFamily="49" charset="-122"/>
                  <a:cs typeface="Arial" panose="020B0604020202020204" pitchFamily="34" charset="0"/>
                </a:rPr>
                <a:t>Graeme </a:t>
              </a:r>
              <a:r>
                <a:rPr lang="en-US" altLang="zh-CN" dirty="0" err="1">
                  <a:solidFill>
                    <a:srgbClr val="000096"/>
                  </a:solidFill>
                  <a:latin typeface="Arial" panose="020B0604020202020204" pitchFamily="34" charset="0"/>
                  <a:ea typeface="黑体" panose="02010609060101010101" pitchFamily="49" charset="-122"/>
                  <a:cs typeface="Arial" panose="020B0604020202020204" pitchFamily="34" charset="0"/>
                </a:rPr>
                <a:t>Moad</a:t>
              </a:r>
              <a:r>
                <a:rPr lang="zh-CN" altLang="en-US" dirty="0">
                  <a:solidFill>
                    <a:srgbClr val="000096"/>
                  </a:solidFill>
                  <a:latin typeface="Arial" panose="020B0604020202020204" pitchFamily="34" charset="0"/>
                  <a:ea typeface="黑体" panose="02010609060101010101" pitchFamily="49" charset="-122"/>
                  <a:cs typeface="Arial" panose="020B0604020202020204" pitchFamily="34" charset="0"/>
                </a:rPr>
                <a:t>，</a:t>
              </a:r>
              <a:r>
                <a:rPr lang="en-US" altLang="zh-CN" dirty="0" err="1">
                  <a:solidFill>
                    <a:srgbClr val="000096"/>
                  </a:solidFill>
                  <a:latin typeface="Arial" panose="020B0604020202020204" pitchFamily="34" charset="0"/>
                  <a:ea typeface="黑体" panose="02010609060101010101" pitchFamily="49" charset="-122"/>
                  <a:cs typeface="Arial" panose="020B0604020202020204" pitchFamily="34" charset="0"/>
                </a:rPr>
                <a:t>Rizzardo</a:t>
              </a:r>
              <a:r>
                <a:rPr lang="zh-CN" altLang="en-US" dirty="0">
                  <a:solidFill>
                    <a:srgbClr val="000096"/>
                  </a:solidFill>
                  <a:latin typeface="Arial" panose="020B0604020202020204" pitchFamily="34" charset="0"/>
                  <a:ea typeface="黑体" panose="02010609060101010101" pitchFamily="49" charset="-122"/>
                  <a:cs typeface="Arial" panose="020B0604020202020204" pitchFamily="34" charset="0"/>
                </a:rPr>
                <a:t>和</a:t>
              </a:r>
              <a:r>
                <a:rPr lang="en-US" altLang="zh-CN" dirty="0" err="1">
                  <a:solidFill>
                    <a:srgbClr val="000096"/>
                  </a:solidFill>
                  <a:latin typeface="Arial" panose="020B0604020202020204" pitchFamily="34" charset="0"/>
                  <a:ea typeface="黑体" panose="02010609060101010101" pitchFamily="49" charset="-122"/>
                  <a:cs typeface="Arial" panose="020B0604020202020204" pitchFamily="34" charset="0"/>
                </a:rPr>
                <a:t>Thang</a:t>
              </a:r>
              <a:r>
                <a:rPr lang="zh-CN" altLang="en-US" dirty="0">
                  <a:solidFill>
                    <a:srgbClr val="000096"/>
                  </a:solidFill>
                  <a:latin typeface="Arial" panose="020B0604020202020204" pitchFamily="34" charset="0"/>
                  <a:ea typeface="黑体" panose="02010609060101010101" pitchFamily="49" charset="-122"/>
                  <a:cs typeface="Arial" panose="020B0604020202020204" pitchFamily="34" charset="0"/>
                </a:rPr>
                <a:t>发现可逆加成断裂链转移（</a:t>
              </a:r>
              <a:r>
                <a:rPr lang="en-US" altLang="zh-CN" dirty="0">
                  <a:solidFill>
                    <a:srgbClr val="000096"/>
                  </a:solidFill>
                  <a:latin typeface="Arial" panose="020B0604020202020204" pitchFamily="34" charset="0"/>
                  <a:ea typeface="黑体" panose="02010609060101010101" pitchFamily="49" charset="-122"/>
                  <a:cs typeface="Arial" panose="020B0604020202020204" pitchFamily="34" charset="0"/>
                </a:rPr>
                <a:t>RAFT</a:t>
              </a:r>
              <a:r>
                <a:rPr lang="zh-CN" altLang="en-US" dirty="0">
                  <a:solidFill>
                    <a:srgbClr val="000096"/>
                  </a:solidFill>
                  <a:latin typeface="Arial" panose="020B0604020202020204" pitchFamily="34" charset="0"/>
                  <a:ea typeface="黑体" panose="02010609060101010101" pitchFamily="49" charset="-122"/>
                  <a:cs typeface="Arial" panose="020B0604020202020204" pitchFamily="34" charset="0"/>
                </a:rPr>
                <a:t>）聚合</a:t>
              </a:r>
            </a:p>
          </p:txBody>
        </p:sp>
      </p:grpSp>
      <p:sp>
        <p:nvSpPr>
          <p:cNvPr id="11267" name="Rectangle 4"/>
          <p:cNvSpPr>
            <a:spLocks noChangeArrowheads="1"/>
          </p:cNvSpPr>
          <p:nvPr/>
        </p:nvSpPr>
        <p:spPr bwMode="auto">
          <a:xfrm>
            <a:off x="177" y="-1"/>
            <a:ext cx="13440122" cy="146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1007943" fontAlgn="auto">
              <a:spcBef>
                <a:spcPts val="0"/>
              </a:spcBef>
              <a:spcAft>
                <a:spcPts val="0"/>
              </a:spcAft>
              <a:buNone/>
              <a:defRPr/>
            </a:pPr>
            <a:r>
              <a:rPr lang="zh-CN" altLang="en-US" sz="4409" b="1" kern="0" dirty="0">
                <a:solidFill>
                  <a:sysClr val="windowText" lastClr="000000"/>
                </a:solidFill>
                <a:ea typeface="黑体" panose="02010609060101010101" pitchFamily="49" charset="-122"/>
                <a:cs typeface="Arial" panose="020B0604020202020204" pitchFamily="34" charset="0"/>
                <a:sym typeface="+mn-ea"/>
              </a:rPr>
              <a:t>自由基聚合发展历程</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Box 1"/>
          <p:cNvSpPr txBox="1">
            <a:spLocks noChangeArrowheads="1"/>
          </p:cNvSpPr>
          <p:nvPr/>
        </p:nvSpPr>
        <p:spPr bwMode="auto">
          <a:xfrm>
            <a:off x="3707041" y="695913"/>
            <a:ext cx="6025689" cy="53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800"/>
              </a:lnSpc>
            </a:pPr>
            <a:r>
              <a:rPr lang="en-US" altLang="zh-CN" sz="4400" b="1" dirty="0">
                <a:latin typeface="Times New Roman" panose="02020603050405020304" pitchFamily="18" charset="0"/>
                <a:ea typeface="SimHei" panose="02010609060101010101" pitchFamily="49" charset="-122"/>
                <a:cs typeface="Times New Roman" panose="02020603050405020304" pitchFamily="18" charset="0"/>
              </a:rPr>
              <a:t>3.1 </a:t>
            </a:r>
            <a:r>
              <a:rPr lang="en-US" altLang="zh-CN" sz="4400" b="1" dirty="0" err="1">
                <a:latin typeface="Times New Roman" panose="02020603050405020304" pitchFamily="18" charset="0"/>
                <a:ea typeface="SimHei" panose="02010609060101010101" pitchFamily="49" charset="-122"/>
                <a:cs typeface="Times New Roman" panose="02020603050405020304" pitchFamily="18" charset="0"/>
              </a:rPr>
              <a:t>加聚和连锁聚合概述</a:t>
            </a:r>
            <a:endParaRPr lang="en-US" altLang="zh-CN" sz="4400" b="1" dirty="0">
              <a:latin typeface="Times New Roman" panose="02020603050405020304" pitchFamily="18" charset="0"/>
              <a:ea typeface="SimHei" panose="02010609060101010101" pitchFamily="49" charset="-122"/>
              <a:cs typeface="Times New Roman" panose="02020603050405020304" pitchFamily="18" charset="0"/>
            </a:endParaRPr>
          </a:p>
        </p:txBody>
      </p:sp>
      <p:sp>
        <p:nvSpPr>
          <p:cNvPr id="7172" name="TextBox 1"/>
          <p:cNvSpPr txBox="1">
            <a:spLocks noChangeArrowheads="1"/>
          </p:cNvSpPr>
          <p:nvPr/>
        </p:nvSpPr>
        <p:spPr bwMode="auto">
          <a:xfrm>
            <a:off x="1393139" y="1509163"/>
            <a:ext cx="10653494" cy="33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100"/>
              </a:lnSpc>
            </a:pPr>
            <a:r>
              <a:rPr lang="en-US" altLang="zh-CN" sz="2800" b="1" dirty="0">
                <a:latin typeface="Times New Roman" panose="02020603050405020304" pitchFamily="18" charset="0"/>
                <a:ea typeface="SimHei" panose="02010609060101010101" pitchFamily="49" charset="-122"/>
                <a:cs typeface="Times New Roman" panose="02020603050405020304" pitchFamily="18" charset="0"/>
              </a:rPr>
              <a:t>(Introduction</a:t>
            </a:r>
            <a:r>
              <a:rPr lang="en-US" altLang="zh-CN" sz="2800" dirty="0">
                <a:latin typeface="Times New Roman" panose="02020603050405020304" pitchFamily="18" charset="0"/>
                <a:ea typeface="SimHei" panose="02010609060101010101" pitchFamily="49" charset="-122"/>
                <a:cs typeface="Times New Roman" panose="02020603050405020304" pitchFamily="18" charset="0"/>
              </a:rPr>
              <a:t> </a:t>
            </a:r>
            <a:r>
              <a:rPr lang="en-US" altLang="zh-CN" sz="2800" b="1" dirty="0">
                <a:latin typeface="Times New Roman" panose="02020603050405020304" pitchFamily="18" charset="0"/>
                <a:ea typeface="SimHei" panose="02010609060101010101" pitchFamily="49" charset="-122"/>
                <a:cs typeface="Times New Roman" panose="02020603050405020304" pitchFamily="18" charset="0"/>
              </a:rPr>
              <a:t>of</a:t>
            </a:r>
            <a:r>
              <a:rPr lang="en-US" altLang="zh-CN" sz="2800" dirty="0">
                <a:latin typeface="Times New Roman" panose="02020603050405020304" pitchFamily="18" charset="0"/>
                <a:ea typeface="SimHei" panose="02010609060101010101" pitchFamily="49" charset="-122"/>
                <a:cs typeface="Times New Roman" panose="02020603050405020304" pitchFamily="18" charset="0"/>
              </a:rPr>
              <a:t> </a:t>
            </a:r>
            <a:r>
              <a:rPr lang="en-US" altLang="zh-CN" sz="2800" b="1" dirty="0">
                <a:latin typeface="Times New Roman" panose="02020603050405020304" pitchFamily="18" charset="0"/>
                <a:ea typeface="SimHei" panose="02010609060101010101" pitchFamily="49" charset="-122"/>
                <a:cs typeface="Times New Roman" panose="02020603050405020304" pitchFamily="18" charset="0"/>
              </a:rPr>
              <a:t>Addition</a:t>
            </a:r>
            <a:r>
              <a:rPr lang="en-US" altLang="zh-CN" sz="2800" dirty="0">
                <a:latin typeface="Times New Roman" panose="02020603050405020304" pitchFamily="18" charset="0"/>
                <a:ea typeface="SimHei" panose="02010609060101010101" pitchFamily="49" charset="-122"/>
                <a:cs typeface="Times New Roman" panose="02020603050405020304" pitchFamily="18" charset="0"/>
              </a:rPr>
              <a:t> </a:t>
            </a:r>
            <a:r>
              <a:rPr lang="en-US" altLang="zh-CN" sz="2800" b="1" dirty="0">
                <a:latin typeface="Times New Roman" panose="02020603050405020304" pitchFamily="18" charset="0"/>
                <a:ea typeface="SimHei" panose="02010609060101010101" pitchFamily="49" charset="-122"/>
                <a:cs typeface="Times New Roman" panose="02020603050405020304" pitchFamily="18" charset="0"/>
              </a:rPr>
              <a:t>Polymerization</a:t>
            </a:r>
            <a:r>
              <a:rPr lang="en-US" altLang="zh-CN" sz="2800" dirty="0">
                <a:latin typeface="Times New Roman" panose="02020603050405020304" pitchFamily="18" charset="0"/>
                <a:ea typeface="SimHei" panose="02010609060101010101" pitchFamily="49" charset="-122"/>
                <a:cs typeface="Times New Roman" panose="02020603050405020304" pitchFamily="18" charset="0"/>
              </a:rPr>
              <a:t> </a:t>
            </a:r>
            <a:r>
              <a:rPr lang="en-US" altLang="zh-CN" sz="2800" b="1" dirty="0">
                <a:latin typeface="Times New Roman" panose="02020603050405020304" pitchFamily="18" charset="0"/>
                <a:ea typeface="SimHei" panose="02010609060101010101" pitchFamily="49" charset="-122"/>
                <a:cs typeface="Times New Roman" panose="02020603050405020304" pitchFamily="18" charset="0"/>
              </a:rPr>
              <a:t>And</a:t>
            </a:r>
            <a:r>
              <a:rPr lang="en-US" altLang="zh-CN" sz="2800" dirty="0">
                <a:latin typeface="Times New Roman" panose="02020603050405020304" pitchFamily="18" charset="0"/>
                <a:ea typeface="SimHei" panose="02010609060101010101" pitchFamily="49" charset="-122"/>
                <a:cs typeface="Times New Roman" panose="02020603050405020304" pitchFamily="18" charset="0"/>
              </a:rPr>
              <a:t> </a:t>
            </a:r>
            <a:r>
              <a:rPr lang="en-US" altLang="zh-CN" sz="2800" b="1" dirty="0">
                <a:latin typeface="Times New Roman" panose="02020603050405020304" pitchFamily="18" charset="0"/>
                <a:ea typeface="SimHei" panose="02010609060101010101" pitchFamily="49" charset="-122"/>
                <a:cs typeface="Times New Roman" panose="02020603050405020304" pitchFamily="18" charset="0"/>
              </a:rPr>
              <a:t>Chain</a:t>
            </a:r>
            <a:r>
              <a:rPr lang="en-US" altLang="zh-CN" sz="2800" dirty="0">
                <a:latin typeface="Times New Roman" panose="02020603050405020304" pitchFamily="18" charset="0"/>
                <a:ea typeface="SimHei" panose="02010609060101010101" pitchFamily="49" charset="-122"/>
                <a:cs typeface="Times New Roman" panose="02020603050405020304" pitchFamily="18" charset="0"/>
              </a:rPr>
              <a:t> </a:t>
            </a:r>
            <a:r>
              <a:rPr lang="en-US" altLang="zh-CN" sz="2800" b="1" dirty="0">
                <a:latin typeface="Times New Roman" panose="02020603050405020304" pitchFamily="18" charset="0"/>
                <a:ea typeface="SimHei" panose="02010609060101010101" pitchFamily="49" charset="-122"/>
                <a:cs typeface="Times New Roman" panose="02020603050405020304" pitchFamily="18" charset="0"/>
              </a:rPr>
              <a:t>Polymerization)</a:t>
            </a:r>
          </a:p>
        </p:txBody>
      </p:sp>
      <p:sp>
        <p:nvSpPr>
          <p:cNvPr id="7173" name="TextBox 1"/>
          <p:cNvSpPr txBox="1">
            <a:spLocks noChangeArrowheads="1"/>
          </p:cNvSpPr>
          <p:nvPr/>
        </p:nvSpPr>
        <p:spPr bwMode="auto">
          <a:xfrm>
            <a:off x="601991" y="3485085"/>
            <a:ext cx="11430000" cy="110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marL="457200" indent="-4572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buFont typeface="Arial" panose="020B0604020202020204" pitchFamily="34" charset="0"/>
              <a:buChar char="•"/>
            </a:pPr>
            <a:r>
              <a:rPr lang="en-US" altLang="zh-CN" sz="3000" dirty="0" err="1">
                <a:latin typeface="Times New Roman" panose="02020603050405020304" pitchFamily="18" charset="0"/>
                <a:ea typeface="SimHei" panose="02010609060101010101" pitchFamily="49" charset="-122"/>
                <a:cs typeface="Times New Roman" panose="02020603050405020304" pitchFamily="18" charset="0"/>
              </a:rPr>
              <a:t>烯类单体</a:t>
            </a:r>
            <a:r>
              <a:rPr lang="en-US" altLang="zh-CN" sz="3000" dirty="0">
                <a:latin typeface="Times New Roman" panose="02020603050405020304" pitchFamily="18" charset="0"/>
                <a:ea typeface="SimHei" panose="02010609060101010101" pitchFamily="49" charset="-122"/>
                <a:cs typeface="Times New Roman" panose="02020603050405020304" pitchFamily="18" charset="0"/>
              </a:rPr>
              <a:t>(</a:t>
            </a:r>
            <a:r>
              <a:rPr lang="en-US" altLang="zh-CN" sz="3000" b="1" dirty="0">
                <a:solidFill>
                  <a:srgbClr val="000099"/>
                </a:solidFill>
                <a:latin typeface="Times New Roman" panose="02020603050405020304" pitchFamily="18" charset="0"/>
                <a:ea typeface="SimHei" panose="02010609060101010101" pitchFamily="49" charset="-122"/>
                <a:cs typeface="Times New Roman" panose="02020603050405020304" pitchFamily="18" charset="0"/>
              </a:rPr>
              <a:t>Vinyl monomers</a:t>
            </a:r>
            <a:r>
              <a:rPr lang="en-US" altLang="zh-CN" sz="3000" dirty="0">
                <a:latin typeface="Times New Roman" panose="02020603050405020304" pitchFamily="18" charset="0"/>
                <a:ea typeface="SimHei" panose="02010609060101010101" pitchFamily="49" charset="-122"/>
                <a:cs typeface="Times New Roman" panose="02020603050405020304" pitchFamily="18" charset="0"/>
              </a:rPr>
              <a:t>)：包括单取代和</a:t>
            </a:r>
            <a:r>
              <a:rPr lang="en-US" altLang="zh-CN" sz="3000" b="1" dirty="0">
                <a:latin typeface="Times New Roman" panose="02020603050405020304" pitchFamily="18" charset="0"/>
                <a:ea typeface="SimHei" panose="02010609060101010101" pitchFamily="49" charset="-122"/>
                <a:cs typeface="Times New Roman" panose="02020603050405020304" pitchFamily="18" charset="0"/>
              </a:rPr>
              <a:t>1,1-</a:t>
            </a:r>
            <a:r>
              <a:rPr lang="en-US" altLang="zh-CN" sz="3000" dirty="0">
                <a:latin typeface="Times New Roman" panose="02020603050405020304" pitchFamily="18" charset="0"/>
                <a:ea typeface="SimHei" panose="02010609060101010101" pitchFamily="49" charset="-122"/>
                <a:cs typeface="Times New Roman" panose="02020603050405020304" pitchFamily="18" charset="0"/>
              </a:rPr>
              <a:t>双取代的单烯类、共轭二烯类。</a:t>
            </a:r>
          </a:p>
        </p:txBody>
      </p:sp>
      <p:sp>
        <p:nvSpPr>
          <p:cNvPr id="7174" name="TextBox 1"/>
          <p:cNvSpPr txBox="1">
            <a:spLocks noChangeArrowheads="1"/>
          </p:cNvSpPr>
          <p:nvPr/>
        </p:nvSpPr>
        <p:spPr bwMode="auto">
          <a:xfrm>
            <a:off x="601991" y="2024095"/>
            <a:ext cx="11734800" cy="110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marL="457200" indent="-4572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buFont typeface="Arial" panose="020B0604020202020204" pitchFamily="34" charset="0"/>
              <a:buChar char="•"/>
            </a:pPr>
            <a:r>
              <a:rPr lang="en-US" altLang="zh-CN" sz="3000" dirty="0" err="1">
                <a:latin typeface="Times New Roman" panose="02020603050405020304" pitchFamily="18" charset="0"/>
                <a:ea typeface="SimHei" panose="02010609060101010101" pitchFamily="49" charset="-122"/>
                <a:cs typeface="Times New Roman" panose="02020603050405020304" pitchFamily="18" charset="0"/>
              </a:rPr>
              <a:t>烯类单体</a:t>
            </a:r>
            <a:r>
              <a:rPr lang="en-US" altLang="zh-CN" sz="3000" dirty="0">
                <a:latin typeface="Times New Roman" panose="02020603050405020304" pitchFamily="18" charset="0"/>
                <a:ea typeface="SimHei" panose="02010609060101010101" pitchFamily="49" charset="-122"/>
                <a:cs typeface="Times New Roman" panose="02020603050405020304" pitchFamily="18" charset="0"/>
              </a:rPr>
              <a:t>(</a:t>
            </a:r>
            <a:r>
              <a:rPr lang="en-US" altLang="zh-CN" sz="3000" b="1" dirty="0">
                <a:solidFill>
                  <a:srgbClr val="000099"/>
                </a:solidFill>
                <a:latin typeface="Times New Roman" panose="02020603050405020304" pitchFamily="18" charset="0"/>
                <a:ea typeface="SimHei" panose="02010609060101010101" pitchFamily="49" charset="-122"/>
                <a:cs typeface="Times New Roman" panose="02020603050405020304" pitchFamily="18" charset="0"/>
              </a:rPr>
              <a:t>Vinyl monomers</a:t>
            </a:r>
            <a:r>
              <a:rPr lang="en-US" altLang="zh-CN" sz="3000" dirty="0">
                <a:latin typeface="Times New Roman" panose="02020603050405020304" pitchFamily="18" charset="0"/>
                <a:ea typeface="SimHei" panose="02010609060101010101" pitchFamily="49" charset="-122"/>
                <a:cs typeface="Times New Roman" panose="02020603050405020304" pitchFamily="18" charset="0"/>
              </a:rPr>
              <a:t>)</a:t>
            </a:r>
            <a:r>
              <a:rPr lang="en-US" altLang="zh-CN" sz="3000" dirty="0" err="1">
                <a:latin typeface="Times New Roman" panose="02020603050405020304" pitchFamily="18" charset="0"/>
                <a:ea typeface="SimHei" panose="02010609060101010101" pitchFamily="49" charset="-122"/>
                <a:cs typeface="Times New Roman" panose="02020603050405020304" pitchFamily="18" charset="0"/>
              </a:rPr>
              <a:t>通过双键打开发生的加成聚合反应大多属于</a:t>
            </a:r>
            <a:r>
              <a:rPr lang="en-US" altLang="zh-CN" sz="3000" b="1" dirty="0" err="1">
                <a:solidFill>
                  <a:srgbClr val="000099"/>
                </a:solidFill>
                <a:latin typeface="Times New Roman" panose="02020603050405020304" pitchFamily="18" charset="0"/>
                <a:ea typeface="SimHei" panose="02010609060101010101" pitchFamily="49" charset="-122"/>
                <a:cs typeface="Times New Roman" panose="02020603050405020304" pitchFamily="18" charset="0"/>
              </a:rPr>
              <a:t>连锁聚合</a:t>
            </a:r>
            <a:r>
              <a:rPr lang="en-US" altLang="zh-CN" sz="3000" dirty="0">
                <a:latin typeface="Times New Roman" panose="02020603050405020304" pitchFamily="18" charset="0"/>
                <a:ea typeface="SimHei" panose="02010609060101010101" pitchFamily="49" charset="-122"/>
                <a:cs typeface="Times New Roman" panose="02020603050405020304" pitchFamily="18" charset="0"/>
              </a:rPr>
              <a:t>;</a:t>
            </a:r>
          </a:p>
        </p:txBody>
      </p:sp>
      <p:sp>
        <p:nvSpPr>
          <p:cNvPr id="10" name="TextBox 1"/>
          <p:cNvSpPr txBox="1"/>
          <p:nvPr/>
        </p:nvSpPr>
        <p:spPr>
          <a:xfrm>
            <a:off x="928685" y="6142037"/>
            <a:ext cx="11582400" cy="1339854"/>
          </a:xfrm>
          <a:prstGeom prst="rect">
            <a:avLst/>
          </a:prstGeom>
          <a:noFill/>
        </p:spPr>
        <p:txBody>
          <a:bodyPr wrap="square" lIns="0" tIns="0" rIns="0">
            <a:spAutoFit/>
          </a:bodyPr>
          <a:lstStyle/>
          <a:p>
            <a:pPr fontAlgn="auto">
              <a:lnSpc>
                <a:spcPct val="150000"/>
              </a:lnSpc>
              <a:spcBef>
                <a:spcPts val="0"/>
              </a:spcBef>
              <a:spcAft>
                <a:spcPts val="0"/>
              </a:spcAft>
              <a:defRPr/>
            </a:pPr>
            <a:r>
              <a:rPr lang="en-US" altLang="zh-CN" sz="2802" b="1" dirty="0">
                <a:solidFill>
                  <a:srgbClr val="000099"/>
                </a:solidFill>
                <a:latin typeface="Times New Roman" panose="02020603050405020304" pitchFamily="18" charset="0"/>
                <a:ea typeface="SimHei" panose="02010609060101010101" pitchFamily="49" charset="-122"/>
                <a:cs typeface="Times New Roman" panose="02020603050405020304" pitchFamily="18" charset="0"/>
              </a:rPr>
              <a:t>活性中心R*（</a:t>
            </a:r>
            <a:r>
              <a:rPr lang="en-US" altLang="zh-CN" sz="2802" b="1" dirty="0" err="1">
                <a:solidFill>
                  <a:srgbClr val="000099"/>
                </a:solidFill>
                <a:latin typeface="Times New Roman" panose="02020603050405020304" pitchFamily="18" charset="0"/>
                <a:ea typeface="SimHei" panose="02010609060101010101" pitchFamily="49" charset="-122"/>
                <a:cs typeface="Times New Roman" panose="02020603050405020304" pitchFamily="18" charset="0"/>
              </a:rPr>
              <a:t>活性种</a:t>
            </a:r>
            <a:r>
              <a:rPr lang="en-US" altLang="zh-CN" sz="2802" b="1" dirty="0">
                <a:solidFill>
                  <a:srgbClr val="000099"/>
                </a:solidFill>
                <a:latin typeface="Times New Roman" panose="02020603050405020304" pitchFamily="18" charset="0"/>
                <a:ea typeface="SimHei" panose="02010609060101010101" pitchFamily="49" charset="-122"/>
                <a:cs typeface="Times New Roman" panose="02020603050405020304" pitchFamily="18" charset="0"/>
              </a:rPr>
              <a:t>,  Reactive species）：</a:t>
            </a:r>
            <a:r>
              <a:rPr lang="en-US" altLang="zh-CN" sz="2802" b="1" dirty="0" err="1">
                <a:solidFill>
                  <a:srgbClr val="000099"/>
                </a:solidFill>
                <a:latin typeface="Times New Roman" panose="02020603050405020304" pitchFamily="18" charset="0"/>
                <a:ea typeface="SimHei" panose="02010609060101010101" pitchFamily="49" charset="-122"/>
                <a:cs typeface="Times New Roman" panose="02020603050405020304" pitchFamily="18" charset="0"/>
              </a:rPr>
              <a:t>能打开烯类单体的</a:t>
            </a:r>
            <a:r>
              <a:rPr lang="en-US" altLang="zh-CN" sz="2802" b="1" dirty="0">
                <a:solidFill>
                  <a:srgbClr val="000099"/>
                </a:solidFill>
                <a:latin typeface="Times New Roman" panose="02020603050405020304" pitchFamily="18" charset="0"/>
                <a:ea typeface="SimHei" panose="02010609060101010101" pitchFamily="49" charset="-122"/>
                <a:cs typeface="Times New Roman" panose="02020603050405020304" pitchFamily="18" charset="0"/>
              </a:rPr>
              <a:t>π键，使链引发和增长的物质。</a:t>
            </a:r>
          </a:p>
        </p:txBody>
      </p:sp>
      <p:graphicFrame>
        <p:nvGraphicFramePr>
          <p:cNvPr id="7176" name="对象 10"/>
          <p:cNvGraphicFramePr>
            <a:graphicFrameLocks noChangeAspect="1"/>
          </p:cNvGraphicFramePr>
          <p:nvPr>
            <p:extLst>
              <p:ext uri="{D42A27DB-BD31-4B8C-83A1-F6EECF244321}">
                <p14:modId xmlns:p14="http://schemas.microsoft.com/office/powerpoint/2010/main" val="396714907"/>
              </p:ext>
            </p:extLst>
          </p:nvPr>
        </p:nvGraphicFramePr>
        <p:xfrm>
          <a:off x="1373321" y="4602127"/>
          <a:ext cx="9887339" cy="1403417"/>
        </p:xfrm>
        <a:graphic>
          <a:graphicData uri="http://schemas.openxmlformats.org/presentationml/2006/ole">
            <mc:AlternateContent xmlns:mc="http://schemas.openxmlformats.org/markup-compatibility/2006">
              <mc:Choice xmlns:v="urn:schemas-microsoft-com:vml" Requires="v">
                <p:oleObj spid="_x0000_s1066" name="CS ChemDraw Drawing" r:id="rId3" imgW="4660063" imgH="656617" progId="ChemDraw.Document.6.0">
                  <p:embed/>
                </p:oleObj>
              </mc:Choice>
              <mc:Fallback>
                <p:oleObj name="CS ChemDraw Drawing" r:id="rId3" imgW="4660063" imgH="656617" progId="ChemDraw.Document.6.0">
                  <p:embed/>
                  <p:pic>
                    <p:nvPicPr>
                      <p:cNvPr id="0" name="对象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3321" y="4602127"/>
                        <a:ext cx="9887339" cy="1403417"/>
                      </a:xfrm>
                      <a:prstGeom prst="rect">
                        <a:avLst/>
                      </a:prstGeom>
                      <a:noFill/>
                      <a:ln>
                        <a:noFill/>
                      </a:ln>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4193224818"/>
              </p:ext>
            </p:extLst>
          </p:nvPr>
        </p:nvGraphicFramePr>
        <p:xfrm>
          <a:off x="11862060" y="2713037"/>
          <a:ext cx="1011908" cy="629838"/>
        </p:xfrm>
        <a:graphic>
          <a:graphicData uri="http://schemas.openxmlformats.org/presentationml/2006/ole">
            <mc:AlternateContent xmlns:mc="http://schemas.openxmlformats.org/markup-compatibility/2006">
              <mc:Choice xmlns:v="urn:schemas-microsoft-com:vml" Requires="v">
                <p:oleObj spid="_x0000_s1067" name="CS ChemDraw Drawing" r:id="rId5" imgW="693169" imgH="432482" progId="ChemDraw.Document.6.0">
                  <p:embed/>
                </p:oleObj>
              </mc:Choice>
              <mc:Fallback>
                <p:oleObj name="CS ChemDraw Drawing" r:id="rId5" imgW="693169" imgH="432482" progId="ChemDraw.Document.6.0">
                  <p:embed/>
                  <p:pic>
                    <p:nvPicPr>
                      <p:cNvPr id="0" name=""/>
                      <p:cNvPicPr/>
                      <p:nvPr/>
                    </p:nvPicPr>
                    <p:blipFill>
                      <a:blip r:embed="rId6"/>
                      <a:stretch>
                        <a:fillRect/>
                      </a:stretch>
                    </p:blipFill>
                    <p:spPr>
                      <a:xfrm>
                        <a:off x="11862060" y="2713037"/>
                        <a:ext cx="1011908" cy="629838"/>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222049892"/>
              </p:ext>
            </p:extLst>
          </p:nvPr>
        </p:nvGraphicFramePr>
        <p:xfrm>
          <a:off x="11862060" y="3662761"/>
          <a:ext cx="1028272" cy="815607"/>
        </p:xfrm>
        <a:graphic>
          <a:graphicData uri="http://schemas.openxmlformats.org/presentationml/2006/ole">
            <mc:AlternateContent xmlns:mc="http://schemas.openxmlformats.org/markup-compatibility/2006">
              <mc:Choice xmlns:v="urn:schemas-microsoft-com:vml" Requires="v">
                <p:oleObj spid="_x0000_s1068" name="CS ChemDraw Drawing" r:id="rId7" imgW="699129" imgH="554603" progId="ChemDraw.Document.6.0">
                  <p:embed/>
                </p:oleObj>
              </mc:Choice>
              <mc:Fallback>
                <p:oleObj name="CS ChemDraw Drawing" r:id="rId7" imgW="699129" imgH="554603" progId="ChemDraw.Document.6.0">
                  <p:embed/>
                  <p:pic>
                    <p:nvPicPr>
                      <p:cNvPr id="0" name=""/>
                      <p:cNvPicPr/>
                      <p:nvPr/>
                    </p:nvPicPr>
                    <p:blipFill>
                      <a:blip r:embed="rId8"/>
                      <a:stretch>
                        <a:fillRect/>
                      </a:stretch>
                    </p:blipFill>
                    <p:spPr>
                      <a:xfrm>
                        <a:off x="11862060" y="3662761"/>
                        <a:ext cx="1028272" cy="81560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992809663"/>
              </p:ext>
            </p:extLst>
          </p:nvPr>
        </p:nvGraphicFramePr>
        <p:xfrm>
          <a:off x="11862060" y="4860425"/>
          <a:ext cx="1007480" cy="443411"/>
        </p:xfrm>
        <a:graphic>
          <a:graphicData uri="http://schemas.openxmlformats.org/presentationml/2006/ole">
            <mc:AlternateContent xmlns:mc="http://schemas.openxmlformats.org/markup-compatibility/2006">
              <mc:Choice xmlns:v="urn:schemas-microsoft-com:vml" Requires="v">
                <p:oleObj spid="_x0000_s1069" name="CS ChemDraw Drawing" r:id="rId9" imgW="530177" imgH="232835" progId="ChemDraw.Document.6.0">
                  <p:embed/>
                </p:oleObj>
              </mc:Choice>
              <mc:Fallback>
                <p:oleObj name="CS ChemDraw Drawing" r:id="rId9" imgW="530177" imgH="232835" progId="ChemDraw.Document.6.0">
                  <p:embed/>
                  <p:pic>
                    <p:nvPicPr>
                      <p:cNvPr id="0" name=""/>
                      <p:cNvPicPr/>
                      <p:nvPr/>
                    </p:nvPicPr>
                    <p:blipFill>
                      <a:blip r:embed="rId10"/>
                      <a:stretch>
                        <a:fillRect/>
                      </a:stretch>
                    </p:blipFill>
                    <p:spPr>
                      <a:xfrm>
                        <a:off x="11862060" y="4860425"/>
                        <a:ext cx="1007480" cy="443411"/>
                      </a:xfrm>
                      <a:prstGeom prst="rect">
                        <a:avLst/>
                      </a:prstGeom>
                    </p:spPr>
                  </p:pic>
                </p:oleObj>
              </mc:Fallback>
            </mc:AlternateContent>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
          <p:cNvSpPr/>
          <p:nvPr/>
        </p:nvSpPr>
        <p:spPr>
          <a:xfrm>
            <a:off x="2395157" y="2732841"/>
            <a:ext cx="8901112" cy="4441825"/>
          </a:xfrm>
          <a:custGeom>
            <a:avLst/>
            <a:gdLst>
              <a:gd name="connsiteX0" fmla="*/ 6350 w 8580628"/>
              <a:gd name="connsiteY0" fmla="*/ 6350 h 4222750"/>
              <a:gd name="connsiteX1" fmla="*/ 6350 w 8580628"/>
              <a:gd name="connsiteY1" fmla="*/ 4216400 h 4222750"/>
              <a:gd name="connsiteX2" fmla="*/ 8574277 w 8580628"/>
              <a:gd name="connsiteY2" fmla="*/ 4216400 h 4222750"/>
              <a:gd name="connsiteX3" fmla="*/ 8574277 w 8580628"/>
              <a:gd name="connsiteY3" fmla="*/ 6350 h 4222750"/>
              <a:gd name="connsiteX4" fmla="*/ 6350 w 8580628"/>
              <a:gd name="connsiteY4" fmla="*/ 6350 h 42227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580628" h="4222750">
                <a:moveTo>
                  <a:pt x="6350" y="6350"/>
                </a:moveTo>
                <a:lnTo>
                  <a:pt x="6350" y="4216400"/>
                </a:lnTo>
                <a:lnTo>
                  <a:pt x="8574277" y="4216400"/>
                </a:lnTo>
                <a:lnTo>
                  <a:pt x="8574277" y="6350"/>
                </a:lnTo>
                <a:lnTo>
                  <a:pt x="6350" y="6350"/>
                </a:lnTo>
              </a:path>
            </a:pathLst>
          </a:custGeom>
          <a:solidFill>
            <a:srgbClr val="000000">
              <a:alpha val="0"/>
            </a:srgbClr>
          </a:solidFill>
          <a:ln w="28575">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 name="TextBox 1"/>
          <p:cNvSpPr txBox="1"/>
          <p:nvPr/>
        </p:nvSpPr>
        <p:spPr>
          <a:xfrm>
            <a:off x="986796" y="1583148"/>
            <a:ext cx="11466181" cy="902170"/>
          </a:xfrm>
          <a:prstGeom prst="rect">
            <a:avLst/>
          </a:prstGeom>
          <a:noFill/>
        </p:spPr>
        <p:txBody>
          <a:bodyPr wrap="square" lIns="0" tIns="0" rIns="0">
            <a:spAutoFit/>
          </a:bodyPr>
          <a:lstStyle/>
          <a:p>
            <a:pPr marL="457216" indent="-457216" fontAlgn="auto">
              <a:lnSpc>
                <a:spcPts val="2700"/>
              </a:lnSpc>
              <a:spcBef>
                <a:spcPts val="0"/>
              </a:spcBef>
              <a:spcAft>
                <a:spcPts val="1200"/>
              </a:spcAft>
              <a:buFont typeface="Wingdings" pitchFamily="2" charset="2"/>
              <a:buChar char="Ø"/>
              <a:tabLst>
                <a:tab pos="711225" algn="l"/>
              </a:tabLst>
              <a:defRPr/>
            </a:pPr>
            <a:r>
              <a:rPr lang="en-US" altLang="zh-CN" sz="3200" dirty="0">
                <a:latin typeface="Times New Roman" pitchFamily="18" charset="0"/>
                <a:ea typeface="+mn-ea"/>
                <a:cs typeface="Times New Roman" pitchFamily="18" charset="0"/>
              </a:rPr>
              <a:t>Three steps: </a:t>
            </a:r>
            <a:r>
              <a:rPr lang="en-US" altLang="zh-CN" sz="3200" b="1" dirty="0">
                <a:solidFill>
                  <a:srgbClr val="FF0000"/>
                </a:solidFill>
                <a:latin typeface="Times New Roman" pitchFamily="18" charset="0"/>
                <a:ea typeface="+mn-ea"/>
                <a:cs typeface="Times New Roman" pitchFamily="18" charset="0"/>
              </a:rPr>
              <a:t>Initiation</a:t>
            </a:r>
            <a:r>
              <a:rPr lang="en-US" altLang="zh-CN" sz="3200" dirty="0">
                <a:latin typeface="Times New Roman" pitchFamily="18" charset="0"/>
                <a:ea typeface="+mn-ea"/>
                <a:cs typeface="Times New Roman" pitchFamily="18" charset="0"/>
              </a:rPr>
              <a:t>, </a:t>
            </a:r>
            <a:r>
              <a:rPr lang="en-US" altLang="zh-CN" sz="3200" b="1" dirty="0">
                <a:solidFill>
                  <a:srgbClr val="FF0000"/>
                </a:solidFill>
                <a:latin typeface="Times New Roman" pitchFamily="18" charset="0"/>
                <a:ea typeface="+mn-ea"/>
                <a:cs typeface="Times New Roman" pitchFamily="18" charset="0"/>
              </a:rPr>
              <a:t>Propagation</a:t>
            </a:r>
            <a:r>
              <a:rPr lang="en-US" altLang="zh-CN" sz="3200" dirty="0">
                <a:latin typeface="Times New Roman" pitchFamily="18" charset="0"/>
                <a:ea typeface="+mn-ea"/>
                <a:cs typeface="Times New Roman" pitchFamily="18" charset="0"/>
              </a:rPr>
              <a:t>, and </a:t>
            </a:r>
            <a:r>
              <a:rPr lang="en-US" altLang="zh-CN" sz="3200" b="1" dirty="0">
                <a:solidFill>
                  <a:srgbClr val="FF0000"/>
                </a:solidFill>
                <a:latin typeface="Times New Roman" pitchFamily="18" charset="0"/>
                <a:ea typeface="+mn-ea"/>
                <a:cs typeface="Times New Roman" pitchFamily="18" charset="0"/>
              </a:rPr>
              <a:t>Termination</a:t>
            </a:r>
            <a:r>
              <a:rPr lang="en-US" altLang="zh-CN" sz="3200" dirty="0">
                <a:latin typeface="Times New Roman" pitchFamily="18" charset="0"/>
                <a:ea typeface="+mn-ea"/>
                <a:cs typeface="Times New Roman" pitchFamily="18" charset="0"/>
              </a:rPr>
              <a:t>. </a:t>
            </a:r>
          </a:p>
          <a:p>
            <a:pPr marL="457216" indent="-457216" fontAlgn="auto">
              <a:lnSpc>
                <a:spcPts val="2700"/>
              </a:lnSpc>
              <a:spcBef>
                <a:spcPts val="0"/>
              </a:spcBef>
              <a:spcAft>
                <a:spcPts val="1200"/>
              </a:spcAft>
              <a:buFont typeface="Wingdings" pitchFamily="2" charset="2"/>
              <a:buChar char="Ø"/>
              <a:tabLst>
                <a:tab pos="711225" algn="l"/>
              </a:tabLst>
              <a:defRPr/>
            </a:pPr>
            <a:r>
              <a:rPr lang="en-US" altLang="zh-CN" sz="3200" dirty="0">
                <a:latin typeface="Times New Roman" pitchFamily="18" charset="0"/>
                <a:ea typeface="+mn-ea"/>
                <a:cs typeface="Times New Roman" pitchFamily="18" charset="0"/>
              </a:rPr>
              <a:t>Giant speed and energy difference in each step.</a:t>
            </a:r>
          </a:p>
        </p:txBody>
      </p:sp>
      <p:sp>
        <p:nvSpPr>
          <p:cNvPr id="8196" name="TextBox 1"/>
          <p:cNvSpPr txBox="1">
            <a:spLocks noChangeArrowheads="1"/>
          </p:cNvSpPr>
          <p:nvPr/>
        </p:nvSpPr>
        <p:spPr bwMode="auto">
          <a:xfrm>
            <a:off x="2713882" y="3086524"/>
            <a:ext cx="923330" cy="3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dirty="0" err="1">
                <a:latin typeface="楷体_GB2312"/>
                <a:ea typeface="楷体_GB2312"/>
                <a:cs typeface="楷体_GB2312"/>
              </a:rPr>
              <a:t>链引发</a:t>
            </a:r>
            <a:endParaRPr lang="en-US" altLang="zh-CN" sz="2400" dirty="0">
              <a:latin typeface="楷体_GB2312"/>
              <a:ea typeface="楷体_GB2312"/>
              <a:cs typeface="楷体_GB2312"/>
            </a:endParaRPr>
          </a:p>
        </p:txBody>
      </p:sp>
      <p:sp>
        <p:nvSpPr>
          <p:cNvPr id="8197" name="TextBox 1"/>
          <p:cNvSpPr txBox="1">
            <a:spLocks noChangeArrowheads="1"/>
          </p:cNvSpPr>
          <p:nvPr/>
        </p:nvSpPr>
        <p:spPr bwMode="auto">
          <a:xfrm>
            <a:off x="4707782" y="2915965"/>
            <a:ext cx="1035540"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500"/>
              </a:lnSpc>
            </a:pPr>
            <a:r>
              <a:rPr lang="en-US" altLang="zh-CN" sz="2400" b="1">
                <a:latin typeface="Times New Roman" panose="02020603050405020304" pitchFamily="18" charset="0"/>
                <a:cs typeface="Times New Roman" panose="02020603050405020304" pitchFamily="18" charset="0"/>
              </a:rPr>
              <a:t>I</a:t>
            </a:r>
            <a:r>
              <a:rPr lang="en-US" altLang="zh-CN" sz="2400">
                <a:latin typeface="Times New Roman" panose="02020603050405020304" pitchFamily="18" charset="0"/>
                <a:cs typeface="Times New Roman" panose="02020603050405020304" pitchFamily="18" charset="0"/>
              </a:rPr>
              <a:t>  </a:t>
            </a:r>
            <a:r>
              <a:rPr lang="en-US" altLang="zh-CN" sz="2400">
                <a:latin typeface="楷体_GB2312"/>
                <a:ea typeface="楷体_GB2312"/>
                <a:cs typeface="楷体_GB2312"/>
              </a:rPr>
              <a:t>→</a:t>
            </a:r>
            <a:r>
              <a:rPr lang="en-US" altLang="zh-CN" sz="24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R*</a:t>
            </a:r>
          </a:p>
        </p:txBody>
      </p:sp>
      <p:sp>
        <p:nvSpPr>
          <p:cNvPr id="8198" name="TextBox 1"/>
          <p:cNvSpPr txBox="1">
            <a:spLocks noChangeArrowheads="1"/>
          </p:cNvSpPr>
          <p:nvPr/>
        </p:nvSpPr>
        <p:spPr bwMode="auto">
          <a:xfrm>
            <a:off x="7123675" y="2915965"/>
            <a:ext cx="4103688" cy="3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dirty="0">
                <a:latin typeface="楷体_GB2312"/>
                <a:ea typeface="楷体_GB2312"/>
                <a:cs typeface="楷体_GB2312"/>
              </a:rPr>
              <a:t>(</a:t>
            </a:r>
            <a:r>
              <a:rPr lang="en-US" altLang="zh-CN" sz="2400" dirty="0" err="1">
                <a:latin typeface="楷体_GB2312"/>
                <a:ea typeface="楷体_GB2312"/>
                <a:cs typeface="楷体_GB2312"/>
              </a:rPr>
              <a:t>引发活性中心或引发活性种</a:t>
            </a:r>
            <a:r>
              <a:rPr lang="en-US" altLang="zh-CN" sz="2400" dirty="0">
                <a:latin typeface="楷体_GB2312"/>
                <a:ea typeface="楷体_GB2312"/>
                <a:cs typeface="楷体_GB2312"/>
              </a:rPr>
              <a:t>）</a:t>
            </a:r>
          </a:p>
        </p:txBody>
      </p:sp>
      <p:sp>
        <p:nvSpPr>
          <p:cNvPr id="8199" name="TextBox 1"/>
          <p:cNvSpPr txBox="1">
            <a:spLocks noChangeArrowheads="1"/>
          </p:cNvSpPr>
          <p:nvPr/>
        </p:nvSpPr>
        <p:spPr bwMode="auto">
          <a:xfrm>
            <a:off x="7146182" y="3474765"/>
            <a:ext cx="2051844" cy="3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a:latin typeface="楷体_GB2312"/>
                <a:ea typeface="楷体_GB2312"/>
                <a:cs typeface="楷体_GB2312"/>
              </a:rPr>
              <a:t>(单体活性中心)</a:t>
            </a:r>
          </a:p>
        </p:txBody>
      </p:sp>
      <p:sp>
        <p:nvSpPr>
          <p:cNvPr id="8200" name="TextBox 1"/>
          <p:cNvSpPr txBox="1">
            <a:spLocks noChangeArrowheads="1"/>
          </p:cNvSpPr>
          <p:nvPr/>
        </p:nvSpPr>
        <p:spPr bwMode="auto">
          <a:xfrm>
            <a:off x="2694701" y="3606525"/>
            <a:ext cx="1968872" cy="121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1524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1524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1524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1524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1524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1524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1524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1524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1524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1700"/>
              </a:lnSpc>
            </a:pPr>
            <a:r>
              <a:rPr lang="en-US" altLang="zh-CN" sz="1900" b="1" dirty="0">
                <a:solidFill>
                  <a:srgbClr val="FF0000"/>
                </a:solidFill>
                <a:latin typeface="Times New Roman" panose="02020603050405020304" pitchFamily="18" charset="0"/>
                <a:cs typeface="Times New Roman" panose="02020603050405020304" pitchFamily="18" charset="0"/>
              </a:rPr>
              <a:t>Chain</a:t>
            </a:r>
            <a:r>
              <a:rPr lang="en-US" altLang="zh-CN" sz="1900" dirty="0">
                <a:solidFill>
                  <a:srgbClr val="FF0000"/>
                </a:solidFill>
                <a:latin typeface="Times New Roman" panose="02020603050405020304" pitchFamily="18" charset="0"/>
                <a:cs typeface="Times New Roman" panose="02020603050405020304" pitchFamily="18" charset="0"/>
              </a:rPr>
              <a:t> </a:t>
            </a:r>
            <a:r>
              <a:rPr lang="en-US" altLang="zh-CN" sz="1900" b="1" dirty="0">
                <a:solidFill>
                  <a:srgbClr val="FF0000"/>
                </a:solidFill>
                <a:latin typeface="Times New Roman" panose="02020603050405020304" pitchFamily="18" charset="0"/>
                <a:cs typeface="Times New Roman" panose="02020603050405020304" pitchFamily="18" charset="0"/>
              </a:rPr>
              <a:t>initiation</a:t>
            </a:r>
          </a:p>
          <a:p>
            <a:pPr eaLnBrk="1" hangingPunct="1">
              <a:lnSpc>
                <a:spcPts val="1000"/>
              </a:lnSpc>
            </a:pPr>
            <a:endParaRPr lang="en-US" altLang="zh-CN" dirty="0"/>
          </a:p>
          <a:p>
            <a:pPr eaLnBrk="1" hangingPunct="1">
              <a:lnSpc>
                <a:spcPts val="3200"/>
              </a:lnSpc>
            </a:pPr>
            <a:r>
              <a:rPr lang="en-US" altLang="zh-CN" sz="2400" dirty="0" err="1">
                <a:latin typeface="楷体_GB2312"/>
                <a:ea typeface="楷体_GB2312"/>
                <a:cs typeface="楷体_GB2312"/>
              </a:rPr>
              <a:t>链增长</a:t>
            </a:r>
            <a:endParaRPr lang="en-US" altLang="zh-CN" dirty="0"/>
          </a:p>
          <a:p>
            <a:pPr eaLnBrk="1" hangingPunct="1">
              <a:lnSpc>
                <a:spcPts val="1000"/>
              </a:lnSpc>
            </a:pPr>
            <a:endParaRPr lang="en-US" altLang="zh-CN" dirty="0"/>
          </a:p>
          <a:p>
            <a:pPr eaLnBrk="1" hangingPunct="1">
              <a:lnSpc>
                <a:spcPts val="2400"/>
              </a:lnSpc>
            </a:pPr>
            <a:r>
              <a:rPr lang="en-US" altLang="zh-CN" sz="1900" b="1" dirty="0">
                <a:solidFill>
                  <a:srgbClr val="FF0000"/>
                </a:solidFill>
                <a:latin typeface="Times New Roman" panose="02020603050405020304" pitchFamily="18" charset="0"/>
                <a:cs typeface="Times New Roman" panose="02020603050405020304" pitchFamily="18" charset="0"/>
              </a:rPr>
              <a:t>Chain</a:t>
            </a:r>
            <a:r>
              <a:rPr lang="en-US" altLang="zh-CN" sz="1900" dirty="0">
                <a:solidFill>
                  <a:srgbClr val="FF0000"/>
                </a:solidFill>
                <a:latin typeface="Times New Roman" panose="02020603050405020304" pitchFamily="18" charset="0"/>
                <a:cs typeface="Times New Roman" panose="02020603050405020304" pitchFamily="18" charset="0"/>
              </a:rPr>
              <a:t> </a:t>
            </a:r>
            <a:r>
              <a:rPr lang="en-US" altLang="zh-CN" sz="1900" b="1" dirty="0">
                <a:solidFill>
                  <a:srgbClr val="FF0000"/>
                </a:solidFill>
                <a:latin typeface="Times New Roman" panose="02020603050405020304" pitchFamily="18" charset="0"/>
                <a:cs typeface="Times New Roman" panose="02020603050405020304" pitchFamily="18" charset="0"/>
              </a:rPr>
              <a:t>propagation</a:t>
            </a:r>
          </a:p>
        </p:txBody>
      </p:sp>
      <p:sp>
        <p:nvSpPr>
          <p:cNvPr id="8201" name="TextBox 1"/>
          <p:cNvSpPr txBox="1">
            <a:spLocks noChangeArrowheads="1"/>
          </p:cNvSpPr>
          <p:nvPr/>
        </p:nvSpPr>
        <p:spPr bwMode="auto">
          <a:xfrm>
            <a:off x="4682383" y="3474763"/>
            <a:ext cx="2542363" cy="150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254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54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54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54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54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54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54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54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54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2500"/>
              </a:lnSpc>
            </a:pPr>
            <a:r>
              <a:rPr lang="en-US" altLang="zh-CN" sz="2400" b="1">
                <a:latin typeface="Times New Roman" panose="02020603050405020304" pitchFamily="18" charset="0"/>
                <a:cs typeface="Times New Roman" panose="02020603050405020304" pitchFamily="18" charset="0"/>
              </a:rPr>
              <a:t>R*</a:t>
            </a:r>
            <a:r>
              <a:rPr lang="en-US" altLang="zh-CN" sz="24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M</a:t>
            </a:r>
            <a:r>
              <a:rPr lang="en-US" altLang="zh-CN" sz="2400">
                <a:latin typeface="Times New Roman" panose="02020603050405020304" pitchFamily="18" charset="0"/>
                <a:cs typeface="Times New Roman" panose="02020603050405020304" pitchFamily="18" charset="0"/>
              </a:rPr>
              <a:t> </a:t>
            </a:r>
            <a:r>
              <a:rPr lang="en-US" altLang="zh-CN" sz="2400">
                <a:latin typeface="楷体_GB2312"/>
                <a:ea typeface="楷体_GB2312"/>
                <a:cs typeface="楷体_GB2312"/>
              </a:rPr>
              <a:t>→</a:t>
            </a:r>
            <a:r>
              <a:rPr lang="en-US" altLang="zh-CN" sz="24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RM*</a:t>
            </a:r>
          </a:p>
          <a:p>
            <a:pPr eaLnBrk="1" hangingPunct="1">
              <a:lnSpc>
                <a:spcPts val="1000"/>
              </a:lnSpc>
            </a:pPr>
            <a:endParaRPr lang="en-US" altLang="zh-CN"/>
          </a:p>
          <a:p>
            <a:pPr eaLnBrk="1" hangingPunct="1">
              <a:lnSpc>
                <a:spcPts val="3800"/>
              </a:lnSpc>
            </a:pPr>
            <a:r>
              <a:rPr lang="en-US" altLang="zh-CN"/>
              <a:t>	</a:t>
            </a:r>
            <a:r>
              <a:rPr lang="en-US" altLang="zh-CN" sz="2400" b="1">
                <a:latin typeface="Times New Roman" panose="02020603050405020304" pitchFamily="18" charset="0"/>
                <a:cs typeface="Times New Roman" panose="02020603050405020304" pitchFamily="18" charset="0"/>
              </a:rPr>
              <a:t>RM*</a:t>
            </a:r>
            <a:r>
              <a:rPr lang="en-US" altLang="zh-CN" sz="24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M</a:t>
            </a:r>
            <a:r>
              <a:rPr lang="en-US" altLang="zh-CN" sz="2400">
                <a:latin typeface="楷体_GB2312"/>
                <a:ea typeface="楷体_GB2312"/>
                <a:cs typeface="楷体_GB2312"/>
              </a:rPr>
              <a:t>→</a:t>
            </a:r>
            <a:r>
              <a:rPr lang="en-US" altLang="zh-CN" sz="24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RM</a:t>
            </a:r>
            <a:r>
              <a:rPr lang="en-US" altLang="zh-CN" sz="1600" b="1">
                <a:latin typeface="Times New Roman" panose="02020603050405020304" pitchFamily="18" charset="0"/>
                <a:cs typeface="Times New Roman" panose="02020603050405020304" pitchFamily="18" charset="0"/>
              </a:rPr>
              <a:t>2</a:t>
            </a:r>
            <a:r>
              <a:rPr lang="en-US" altLang="zh-CN" sz="2400" b="1">
                <a:latin typeface="Times New Roman" panose="02020603050405020304" pitchFamily="18" charset="0"/>
                <a:cs typeface="Times New Roman" panose="02020603050405020304" pitchFamily="18" charset="0"/>
              </a:rPr>
              <a:t>*</a:t>
            </a:r>
          </a:p>
          <a:p>
            <a:pPr eaLnBrk="1" hangingPunct="1">
              <a:lnSpc>
                <a:spcPts val="1000"/>
              </a:lnSpc>
            </a:pPr>
            <a:endParaRPr lang="en-US" altLang="zh-CN"/>
          </a:p>
          <a:p>
            <a:pPr eaLnBrk="1" hangingPunct="1">
              <a:lnSpc>
                <a:spcPts val="3300"/>
              </a:lnSpc>
            </a:pPr>
            <a:r>
              <a:rPr lang="en-US" altLang="zh-CN" sz="2400" b="1">
                <a:latin typeface="Times New Roman" panose="02020603050405020304" pitchFamily="18" charset="0"/>
                <a:cs typeface="Times New Roman" panose="02020603050405020304" pitchFamily="18" charset="0"/>
              </a:rPr>
              <a:t>RM</a:t>
            </a:r>
            <a:r>
              <a:rPr lang="en-US" altLang="zh-CN" sz="1600" b="1">
                <a:latin typeface="Times New Roman" panose="02020603050405020304" pitchFamily="18" charset="0"/>
                <a:cs typeface="Times New Roman" panose="02020603050405020304" pitchFamily="18" charset="0"/>
              </a:rPr>
              <a:t>2</a:t>
            </a:r>
            <a:r>
              <a:rPr lang="en-US" altLang="zh-CN" sz="2400" b="1">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M</a:t>
            </a:r>
            <a:r>
              <a:rPr lang="en-US" altLang="zh-CN" sz="2400">
                <a:latin typeface="楷体_GB2312"/>
                <a:ea typeface="楷体_GB2312"/>
                <a:cs typeface="楷体_GB2312"/>
              </a:rPr>
              <a:t>→</a:t>
            </a:r>
            <a:r>
              <a:rPr lang="en-US" altLang="zh-CN" sz="24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RM</a:t>
            </a:r>
            <a:r>
              <a:rPr lang="en-US" altLang="zh-CN" sz="1600" b="1">
                <a:latin typeface="Times New Roman" panose="02020603050405020304" pitchFamily="18" charset="0"/>
                <a:cs typeface="Times New Roman" panose="02020603050405020304" pitchFamily="18" charset="0"/>
              </a:rPr>
              <a:t>3</a:t>
            </a:r>
            <a:r>
              <a:rPr lang="en-US" altLang="zh-CN" sz="2400" b="1">
                <a:latin typeface="Times New Roman" panose="02020603050405020304" pitchFamily="18" charset="0"/>
                <a:cs typeface="Times New Roman" panose="02020603050405020304" pitchFamily="18" charset="0"/>
              </a:rPr>
              <a:t>*</a:t>
            </a:r>
          </a:p>
        </p:txBody>
      </p:sp>
      <p:sp>
        <p:nvSpPr>
          <p:cNvPr id="8202" name="TextBox 1"/>
          <p:cNvSpPr txBox="1">
            <a:spLocks noChangeArrowheads="1"/>
          </p:cNvSpPr>
          <p:nvPr/>
        </p:nvSpPr>
        <p:spPr bwMode="auto">
          <a:xfrm>
            <a:off x="4707783" y="5163865"/>
            <a:ext cx="6192401" cy="882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100"/>
              </a:lnSpc>
            </a:pPr>
            <a:r>
              <a:rPr lang="en-US" altLang="zh-CN" sz="2400" b="1">
                <a:latin typeface="Times New Roman" panose="02020603050405020304" pitchFamily="18" charset="0"/>
                <a:cs typeface="Times New Roman" panose="02020603050405020304" pitchFamily="18" charset="0"/>
              </a:rPr>
              <a:t>………………</a:t>
            </a:r>
          </a:p>
          <a:p>
            <a:pPr eaLnBrk="1" hangingPunct="1">
              <a:lnSpc>
                <a:spcPts val="1000"/>
              </a:lnSpc>
            </a:pPr>
            <a:endParaRPr lang="en-US" altLang="zh-CN"/>
          </a:p>
          <a:p>
            <a:pPr eaLnBrk="1" hangingPunct="1">
              <a:lnSpc>
                <a:spcPts val="3800"/>
              </a:lnSpc>
            </a:pPr>
            <a:r>
              <a:rPr lang="en-US" altLang="zh-CN" sz="2400" b="1">
                <a:latin typeface="Times New Roman" panose="02020603050405020304" pitchFamily="18" charset="0"/>
                <a:cs typeface="Times New Roman" panose="02020603050405020304" pitchFamily="18" charset="0"/>
              </a:rPr>
              <a:t>RM</a:t>
            </a:r>
            <a:r>
              <a:rPr lang="en-US" altLang="zh-CN" sz="1600" b="1">
                <a:latin typeface="Times New Roman" panose="02020603050405020304" pitchFamily="18" charset="0"/>
                <a:cs typeface="Times New Roman" panose="02020603050405020304" pitchFamily="18" charset="0"/>
              </a:rPr>
              <a:t>n-1</a:t>
            </a:r>
            <a:r>
              <a:rPr lang="en-US" altLang="zh-CN" sz="2400" b="1">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M</a:t>
            </a:r>
            <a:r>
              <a:rPr lang="en-US" altLang="zh-CN" sz="2400">
                <a:latin typeface="楷体_GB2312"/>
                <a:ea typeface="楷体_GB2312"/>
                <a:cs typeface="楷体_GB2312"/>
              </a:rPr>
              <a:t>→</a:t>
            </a:r>
            <a:r>
              <a:rPr lang="en-US" altLang="zh-CN" sz="24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RM</a:t>
            </a:r>
            <a:r>
              <a:rPr lang="en-US" altLang="zh-CN" sz="1600" b="1">
                <a:latin typeface="Times New Roman" panose="02020603050405020304" pitchFamily="18" charset="0"/>
                <a:cs typeface="Times New Roman" panose="02020603050405020304" pitchFamily="18" charset="0"/>
              </a:rPr>
              <a:t>n</a:t>
            </a:r>
            <a:r>
              <a:rPr lang="en-US" altLang="zh-CN" sz="2400" b="1">
                <a:latin typeface="Times New Roman" panose="02020603050405020304" pitchFamily="18" charset="0"/>
                <a:cs typeface="Times New Roman" panose="02020603050405020304" pitchFamily="18" charset="0"/>
              </a:rPr>
              <a:t>*</a:t>
            </a:r>
            <a:r>
              <a:rPr lang="en-US" altLang="zh-CN" sz="2100">
                <a:latin typeface="Times New Roman" panose="02020603050405020304" pitchFamily="18" charset="0"/>
                <a:cs typeface="Times New Roman" panose="02020603050405020304" pitchFamily="18" charset="0"/>
              </a:rPr>
              <a:t>  </a:t>
            </a:r>
            <a:r>
              <a:rPr lang="en-US" altLang="zh-CN" sz="2100">
                <a:latin typeface="楷体_GB2312"/>
                <a:ea typeface="楷体_GB2312"/>
                <a:cs typeface="楷体_GB2312"/>
              </a:rPr>
              <a:t>(链增长活性中心或增长链）</a:t>
            </a:r>
          </a:p>
        </p:txBody>
      </p:sp>
      <p:sp>
        <p:nvSpPr>
          <p:cNvPr id="8203" name="TextBox 1"/>
          <p:cNvSpPr txBox="1">
            <a:spLocks noChangeArrowheads="1"/>
          </p:cNvSpPr>
          <p:nvPr/>
        </p:nvSpPr>
        <p:spPr bwMode="auto">
          <a:xfrm>
            <a:off x="2713882" y="6205265"/>
            <a:ext cx="923330" cy="3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a:latin typeface="楷体_GB2312"/>
                <a:ea typeface="楷体_GB2312"/>
                <a:cs typeface="楷体_GB2312"/>
              </a:rPr>
              <a:t>链终止</a:t>
            </a:r>
          </a:p>
        </p:txBody>
      </p:sp>
      <p:sp>
        <p:nvSpPr>
          <p:cNvPr id="8204" name="TextBox 1"/>
          <p:cNvSpPr txBox="1">
            <a:spLocks noChangeArrowheads="1"/>
          </p:cNvSpPr>
          <p:nvPr/>
        </p:nvSpPr>
        <p:spPr bwMode="auto">
          <a:xfrm>
            <a:off x="4707783" y="6205263"/>
            <a:ext cx="2935099" cy="40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pPr>
            <a:r>
              <a:rPr lang="en-US" altLang="zh-CN" sz="2400" b="1">
                <a:latin typeface="Times New Roman" panose="02020603050405020304" pitchFamily="18" charset="0"/>
                <a:cs typeface="Times New Roman" panose="02020603050405020304" pitchFamily="18" charset="0"/>
              </a:rPr>
              <a:t>RM</a:t>
            </a:r>
            <a:r>
              <a:rPr lang="en-US" altLang="zh-CN" sz="1600" b="1">
                <a:latin typeface="Times New Roman" panose="02020603050405020304" pitchFamily="18" charset="0"/>
                <a:cs typeface="Times New Roman" panose="02020603050405020304" pitchFamily="18" charset="0"/>
              </a:rPr>
              <a:t>n</a:t>
            </a:r>
            <a:r>
              <a:rPr lang="en-US" altLang="zh-CN" sz="2400" b="1">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  </a:t>
            </a:r>
            <a:r>
              <a:rPr lang="en-US" altLang="zh-CN" sz="2400">
                <a:latin typeface="楷体_GB2312"/>
                <a:ea typeface="楷体_GB2312"/>
                <a:cs typeface="楷体_GB2312"/>
              </a:rPr>
              <a:t>→</a:t>
            </a:r>
            <a:r>
              <a:rPr lang="en-US" altLang="zh-CN" sz="24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a:t>
            </a:r>
            <a:r>
              <a:rPr lang="en-US" altLang="zh-CN" sz="2400">
                <a:latin typeface="楷体_GB2312"/>
                <a:ea typeface="楷体_GB2312"/>
                <a:cs typeface="楷体_GB2312"/>
              </a:rPr>
              <a:t>死</a:t>
            </a:r>
            <a:r>
              <a:rPr lang="en-US" altLang="zh-CN" sz="2400" b="1">
                <a:latin typeface="Times New Roman" panose="02020603050405020304" pitchFamily="18" charset="0"/>
                <a:cs typeface="Times New Roman" panose="02020603050405020304" pitchFamily="18" charset="0"/>
              </a:rPr>
              <a:t>”</a:t>
            </a:r>
            <a:r>
              <a:rPr lang="en-US" altLang="zh-CN" sz="2400">
                <a:latin typeface="楷体_GB2312"/>
                <a:ea typeface="楷体_GB2312"/>
                <a:cs typeface="楷体_GB2312"/>
              </a:rPr>
              <a:t>大分子</a:t>
            </a:r>
          </a:p>
        </p:txBody>
      </p:sp>
      <p:sp>
        <p:nvSpPr>
          <p:cNvPr id="8205" name="TextBox 1"/>
          <p:cNvSpPr txBox="1">
            <a:spLocks noChangeArrowheads="1"/>
          </p:cNvSpPr>
          <p:nvPr/>
        </p:nvSpPr>
        <p:spPr bwMode="auto">
          <a:xfrm>
            <a:off x="7806583" y="6267178"/>
            <a:ext cx="1846659" cy="3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300"/>
              </a:lnSpc>
            </a:pPr>
            <a:r>
              <a:rPr lang="en-US" altLang="zh-CN" sz="2400">
                <a:latin typeface="楷体_GB2312"/>
                <a:ea typeface="楷体_GB2312"/>
                <a:cs typeface="楷体_GB2312"/>
              </a:rPr>
              <a:t>（聚合物链）</a:t>
            </a:r>
          </a:p>
        </p:txBody>
      </p:sp>
      <p:sp>
        <p:nvSpPr>
          <p:cNvPr id="24" name="TextBox 1"/>
          <p:cNvSpPr txBox="1"/>
          <p:nvPr/>
        </p:nvSpPr>
        <p:spPr>
          <a:xfrm>
            <a:off x="2694701" y="6657454"/>
            <a:ext cx="2026196" cy="269689"/>
          </a:xfrm>
          <a:prstGeom prst="rect">
            <a:avLst/>
          </a:prstGeom>
          <a:noFill/>
        </p:spPr>
        <p:txBody>
          <a:bodyPr wrap="none" lIns="0" tIns="0" rIns="0">
            <a:spAutoFit/>
          </a:bodyPr>
          <a:lstStyle/>
          <a:p>
            <a:pPr fontAlgn="auto">
              <a:lnSpc>
                <a:spcPts val="1700"/>
              </a:lnSpc>
              <a:spcBef>
                <a:spcPts val="0"/>
              </a:spcBef>
              <a:spcAft>
                <a:spcPts val="0"/>
              </a:spcAft>
              <a:tabLst>
                <a:tab pos="8090189" algn="l"/>
              </a:tabLst>
              <a:defRPr/>
            </a:pPr>
            <a:r>
              <a:rPr lang="en-US" altLang="zh-CN" sz="1997" b="1" dirty="0">
                <a:solidFill>
                  <a:srgbClr val="FF0000"/>
                </a:solidFill>
                <a:latin typeface="Times New Roman" pitchFamily="18" charset="0"/>
                <a:ea typeface="+mn-ea"/>
                <a:cs typeface="Times New Roman" pitchFamily="18" charset="0"/>
              </a:rPr>
              <a:t>Chain</a:t>
            </a:r>
            <a:r>
              <a:rPr lang="en-US" altLang="zh-CN" sz="1997" dirty="0">
                <a:solidFill>
                  <a:srgbClr val="FF0000"/>
                </a:solidFill>
                <a:latin typeface="Times New Roman" pitchFamily="18" charset="0"/>
                <a:ea typeface="+mn-ea"/>
                <a:cs typeface="Times New Roman" pitchFamily="18" charset="0"/>
              </a:rPr>
              <a:t> </a:t>
            </a:r>
            <a:r>
              <a:rPr lang="en-US" altLang="zh-CN" sz="1997" b="1" dirty="0">
                <a:solidFill>
                  <a:srgbClr val="FF0000"/>
                </a:solidFill>
                <a:latin typeface="Times New Roman" pitchFamily="18" charset="0"/>
                <a:ea typeface="+mn-ea"/>
                <a:cs typeface="Times New Roman" pitchFamily="18" charset="0"/>
              </a:rPr>
              <a:t>termination</a:t>
            </a:r>
            <a:endParaRPr lang="en-US" altLang="zh-CN" sz="1200" dirty="0">
              <a:solidFill>
                <a:srgbClr val="FF0000"/>
              </a:solidFill>
              <a:latin typeface="Times New Roman" pitchFamily="18" charset="0"/>
              <a:ea typeface="+mn-ea"/>
              <a:cs typeface="Times New Roman" pitchFamily="18" charset="0"/>
            </a:endParaRPr>
          </a:p>
        </p:txBody>
      </p:sp>
      <p:sp>
        <p:nvSpPr>
          <p:cNvPr id="8207" name="TextBox 24"/>
          <p:cNvSpPr txBox="1">
            <a:spLocks noChangeArrowheads="1"/>
          </p:cNvSpPr>
          <p:nvPr/>
        </p:nvSpPr>
        <p:spPr bwMode="auto">
          <a:xfrm>
            <a:off x="2967860" y="377946"/>
            <a:ext cx="789934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400" b="1" dirty="0">
                <a:latin typeface="Times New Roman" panose="02020603050405020304" pitchFamily="18" charset="0"/>
                <a:cs typeface="Times New Roman" panose="02020603050405020304" pitchFamily="18" charset="0"/>
              </a:rPr>
              <a:t>Nature of Chain Polymerization</a:t>
            </a:r>
            <a:endParaRPr lang="zh-CN" altLang="en-US" sz="4400" b="1"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50AD1EA8-DC6B-DA06-4027-919814F1D360}"/>
              </a:ext>
            </a:extLst>
          </p:cNvPr>
          <p:cNvCxnSpPr/>
          <p:nvPr/>
        </p:nvCxnSpPr>
        <p:spPr>
          <a:xfrm flipV="1">
            <a:off x="2713882" y="3856037"/>
            <a:ext cx="7511205" cy="36047"/>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5" name="直线连接符 4">
            <a:extLst>
              <a:ext uri="{FF2B5EF4-FFF2-40B4-BE49-F238E27FC236}">
                <a16:creationId xmlns:a16="http://schemas.microsoft.com/office/drawing/2014/main" id="{45813538-FB76-B792-6F0B-494ACCCA5F67}"/>
              </a:ext>
            </a:extLst>
          </p:cNvPr>
          <p:cNvCxnSpPr/>
          <p:nvPr/>
        </p:nvCxnSpPr>
        <p:spPr>
          <a:xfrm flipV="1">
            <a:off x="2694701" y="6039882"/>
            <a:ext cx="7511205" cy="36047"/>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6" name="文本框 5">
            <a:extLst>
              <a:ext uri="{FF2B5EF4-FFF2-40B4-BE49-F238E27FC236}">
                <a16:creationId xmlns:a16="http://schemas.microsoft.com/office/drawing/2014/main" id="{B369A2A7-4F3E-BD2F-0999-17466B811E65}"/>
              </a:ext>
            </a:extLst>
          </p:cNvPr>
          <p:cNvSpPr txBox="1"/>
          <p:nvPr/>
        </p:nvSpPr>
        <p:spPr>
          <a:xfrm>
            <a:off x="1493637" y="3053816"/>
            <a:ext cx="412292" cy="584775"/>
          </a:xfrm>
          <a:prstGeom prst="rect">
            <a:avLst/>
          </a:prstGeom>
          <a:noFill/>
        </p:spPr>
        <p:txBody>
          <a:bodyPr wrap="none" rtlCol="0">
            <a:spAutoFit/>
          </a:bodyPr>
          <a:lstStyle/>
          <a:p>
            <a:r>
              <a:rPr kumimoji="1" lang="en-US" altLang="zh-CN" sz="3200" dirty="0">
                <a:solidFill>
                  <a:srgbClr val="000099"/>
                </a:solidFill>
                <a:latin typeface="Arial" panose="020B0604020202020204" pitchFamily="34" charset="0"/>
                <a:cs typeface="Arial" panose="020B0604020202020204" pitchFamily="34" charset="0"/>
              </a:rPr>
              <a:t>2</a:t>
            </a:r>
            <a:endParaRPr kumimoji="1" lang="zh-CN" altLang="en-US" sz="3200" dirty="0">
              <a:solidFill>
                <a:srgbClr val="000099"/>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3FCA1449-E869-5ACA-4311-348393E4AD1D}"/>
              </a:ext>
            </a:extLst>
          </p:cNvPr>
          <p:cNvSpPr txBox="1"/>
          <p:nvPr/>
        </p:nvSpPr>
        <p:spPr>
          <a:xfrm>
            <a:off x="1459172" y="4570808"/>
            <a:ext cx="481222" cy="584775"/>
          </a:xfrm>
          <a:prstGeom prst="rect">
            <a:avLst/>
          </a:prstGeom>
          <a:noFill/>
        </p:spPr>
        <p:txBody>
          <a:bodyPr wrap="none" rtlCol="0">
            <a:spAutoFit/>
          </a:bodyPr>
          <a:lstStyle/>
          <a:p>
            <a:r>
              <a:rPr kumimoji="1" lang="en-US" altLang="zh-CN" sz="3200" dirty="0">
                <a:solidFill>
                  <a:srgbClr val="000099"/>
                </a:solidFill>
                <a:latin typeface="Arial" panose="020B0604020202020204" pitchFamily="34" charset="0"/>
                <a:cs typeface="Arial" panose="020B0604020202020204" pitchFamily="34" charset="0"/>
              </a:rPr>
              <a:t>N</a:t>
            </a:r>
            <a:endParaRPr kumimoji="1" lang="zh-CN" altLang="en-US" sz="3200" dirty="0">
              <a:solidFill>
                <a:srgbClr val="000099"/>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
          <p:cNvSpPr/>
          <p:nvPr/>
        </p:nvSpPr>
        <p:spPr>
          <a:xfrm>
            <a:off x="3755480" y="3787847"/>
            <a:ext cx="301625" cy="1309688"/>
          </a:xfrm>
          <a:custGeom>
            <a:avLst/>
            <a:gdLst>
              <a:gd name="connsiteX0" fmla="*/ 295148 w 301497"/>
              <a:gd name="connsiteY0" fmla="*/ 6350 h 1309623"/>
              <a:gd name="connsiteX1" fmla="*/ 150367 w 301497"/>
              <a:gd name="connsiteY1" fmla="*/ 114553 h 1309623"/>
              <a:gd name="connsiteX2" fmla="*/ 150367 w 301497"/>
              <a:gd name="connsiteY2" fmla="*/ 546607 h 1309623"/>
              <a:gd name="connsiteX3" fmla="*/ 6350 w 301497"/>
              <a:gd name="connsiteY3" fmla="*/ 654811 h 1309623"/>
              <a:gd name="connsiteX4" fmla="*/ 150367 w 301497"/>
              <a:gd name="connsiteY4" fmla="*/ 763016 h 1309623"/>
              <a:gd name="connsiteX5" fmla="*/ 150367 w 301497"/>
              <a:gd name="connsiteY5" fmla="*/ 1195069 h 1309623"/>
              <a:gd name="connsiteX6" fmla="*/ 295148 w 301497"/>
              <a:gd name="connsiteY6" fmla="*/ 1303273 h 130962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497" h="1309623">
                <a:moveTo>
                  <a:pt x="295148" y="6350"/>
                </a:moveTo>
                <a:cubicBezTo>
                  <a:pt x="215138" y="6350"/>
                  <a:pt x="150367" y="54355"/>
                  <a:pt x="150367" y="114553"/>
                </a:cubicBezTo>
                <a:lnTo>
                  <a:pt x="150367" y="546607"/>
                </a:lnTo>
                <a:cubicBezTo>
                  <a:pt x="150367" y="606043"/>
                  <a:pt x="86360" y="654811"/>
                  <a:pt x="6350" y="654811"/>
                </a:cubicBezTo>
                <a:cubicBezTo>
                  <a:pt x="86360" y="654811"/>
                  <a:pt x="150367" y="702817"/>
                  <a:pt x="150367" y="763016"/>
                </a:cubicBezTo>
                <a:lnTo>
                  <a:pt x="150367" y="1195069"/>
                </a:lnTo>
                <a:cubicBezTo>
                  <a:pt x="150367" y="1254505"/>
                  <a:pt x="215138" y="1303273"/>
                  <a:pt x="295148" y="1303273"/>
                </a:cubicBezTo>
              </a:path>
            </a:pathLst>
          </a:custGeom>
          <a:ln w="127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400">
              <a:latin typeface="Arial" panose="020B0604020202020204" pitchFamily="34" charset="0"/>
              <a:ea typeface="SimHei" panose="02010609060101010101" pitchFamily="49" charset="-122"/>
              <a:cs typeface="Arial" panose="020B0604020202020204" pitchFamily="34" charset="0"/>
            </a:endParaRPr>
          </a:p>
        </p:txBody>
      </p:sp>
      <p:sp>
        <p:nvSpPr>
          <p:cNvPr id="9219" name="TextBox 1"/>
          <p:cNvSpPr txBox="1">
            <a:spLocks noChangeArrowheads="1"/>
          </p:cNvSpPr>
          <p:nvPr/>
        </p:nvSpPr>
        <p:spPr bwMode="auto">
          <a:xfrm>
            <a:off x="1746516" y="4200861"/>
            <a:ext cx="1384995" cy="4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2700"/>
              </a:lnSpc>
            </a:pPr>
            <a:r>
              <a:rPr lang="en-US" altLang="zh-CN" sz="3600" dirty="0" err="1">
                <a:latin typeface="Arial" panose="020B0604020202020204" pitchFamily="34" charset="0"/>
                <a:ea typeface="SimHei" panose="02010609060101010101" pitchFamily="49" charset="-122"/>
                <a:cs typeface="Arial" panose="020B0604020202020204" pitchFamily="34" charset="0"/>
              </a:rPr>
              <a:t>活性种</a:t>
            </a:r>
            <a:endParaRPr lang="en-US" altLang="zh-CN" sz="3600" dirty="0">
              <a:latin typeface="Arial" panose="020B0604020202020204" pitchFamily="34" charset="0"/>
              <a:ea typeface="SimHei" panose="02010609060101010101" pitchFamily="49" charset="-122"/>
              <a:cs typeface="Arial" panose="020B0604020202020204" pitchFamily="34" charset="0"/>
            </a:endParaRPr>
          </a:p>
        </p:txBody>
      </p:sp>
      <p:sp>
        <p:nvSpPr>
          <p:cNvPr id="9220" name="TextBox 1"/>
          <p:cNvSpPr txBox="1">
            <a:spLocks noChangeArrowheads="1"/>
          </p:cNvSpPr>
          <p:nvPr/>
        </p:nvSpPr>
        <p:spPr bwMode="auto">
          <a:xfrm>
            <a:off x="3962167" y="4143788"/>
            <a:ext cx="3872855" cy="43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pPr>
            <a:r>
              <a:rPr lang="en-US" altLang="zh-CN" sz="3600" dirty="0" err="1">
                <a:latin typeface="Arial" panose="020B0604020202020204" pitchFamily="34" charset="0"/>
                <a:ea typeface="SimHei" panose="02010609060101010101" pitchFamily="49" charset="-122"/>
                <a:cs typeface="Arial" panose="020B0604020202020204" pitchFamily="34" charset="0"/>
              </a:rPr>
              <a:t>阳离子（</a:t>
            </a:r>
            <a:r>
              <a:rPr lang="en-US" altLang="zh-CN" sz="3600" b="1" dirty="0" err="1">
                <a:latin typeface="Arial" panose="020B0604020202020204" pitchFamily="34" charset="0"/>
                <a:ea typeface="SimHei" panose="02010609060101010101" pitchFamily="49" charset="-122"/>
                <a:cs typeface="Arial" panose="020B0604020202020204" pitchFamily="34" charset="0"/>
              </a:rPr>
              <a:t>Cation</a:t>
            </a:r>
            <a:r>
              <a:rPr lang="en-US" altLang="zh-CN" sz="3600" dirty="0">
                <a:latin typeface="Arial" panose="020B0604020202020204" pitchFamily="34" charset="0"/>
                <a:ea typeface="SimHei" panose="02010609060101010101" pitchFamily="49" charset="-122"/>
                <a:cs typeface="Arial" panose="020B0604020202020204" pitchFamily="34" charset="0"/>
              </a:rPr>
              <a:t> ）</a:t>
            </a:r>
          </a:p>
        </p:txBody>
      </p:sp>
      <p:sp>
        <p:nvSpPr>
          <p:cNvPr id="9221" name="TextBox 1"/>
          <p:cNvSpPr txBox="1">
            <a:spLocks noChangeArrowheads="1"/>
          </p:cNvSpPr>
          <p:nvPr/>
        </p:nvSpPr>
        <p:spPr bwMode="auto">
          <a:xfrm>
            <a:off x="1229961" y="2209067"/>
            <a:ext cx="101566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4201"/>
              </a:lnSpc>
            </a:pPr>
            <a:r>
              <a:rPr lang="en-US" altLang="zh-CN" sz="4000" b="1" dirty="0">
                <a:latin typeface="Arial" panose="020B0604020202020204" pitchFamily="34" charset="0"/>
                <a:ea typeface="SimHei" panose="02010609060101010101" pitchFamily="49" charset="-122"/>
                <a:cs typeface="Arial" panose="020B0604020202020204" pitchFamily="34" charset="0"/>
              </a:rPr>
              <a:t>a)</a:t>
            </a:r>
            <a:r>
              <a:rPr lang="en-US" altLang="zh-CN" sz="4000" dirty="0">
                <a:latin typeface="Arial" panose="020B0604020202020204" pitchFamily="34" charset="0"/>
                <a:ea typeface="SimHei" panose="02010609060101010101" pitchFamily="49" charset="-122"/>
                <a:cs typeface="Arial" panose="020B0604020202020204" pitchFamily="34" charset="0"/>
              </a:rPr>
              <a:t> There should be </a:t>
            </a:r>
            <a:r>
              <a:rPr lang="en-US" altLang="zh-CN" sz="4000" b="1" dirty="0">
                <a:solidFill>
                  <a:srgbClr val="000099"/>
                </a:solidFill>
                <a:latin typeface="Arial" panose="020B0604020202020204" pitchFamily="34" charset="0"/>
                <a:ea typeface="SimHei" panose="02010609060101010101" pitchFamily="49" charset="-122"/>
                <a:cs typeface="Arial" panose="020B0604020202020204" pitchFamily="34" charset="0"/>
              </a:rPr>
              <a:t>Reactive</a:t>
            </a:r>
            <a:r>
              <a:rPr lang="en-US" altLang="zh-CN" sz="4000" dirty="0">
                <a:solidFill>
                  <a:srgbClr val="000099"/>
                </a:solidFill>
                <a:latin typeface="Arial" panose="020B0604020202020204" pitchFamily="34" charset="0"/>
                <a:ea typeface="SimHei" panose="02010609060101010101" pitchFamily="49" charset="-122"/>
                <a:cs typeface="Arial" panose="020B0604020202020204" pitchFamily="34" charset="0"/>
              </a:rPr>
              <a:t> </a:t>
            </a:r>
            <a:r>
              <a:rPr lang="en-US" altLang="zh-CN" sz="4000" b="1" dirty="0">
                <a:solidFill>
                  <a:srgbClr val="000099"/>
                </a:solidFill>
                <a:latin typeface="Arial" panose="020B0604020202020204" pitchFamily="34" charset="0"/>
                <a:ea typeface="SimHei" panose="02010609060101010101" pitchFamily="49" charset="-122"/>
                <a:cs typeface="Arial" panose="020B0604020202020204" pitchFamily="34" charset="0"/>
              </a:rPr>
              <a:t>Species</a:t>
            </a:r>
            <a:r>
              <a:rPr lang="en-US" altLang="zh-CN" sz="4000" dirty="0">
                <a:latin typeface="Arial" panose="020B0604020202020204" pitchFamily="34" charset="0"/>
                <a:ea typeface="SimHei" panose="02010609060101010101" pitchFamily="49" charset="-122"/>
                <a:cs typeface="Arial" panose="020B0604020202020204" pitchFamily="34" charset="0"/>
              </a:rPr>
              <a:t>		</a:t>
            </a:r>
          </a:p>
        </p:txBody>
      </p:sp>
      <p:sp>
        <p:nvSpPr>
          <p:cNvPr id="9222" name="TextBox 1"/>
          <p:cNvSpPr txBox="1">
            <a:spLocks noChangeArrowheads="1"/>
          </p:cNvSpPr>
          <p:nvPr/>
        </p:nvSpPr>
        <p:spPr bwMode="auto">
          <a:xfrm>
            <a:off x="1233487" y="6192325"/>
            <a:ext cx="10360208" cy="446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tabLst>
                <a:tab pos="2438400" algn="l"/>
                <a:tab pos="79502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2438400" algn="l"/>
                <a:tab pos="79502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2438400" algn="l"/>
                <a:tab pos="79502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2438400" algn="l"/>
                <a:tab pos="79502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2438400" algn="l"/>
                <a:tab pos="79502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438400" algn="l"/>
                <a:tab pos="79502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438400" algn="l"/>
                <a:tab pos="79502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438400" algn="l"/>
                <a:tab pos="79502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438400" algn="l"/>
                <a:tab pos="79502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pPr>
            <a:r>
              <a:rPr lang="en-US" altLang="zh-CN" sz="4000" b="1" dirty="0">
                <a:latin typeface="Arial" panose="020B0604020202020204" pitchFamily="34" charset="0"/>
                <a:ea typeface="SimHei" panose="02010609060101010101" pitchFamily="49" charset="-122"/>
                <a:cs typeface="Arial" panose="020B0604020202020204" pitchFamily="34" charset="0"/>
              </a:rPr>
              <a:t>b)</a:t>
            </a:r>
            <a:r>
              <a:rPr lang="en-US" altLang="zh-CN" sz="4000" dirty="0">
                <a:latin typeface="Arial" panose="020B0604020202020204" pitchFamily="34" charset="0"/>
                <a:ea typeface="SimHei" panose="02010609060101010101" pitchFamily="49" charset="-122"/>
                <a:cs typeface="Arial" panose="020B0604020202020204" pitchFamily="34" charset="0"/>
              </a:rPr>
              <a:t> </a:t>
            </a:r>
            <a:r>
              <a:rPr lang="en-US" altLang="zh-CN" sz="4000" dirty="0" err="1">
                <a:latin typeface="Arial" panose="020B0604020202020204" pitchFamily="34" charset="0"/>
                <a:ea typeface="SimHei" panose="02010609060101010101" pitchFamily="49" charset="-122"/>
                <a:cs typeface="Arial" panose="020B0604020202020204" pitchFamily="34" charset="0"/>
              </a:rPr>
              <a:t>单体中存在活性种易进攻的弱键，如</a:t>
            </a:r>
            <a:r>
              <a:rPr lang="en-US" altLang="zh-CN" sz="4000" dirty="0">
                <a:latin typeface="Arial" panose="020B0604020202020204" pitchFamily="34" charset="0"/>
                <a:ea typeface="SimHei" panose="02010609060101010101" pitchFamily="49" charset="-122"/>
                <a:cs typeface="Arial" panose="020B0604020202020204" pitchFamily="34" charset="0"/>
              </a:rPr>
              <a:t> </a:t>
            </a:r>
            <a:r>
              <a:rPr lang="en-US" altLang="zh-CN" sz="4000" b="1" dirty="0">
                <a:solidFill>
                  <a:srgbClr val="C00000"/>
                </a:solidFill>
                <a:latin typeface="Arial" panose="020B0604020202020204" pitchFamily="34" charset="0"/>
                <a:ea typeface="SimHei" panose="02010609060101010101" pitchFamily="49" charset="-122"/>
                <a:cs typeface="Arial" panose="020B0604020202020204" pitchFamily="34" charset="0"/>
              </a:rPr>
              <a:t>-C=C-</a:t>
            </a:r>
            <a:endParaRPr lang="en-US" altLang="zh-CN" dirty="0">
              <a:solidFill>
                <a:srgbClr val="C00000"/>
              </a:solidFill>
              <a:latin typeface="Arial" panose="020B0604020202020204" pitchFamily="34" charset="0"/>
              <a:ea typeface="SimHei" panose="02010609060101010101" pitchFamily="49" charset="-122"/>
              <a:cs typeface="Arial" panose="020B0604020202020204" pitchFamily="34" charset="0"/>
            </a:endParaRPr>
          </a:p>
        </p:txBody>
      </p:sp>
      <p:sp>
        <p:nvSpPr>
          <p:cNvPr id="9223" name="矩形 16"/>
          <p:cNvSpPr>
            <a:spLocks noChangeArrowheads="1"/>
          </p:cNvSpPr>
          <p:nvPr/>
        </p:nvSpPr>
        <p:spPr bwMode="auto">
          <a:xfrm>
            <a:off x="1941205" y="896115"/>
            <a:ext cx="10134600" cy="57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533400" algn="l"/>
                <a:tab pos="29083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533400" algn="l"/>
                <a:tab pos="29083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533400" algn="l"/>
                <a:tab pos="29083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533400" algn="l"/>
                <a:tab pos="29083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533400" algn="l"/>
                <a:tab pos="2908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533400" algn="l"/>
                <a:tab pos="2908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533400" algn="l"/>
                <a:tab pos="2908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533400" algn="l"/>
                <a:tab pos="2908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533400" algn="l"/>
                <a:tab pos="2908300" algn="l"/>
              </a:tabLst>
              <a:defRPr>
                <a:solidFill>
                  <a:schemeClr val="tx1"/>
                </a:solidFill>
                <a:latin typeface="Calibri" panose="020F0502020204030204" pitchFamily="34" charset="0"/>
                <a:ea typeface="宋体" panose="02010600030101010101" pitchFamily="2" charset="-122"/>
              </a:defRPr>
            </a:lvl9pPr>
          </a:lstStyle>
          <a:p>
            <a:pPr eaLnBrk="1" hangingPunct="1">
              <a:lnSpc>
                <a:spcPts val="3800"/>
              </a:lnSpc>
            </a:pPr>
            <a:r>
              <a:rPr lang="en-US" altLang="zh-CN" sz="4000" b="1" dirty="0">
                <a:solidFill>
                  <a:srgbClr val="000000"/>
                </a:solidFill>
                <a:latin typeface="Arial" panose="020B0604020202020204" pitchFamily="34" charset="0"/>
                <a:ea typeface="SimHei" panose="02010609060101010101" pitchFamily="49" charset="-122"/>
                <a:cs typeface="Arial" panose="020B0604020202020204" pitchFamily="34" charset="0"/>
              </a:rPr>
              <a:t>3.1.1</a:t>
            </a:r>
            <a:r>
              <a:rPr lang="en-US" altLang="zh-CN" sz="4000" dirty="0">
                <a:solidFill>
                  <a:srgbClr val="000000"/>
                </a:solidFill>
                <a:latin typeface="Arial" panose="020B0604020202020204" pitchFamily="34" charset="0"/>
                <a:ea typeface="SimHei" panose="02010609060101010101" pitchFamily="49" charset="-122"/>
                <a:cs typeface="Arial" panose="020B0604020202020204" pitchFamily="34" charset="0"/>
              </a:rPr>
              <a:t>  </a:t>
            </a:r>
            <a:r>
              <a:rPr lang="en-US" altLang="zh-CN" sz="4000" dirty="0" err="1">
                <a:solidFill>
                  <a:srgbClr val="000000"/>
                </a:solidFill>
                <a:latin typeface="Arial" panose="020B0604020202020204" pitchFamily="34" charset="0"/>
                <a:ea typeface="SimHei" panose="02010609060101010101" pitchFamily="49" charset="-122"/>
                <a:cs typeface="Arial" panose="020B0604020202020204" pitchFamily="34" charset="0"/>
              </a:rPr>
              <a:t>聚合条件</a:t>
            </a:r>
            <a:r>
              <a:rPr lang="en-US" altLang="zh-CN" sz="4000" dirty="0">
                <a:solidFill>
                  <a:srgbClr val="000000"/>
                </a:solidFill>
                <a:latin typeface="Arial" panose="020B0604020202020204" pitchFamily="34" charset="0"/>
                <a:ea typeface="SimHei" panose="02010609060101010101" pitchFamily="49" charset="-122"/>
                <a:cs typeface="Arial" panose="020B0604020202020204" pitchFamily="34" charset="0"/>
              </a:rPr>
              <a:t> </a:t>
            </a:r>
            <a:r>
              <a:rPr lang="en-US" altLang="zh-CN" sz="4000" b="1" dirty="0">
                <a:solidFill>
                  <a:srgbClr val="000000"/>
                </a:solidFill>
                <a:latin typeface="Arial" panose="020B0604020202020204" pitchFamily="34" charset="0"/>
                <a:ea typeface="SimHei" panose="02010609060101010101" pitchFamily="49" charset="-122"/>
                <a:cs typeface="Arial" panose="020B0604020202020204" pitchFamily="34" charset="0"/>
              </a:rPr>
              <a:t>(Polymerization</a:t>
            </a:r>
            <a:r>
              <a:rPr lang="en-US" altLang="zh-CN" sz="4000" dirty="0">
                <a:solidFill>
                  <a:srgbClr val="000000"/>
                </a:solidFill>
                <a:latin typeface="Arial" panose="020B0604020202020204" pitchFamily="34" charset="0"/>
                <a:ea typeface="SimHei" panose="02010609060101010101" pitchFamily="49" charset="-122"/>
                <a:cs typeface="Arial" panose="020B0604020202020204" pitchFamily="34" charset="0"/>
              </a:rPr>
              <a:t> </a:t>
            </a:r>
            <a:r>
              <a:rPr lang="en-US" altLang="zh-CN" sz="4000" b="1" dirty="0">
                <a:solidFill>
                  <a:srgbClr val="000000"/>
                </a:solidFill>
                <a:latin typeface="Arial" panose="020B0604020202020204" pitchFamily="34" charset="0"/>
                <a:ea typeface="SimHei" panose="02010609060101010101" pitchFamily="49" charset="-122"/>
                <a:cs typeface="Arial" panose="020B0604020202020204" pitchFamily="34" charset="0"/>
              </a:rPr>
              <a:t>Condition)</a:t>
            </a:r>
          </a:p>
        </p:txBody>
      </p:sp>
      <p:sp>
        <p:nvSpPr>
          <p:cNvPr id="18" name="左大括号 17"/>
          <p:cNvSpPr/>
          <p:nvPr/>
        </p:nvSpPr>
        <p:spPr>
          <a:xfrm>
            <a:off x="3286276" y="3338748"/>
            <a:ext cx="301625" cy="1924889"/>
          </a:xfrm>
          <a:prstGeom prst="leftBrace">
            <a:avLst>
              <a:gd name="adj1" fmla="val 37371"/>
              <a:gd name="adj2" fmla="val 49321"/>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400">
              <a:latin typeface="Arial" panose="020B0604020202020204" pitchFamily="34" charset="0"/>
              <a:ea typeface="SimHei" panose="02010609060101010101" pitchFamily="49" charset="-122"/>
              <a:cs typeface="Arial" panose="020B0604020202020204" pitchFamily="34" charset="0"/>
            </a:endParaRPr>
          </a:p>
        </p:txBody>
      </p:sp>
      <p:sp>
        <p:nvSpPr>
          <p:cNvPr id="2" name="矩形 1"/>
          <p:cNvSpPr/>
          <p:nvPr/>
        </p:nvSpPr>
        <p:spPr>
          <a:xfrm>
            <a:off x="3962167" y="3215100"/>
            <a:ext cx="5052665" cy="43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a:lnSpc>
                <a:spcPts val="3000"/>
              </a:lnSpc>
            </a:pPr>
            <a:r>
              <a:rPr lang="en-US" altLang="zh-CN" sz="3600" dirty="0" err="1">
                <a:latin typeface="Arial" panose="020B0604020202020204" pitchFamily="34" charset="0"/>
                <a:ea typeface="SimHei" panose="02010609060101010101" pitchFamily="49" charset="-122"/>
                <a:cs typeface="Arial" panose="020B0604020202020204" pitchFamily="34" charset="0"/>
              </a:rPr>
              <a:t>自由基（</a:t>
            </a:r>
            <a:r>
              <a:rPr lang="en-US" altLang="zh-CN" sz="3600" b="1" dirty="0" err="1">
                <a:latin typeface="Arial" panose="020B0604020202020204" pitchFamily="34" charset="0"/>
                <a:ea typeface="SimHei" panose="02010609060101010101" pitchFamily="49" charset="-122"/>
                <a:cs typeface="Arial" panose="020B0604020202020204" pitchFamily="34" charset="0"/>
              </a:rPr>
              <a:t>Free</a:t>
            </a:r>
            <a:r>
              <a:rPr lang="en-US" altLang="zh-CN" sz="3600" b="1" dirty="0">
                <a:latin typeface="Arial" panose="020B0604020202020204" pitchFamily="34" charset="0"/>
                <a:ea typeface="SimHei" panose="02010609060101010101" pitchFamily="49" charset="-122"/>
                <a:cs typeface="Arial" panose="020B0604020202020204" pitchFamily="34" charset="0"/>
              </a:rPr>
              <a:t> Radical</a:t>
            </a:r>
            <a:r>
              <a:rPr lang="en-US" altLang="zh-CN" sz="3600" dirty="0">
                <a:latin typeface="Arial" panose="020B0604020202020204" pitchFamily="34" charset="0"/>
                <a:ea typeface="SimHei" panose="02010609060101010101" pitchFamily="49" charset="-122"/>
                <a:cs typeface="Arial" panose="020B0604020202020204" pitchFamily="34" charset="0"/>
              </a:rPr>
              <a:t>）</a:t>
            </a:r>
          </a:p>
        </p:txBody>
      </p:sp>
      <p:sp>
        <p:nvSpPr>
          <p:cNvPr id="4" name="矩形 3"/>
          <p:cNvSpPr/>
          <p:nvPr/>
        </p:nvSpPr>
        <p:spPr>
          <a:xfrm>
            <a:off x="3962167" y="5079573"/>
            <a:ext cx="3929281" cy="481029"/>
          </a:xfrm>
          <a:prstGeom prst="rect">
            <a:avLst/>
          </a:prstGeom>
        </p:spPr>
        <p:txBody>
          <a:bodyPr wrap="none">
            <a:spAutoFit/>
          </a:bodyPr>
          <a:lstStyle/>
          <a:p>
            <a:pPr>
              <a:lnSpc>
                <a:spcPts val="3000"/>
              </a:lnSpc>
            </a:pPr>
            <a:r>
              <a:rPr lang="en-US" altLang="zh-CN" sz="3600" dirty="0" err="1">
                <a:solidFill>
                  <a:prstClr val="black"/>
                </a:solidFill>
                <a:latin typeface="Arial" panose="020B0604020202020204" pitchFamily="34" charset="0"/>
                <a:ea typeface="SimHei" panose="02010609060101010101" pitchFamily="49" charset="-122"/>
                <a:cs typeface="Arial" panose="020B0604020202020204" pitchFamily="34" charset="0"/>
              </a:rPr>
              <a:t>阴离子（</a:t>
            </a:r>
            <a:r>
              <a:rPr lang="en-US" altLang="zh-CN" sz="3600" b="1" dirty="0" err="1">
                <a:solidFill>
                  <a:prstClr val="black"/>
                </a:solidFill>
                <a:latin typeface="Arial" panose="020B0604020202020204" pitchFamily="34" charset="0"/>
                <a:ea typeface="SimHei" panose="02010609060101010101" pitchFamily="49" charset="-122"/>
                <a:cs typeface="Arial" panose="020B0604020202020204" pitchFamily="34" charset="0"/>
              </a:rPr>
              <a:t>Anion</a:t>
            </a:r>
            <a:r>
              <a:rPr lang="en-US" altLang="zh-CN" sz="3600" dirty="0">
                <a:solidFill>
                  <a:prstClr val="black"/>
                </a:solidFill>
                <a:latin typeface="Arial" panose="020B0604020202020204" pitchFamily="34" charset="0"/>
                <a:ea typeface="SimHei" panose="02010609060101010101" pitchFamily="49" charset="-122"/>
                <a:cs typeface="Arial" panose="020B0604020202020204" pitchFamily="34" charset="0"/>
              </a:rPr>
              <a:t> ）</a:t>
            </a:r>
          </a:p>
        </p:txBody>
      </p:sp>
      <p:sp>
        <p:nvSpPr>
          <p:cNvPr id="5" name="文本框 4">
            <a:extLst>
              <a:ext uri="{FF2B5EF4-FFF2-40B4-BE49-F238E27FC236}">
                <a16:creationId xmlns:a16="http://schemas.microsoft.com/office/drawing/2014/main" id="{C05E57F5-BDA0-89A5-AEAA-9F6B369A8A64}"/>
              </a:ext>
            </a:extLst>
          </p:cNvPr>
          <p:cNvSpPr txBox="1"/>
          <p:nvPr/>
        </p:nvSpPr>
        <p:spPr>
          <a:xfrm>
            <a:off x="9137916" y="3003632"/>
            <a:ext cx="990301" cy="646331"/>
          </a:xfrm>
          <a:prstGeom prst="rect">
            <a:avLst/>
          </a:prstGeom>
          <a:noFill/>
        </p:spPr>
        <p:txBody>
          <a:bodyPr wrap="square">
            <a:spAutoFit/>
          </a:bodyPr>
          <a:lstStyle/>
          <a:p>
            <a:r>
              <a:rPr lang="en-US" altLang="zh-CN" sz="3600" dirty="0">
                <a:solidFill>
                  <a:srgbClr val="C00000"/>
                </a:solidFill>
                <a:latin typeface="Times New Roman" panose="02020603050405020304" pitchFamily="18" charset="0"/>
                <a:ea typeface="Adobe 楷体 Std R" panose="02020400000000000000" pitchFamily="18" charset="-122"/>
                <a:cs typeface="Times New Roman" panose="02020603050405020304" pitchFamily="18" charset="0"/>
              </a:rPr>
              <a:t>R</a:t>
            </a:r>
            <a:r>
              <a:rPr lang="en-US" altLang="zh-CN" sz="3600" dirty="0">
                <a:solidFill>
                  <a:srgbClr val="C00000"/>
                </a:solidFill>
                <a:latin typeface="Times New Roman" panose="02020603050405020304" pitchFamily="18" charset="0"/>
                <a:ea typeface="Adobe 楷体 Std R" panose="02020400000000000000" pitchFamily="18" charset="-122"/>
                <a:cs typeface="Times New Roman" panose="02020603050405020304" pitchFamily="18" charset="0"/>
                <a:sym typeface="Symbol" panose="05050102010706020507" pitchFamily="18" charset="2"/>
              </a:rPr>
              <a:t> </a:t>
            </a:r>
            <a:endParaRPr lang="zh-CN" altLang="en-US" sz="3600" dirty="0">
              <a:solidFill>
                <a:srgbClr val="C00000"/>
              </a:solidFill>
            </a:endParaRPr>
          </a:p>
        </p:txBody>
      </p:sp>
      <p:sp>
        <p:nvSpPr>
          <p:cNvPr id="7" name="矩形 40">
            <a:extLst>
              <a:ext uri="{FF2B5EF4-FFF2-40B4-BE49-F238E27FC236}">
                <a16:creationId xmlns:a16="http://schemas.microsoft.com/office/drawing/2014/main" id="{D50BA46B-8B91-EB06-1641-89CC8691C2A7}"/>
              </a:ext>
            </a:extLst>
          </p:cNvPr>
          <p:cNvSpPr>
            <a:spLocks noChangeArrowheads="1"/>
          </p:cNvSpPr>
          <p:nvPr/>
        </p:nvSpPr>
        <p:spPr bwMode="auto">
          <a:xfrm>
            <a:off x="9137916" y="3893084"/>
            <a:ext cx="66236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00" b="1" dirty="0">
                <a:solidFill>
                  <a:srgbClr val="C00000"/>
                </a:solidFill>
                <a:latin typeface="Times New Roman" panose="02020603050405020304" pitchFamily="18" charset="0"/>
                <a:ea typeface="Adobe 楷体 Std R" panose="02020400000000000000" pitchFamily="18" charset="-122"/>
                <a:cs typeface="Times New Roman" panose="02020603050405020304" pitchFamily="18" charset="0"/>
              </a:rPr>
              <a:t>A</a:t>
            </a:r>
            <a:r>
              <a:rPr lang="en-US" altLang="zh-CN" sz="3400" b="1" baseline="30000" dirty="0">
                <a:solidFill>
                  <a:srgbClr val="C00000"/>
                </a:solidFill>
                <a:latin typeface="Times New Roman" panose="02020603050405020304" pitchFamily="18" charset="0"/>
                <a:ea typeface="Adobe 楷体 Std R" panose="02020400000000000000" pitchFamily="18" charset="-122"/>
                <a:cs typeface="Times New Roman" panose="02020603050405020304" pitchFamily="18" charset="0"/>
              </a:rPr>
              <a:t>+</a:t>
            </a:r>
            <a:endParaRPr lang="zh-CN" altLang="en-US" b="1" baseline="30000" dirty="0">
              <a:solidFill>
                <a:srgbClr val="C00000"/>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8" name="矩形 41">
            <a:extLst>
              <a:ext uri="{FF2B5EF4-FFF2-40B4-BE49-F238E27FC236}">
                <a16:creationId xmlns:a16="http://schemas.microsoft.com/office/drawing/2014/main" id="{07B6CBC5-7EA7-06C1-D063-CCC978F685F7}"/>
              </a:ext>
            </a:extLst>
          </p:cNvPr>
          <p:cNvSpPr>
            <a:spLocks noChangeArrowheads="1"/>
          </p:cNvSpPr>
          <p:nvPr/>
        </p:nvSpPr>
        <p:spPr bwMode="auto">
          <a:xfrm>
            <a:off x="9137916" y="4927641"/>
            <a:ext cx="57099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00" b="1" dirty="0">
                <a:solidFill>
                  <a:srgbClr val="C00000"/>
                </a:solidFill>
                <a:latin typeface="Times New Roman" panose="02020603050405020304" pitchFamily="18" charset="0"/>
                <a:ea typeface="Adobe 楷体 Std R" panose="02020400000000000000" pitchFamily="18" charset="-122"/>
                <a:cs typeface="Times New Roman" panose="02020603050405020304" pitchFamily="18" charset="0"/>
              </a:rPr>
              <a:t>B</a:t>
            </a:r>
            <a:r>
              <a:rPr lang="en-US" altLang="zh-CN" sz="3400" b="1" baseline="30000" dirty="0">
                <a:solidFill>
                  <a:srgbClr val="C00000"/>
                </a:solidFill>
                <a:latin typeface="Times New Roman" panose="02020603050405020304" pitchFamily="18" charset="0"/>
                <a:ea typeface="Adobe 楷体 Std R" panose="02020400000000000000" pitchFamily="18" charset="-122"/>
                <a:cs typeface="Times New Roman" panose="02020603050405020304" pitchFamily="18" charset="0"/>
              </a:rPr>
              <a:t>-</a:t>
            </a:r>
            <a:endParaRPr lang="zh-CN" altLang="en-US" b="1" baseline="30000" dirty="0">
              <a:solidFill>
                <a:srgbClr val="C00000"/>
              </a:solidFill>
              <a:latin typeface="Times New Roman" panose="02020603050405020304" pitchFamily="18" charset="0"/>
              <a:ea typeface="Adobe 楷体 Std R" panose="02020400000000000000" pitchFamily="18" charset="-122"/>
              <a:cs typeface="Times New Roman" panose="02020603050405020304" pitchFamily="18" charset="0"/>
            </a:endParaRPr>
          </a:p>
        </p:txBody>
      </p:sp>
      <p:sp>
        <p:nvSpPr>
          <p:cNvPr id="9" name="文本框 8">
            <a:extLst>
              <a:ext uri="{FF2B5EF4-FFF2-40B4-BE49-F238E27FC236}">
                <a16:creationId xmlns:a16="http://schemas.microsoft.com/office/drawing/2014/main" id="{6F9B5FC5-092E-A1F1-09BA-C9950FC1CCA1}"/>
              </a:ext>
            </a:extLst>
          </p:cNvPr>
          <p:cNvSpPr txBox="1"/>
          <p:nvPr/>
        </p:nvSpPr>
        <p:spPr>
          <a:xfrm>
            <a:off x="11901487" y="4143788"/>
            <a:ext cx="873957" cy="1446550"/>
          </a:xfrm>
          <a:prstGeom prst="rect">
            <a:avLst/>
          </a:prstGeom>
          <a:noFill/>
        </p:spPr>
        <p:txBody>
          <a:bodyPr wrap="none" rtlCol="0">
            <a:spAutoFit/>
          </a:bodyPr>
          <a:lstStyle/>
          <a:p>
            <a:r>
              <a:rPr kumimoji="1" lang="en-US" altLang="zh-CN" sz="8800" b="1" dirty="0">
                <a:latin typeface="Arial Black" panose="020B0604020202020204" pitchFamily="34" charset="0"/>
                <a:cs typeface="Arial Black" panose="020B0604020202020204" pitchFamily="34" charset="0"/>
              </a:rPr>
              <a:t>?</a:t>
            </a:r>
            <a:endParaRPr kumimoji="1" lang="zh-CN" altLang="en-US" b="1" dirty="0">
              <a:latin typeface="Arial Black" panose="020B0604020202020204" pitchFamily="34" charset="0"/>
              <a:cs typeface="Arial Black"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Box 1"/>
          <p:cNvSpPr txBox="1">
            <a:spLocks noChangeArrowheads="1"/>
          </p:cNvSpPr>
          <p:nvPr/>
        </p:nvSpPr>
        <p:spPr bwMode="auto">
          <a:xfrm>
            <a:off x="1788597" y="441854"/>
            <a:ext cx="9833756" cy="140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latin typeface="Arial" panose="020B0604020202020204" pitchFamily="34" charset="0"/>
                <a:ea typeface="SimHei" panose="02010609060101010101" pitchFamily="49" charset="-122"/>
                <a:cs typeface="Arial" panose="020B0604020202020204" pitchFamily="34" charset="0"/>
              </a:rPr>
              <a:t>3.1.2</a:t>
            </a:r>
            <a:r>
              <a:rPr lang="en-US" altLang="zh-CN" sz="4400" dirty="0">
                <a:latin typeface="Arial" panose="020B0604020202020204" pitchFamily="34" charset="0"/>
                <a:ea typeface="SimHei" panose="02010609060101010101" pitchFamily="49" charset="-122"/>
                <a:cs typeface="Arial" panose="020B0604020202020204" pitchFamily="34" charset="0"/>
              </a:rPr>
              <a:t>  </a:t>
            </a:r>
            <a:r>
              <a:rPr lang="en-US" altLang="zh-CN" sz="4400" dirty="0" err="1">
                <a:latin typeface="Arial" panose="020B0604020202020204" pitchFamily="34" charset="0"/>
                <a:ea typeface="SimHei" panose="02010609060101010101" pitchFamily="49" charset="-122"/>
                <a:cs typeface="Arial" panose="020B0604020202020204" pitchFamily="34" charset="0"/>
              </a:rPr>
              <a:t>连锁聚合发生的可能性</a:t>
            </a:r>
            <a:r>
              <a:rPr lang="en-US" altLang="zh-CN" sz="4400" dirty="0">
                <a:latin typeface="Arial" panose="020B0604020202020204" pitchFamily="34" charset="0"/>
                <a:ea typeface="SimHei" panose="02010609060101010101" pitchFamily="49" charset="-122"/>
                <a:cs typeface="Arial" panose="020B0604020202020204" pitchFamily="34" charset="0"/>
              </a:rPr>
              <a:t> </a:t>
            </a:r>
          </a:p>
          <a:p>
            <a:pPr algn="ctr" eaLnBrk="1" hangingPunct="1"/>
            <a:r>
              <a:rPr lang="en-US" altLang="zh-CN" sz="4400" dirty="0">
                <a:latin typeface="Arial" panose="020B0604020202020204" pitchFamily="34" charset="0"/>
                <a:ea typeface="SimHei" panose="02010609060101010101" pitchFamily="49" charset="-122"/>
                <a:cs typeface="Arial" panose="020B0604020202020204" pitchFamily="34" charset="0"/>
              </a:rPr>
              <a:t>(</a:t>
            </a:r>
            <a:r>
              <a:rPr lang="en-US" altLang="zh-CN" sz="4400" b="1" dirty="0">
                <a:solidFill>
                  <a:srgbClr val="000099"/>
                </a:solidFill>
                <a:latin typeface="Arial" panose="020B0604020202020204" pitchFamily="34" charset="0"/>
                <a:ea typeface="SimHei" panose="02010609060101010101" pitchFamily="49" charset="-122"/>
                <a:cs typeface="Arial" panose="020B0604020202020204" pitchFamily="34" charset="0"/>
              </a:rPr>
              <a:t>Reaction Feasibility</a:t>
            </a:r>
            <a:r>
              <a:rPr lang="en-US" altLang="zh-CN" sz="4400" dirty="0">
                <a:latin typeface="Arial" panose="020B0604020202020204" pitchFamily="34" charset="0"/>
                <a:ea typeface="SimHei" panose="02010609060101010101" pitchFamily="49" charset="-122"/>
                <a:cs typeface="Arial" panose="020B0604020202020204" pitchFamily="34" charset="0"/>
              </a:rPr>
              <a:t>)</a:t>
            </a:r>
          </a:p>
        </p:txBody>
      </p:sp>
      <p:sp>
        <p:nvSpPr>
          <p:cNvPr id="10244" name="TextBox 1"/>
          <p:cNvSpPr txBox="1">
            <a:spLocks noChangeArrowheads="1"/>
          </p:cNvSpPr>
          <p:nvPr/>
        </p:nvSpPr>
        <p:spPr bwMode="auto">
          <a:xfrm>
            <a:off x="1333109" y="3867150"/>
            <a:ext cx="10105330" cy="43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457200" indent="-4572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buFont typeface="Arial" panose="020B0604020202020204" pitchFamily="34" charset="0"/>
              <a:buChar char="•"/>
            </a:pPr>
            <a:r>
              <a:rPr lang="en-US" altLang="zh-CN" sz="3600">
                <a:latin typeface="Arial" panose="020B0604020202020204" pitchFamily="34" charset="0"/>
                <a:ea typeface="SimHei" panose="02010609060101010101" pitchFamily="49" charset="-122"/>
                <a:cs typeface="Arial" panose="020B0604020202020204" pitchFamily="34" charset="0"/>
              </a:rPr>
              <a:t>热力学可能性（</a:t>
            </a:r>
            <a:r>
              <a:rPr lang="en-US" altLang="zh-CN" sz="3600" b="1">
                <a:solidFill>
                  <a:srgbClr val="FF0000"/>
                </a:solidFill>
                <a:latin typeface="Arial" panose="020B0604020202020204" pitchFamily="34" charset="0"/>
                <a:ea typeface="SimHei" panose="02010609060101010101" pitchFamily="49" charset="-122"/>
                <a:cs typeface="Arial" panose="020B0604020202020204" pitchFamily="34" charset="0"/>
              </a:rPr>
              <a:t>Thermodynamic</a:t>
            </a:r>
            <a:r>
              <a:rPr lang="en-US" altLang="zh-CN" sz="3600">
                <a:latin typeface="Arial" panose="020B0604020202020204" pitchFamily="34" charset="0"/>
                <a:ea typeface="SimHei" panose="02010609060101010101" pitchFamily="49" charset="-122"/>
                <a:cs typeface="Arial" panose="020B0604020202020204" pitchFamily="34" charset="0"/>
              </a:rPr>
              <a:t> </a:t>
            </a:r>
            <a:r>
              <a:rPr lang="en-US" altLang="zh-CN" sz="3600" b="1">
                <a:latin typeface="Arial" panose="020B0604020202020204" pitchFamily="34" charset="0"/>
                <a:ea typeface="SimHei" panose="02010609060101010101" pitchFamily="49" charset="-122"/>
                <a:cs typeface="Arial" panose="020B0604020202020204" pitchFamily="34" charset="0"/>
              </a:rPr>
              <a:t>Feasibility</a:t>
            </a:r>
            <a:r>
              <a:rPr lang="en-US" altLang="zh-CN" sz="3600">
                <a:latin typeface="Arial" panose="020B0604020202020204" pitchFamily="34" charset="0"/>
                <a:ea typeface="SimHei" panose="02010609060101010101" pitchFamily="49" charset="-122"/>
                <a:cs typeface="Arial" panose="020B0604020202020204" pitchFamily="34" charset="0"/>
              </a:rPr>
              <a:t>）</a:t>
            </a:r>
          </a:p>
        </p:txBody>
      </p:sp>
      <p:sp>
        <p:nvSpPr>
          <p:cNvPr id="10245" name="TextBox 1"/>
          <p:cNvSpPr txBox="1">
            <a:spLocks noChangeArrowheads="1"/>
          </p:cNvSpPr>
          <p:nvPr/>
        </p:nvSpPr>
        <p:spPr bwMode="auto">
          <a:xfrm>
            <a:off x="1803009" y="4618037"/>
            <a:ext cx="9550691" cy="495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457200" indent="-4572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500"/>
              </a:lnSpc>
              <a:buFont typeface="Wingdings" panose="05000000000000000000" pitchFamily="2" charset="2"/>
              <a:buChar char="ü"/>
            </a:pPr>
            <a:r>
              <a:rPr lang="en-US" altLang="zh-CN" sz="3600">
                <a:latin typeface="Arial" panose="020B0604020202020204" pitchFamily="34" charset="0"/>
                <a:ea typeface="SimHei" panose="02010609060101010101" pitchFamily="49" charset="-122"/>
                <a:cs typeface="Arial" panose="020B0604020202020204" pitchFamily="34" charset="0"/>
              </a:rPr>
              <a:t>△</a:t>
            </a:r>
            <a:r>
              <a:rPr lang="en-US" altLang="zh-CN" sz="3600" b="1">
                <a:latin typeface="Arial" panose="020B0604020202020204" pitchFamily="34" charset="0"/>
                <a:ea typeface="SimHei" panose="02010609060101010101" pitchFamily="49" charset="-122"/>
                <a:cs typeface="Arial" panose="020B0604020202020204" pitchFamily="34" charset="0"/>
              </a:rPr>
              <a:t>G</a:t>
            </a:r>
            <a:r>
              <a:rPr lang="en-US" altLang="zh-CN" sz="3600">
                <a:latin typeface="Arial" panose="020B0604020202020204" pitchFamily="34" charset="0"/>
                <a:ea typeface="SimHei" panose="02010609060101010101" pitchFamily="49" charset="-122"/>
                <a:cs typeface="Arial" panose="020B0604020202020204" pitchFamily="34" charset="0"/>
              </a:rPr>
              <a:t>＝</a:t>
            </a:r>
            <a:r>
              <a:rPr lang="en-US" altLang="zh-CN" sz="3600" b="1">
                <a:latin typeface="Arial" panose="020B0604020202020204" pitchFamily="34" charset="0"/>
                <a:ea typeface="SimHei" panose="02010609060101010101" pitchFamily="49" charset="-122"/>
                <a:cs typeface="Arial" panose="020B0604020202020204" pitchFamily="34" charset="0"/>
              </a:rPr>
              <a:t>G</a:t>
            </a:r>
            <a:r>
              <a:rPr lang="en-US" altLang="zh-CN" sz="2400" b="1">
                <a:latin typeface="Arial" panose="020B0604020202020204" pitchFamily="34" charset="0"/>
                <a:ea typeface="SimHei" panose="02010609060101010101" pitchFamily="49" charset="-122"/>
                <a:cs typeface="Arial" panose="020B0604020202020204" pitchFamily="34" charset="0"/>
              </a:rPr>
              <a:t>2</a:t>
            </a:r>
            <a:r>
              <a:rPr lang="en-US" altLang="zh-CN" sz="3600" b="1">
                <a:latin typeface="Arial" panose="020B0604020202020204" pitchFamily="34" charset="0"/>
                <a:ea typeface="SimHei" panose="02010609060101010101" pitchFamily="49" charset="-122"/>
                <a:cs typeface="Arial" panose="020B0604020202020204" pitchFamily="34" charset="0"/>
              </a:rPr>
              <a:t>-G</a:t>
            </a:r>
            <a:r>
              <a:rPr lang="en-US" altLang="zh-CN" sz="2400" b="1">
                <a:latin typeface="Arial" panose="020B0604020202020204" pitchFamily="34" charset="0"/>
                <a:ea typeface="SimHei" panose="02010609060101010101" pitchFamily="49" charset="-122"/>
                <a:cs typeface="Arial" panose="020B0604020202020204" pitchFamily="34" charset="0"/>
              </a:rPr>
              <a:t>1</a:t>
            </a:r>
            <a:r>
              <a:rPr lang="en-US" altLang="zh-CN" sz="3600">
                <a:latin typeface="Arial" panose="020B0604020202020204" pitchFamily="34" charset="0"/>
                <a:ea typeface="SimHei" panose="02010609060101010101" pitchFamily="49" charset="-122"/>
                <a:cs typeface="Arial" panose="020B0604020202020204" pitchFamily="34" charset="0"/>
              </a:rPr>
              <a:t>（</a:t>
            </a:r>
            <a:r>
              <a:rPr lang="en-US" altLang="zh-CN" sz="3600" b="1">
                <a:latin typeface="Arial" panose="020B0604020202020204" pitchFamily="34" charset="0"/>
                <a:ea typeface="SimHei" panose="02010609060101010101" pitchFamily="49" charset="-122"/>
                <a:cs typeface="Arial" panose="020B0604020202020204" pitchFamily="34" charset="0"/>
              </a:rPr>
              <a:t>Free</a:t>
            </a:r>
            <a:r>
              <a:rPr lang="en-US" altLang="zh-CN" sz="3600">
                <a:latin typeface="Arial" panose="020B0604020202020204" pitchFamily="34" charset="0"/>
                <a:ea typeface="SimHei" panose="02010609060101010101" pitchFamily="49" charset="-122"/>
                <a:cs typeface="Arial" panose="020B0604020202020204" pitchFamily="34" charset="0"/>
              </a:rPr>
              <a:t> </a:t>
            </a:r>
            <a:r>
              <a:rPr lang="en-US" altLang="zh-CN" sz="3600" b="1">
                <a:latin typeface="Arial" panose="020B0604020202020204" pitchFamily="34" charset="0"/>
                <a:ea typeface="SimHei" panose="02010609060101010101" pitchFamily="49" charset="-122"/>
                <a:cs typeface="Arial" panose="020B0604020202020204" pitchFamily="34" charset="0"/>
              </a:rPr>
              <a:t>energy</a:t>
            </a:r>
            <a:r>
              <a:rPr lang="en-US" altLang="zh-CN" sz="3600">
                <a:latin typeface="Arial" panose="020B0604020202020204" pitchFamily="34" charset="0"/>
                <a:ea typeface="SimHei" panose="02010609060101010101" pitchFamily="49" charset="-122"/>
                <a:cs typeface="Arial" panose="020B0604020202020204" pitchFamily="34" charset="0"/>
              </a:rPr>
              <a:t> </a:t>
            </a:r>
            <a:r>
              <a:rPr lang="en-US" altLang="zh-CN" sz="3600" b="1">
                <a:latin typeface="Arial" panose="020B0604020202020204" pitchFamily="34" charset="0"/>
                <a:ea typeface="SimHei" panose="02010609060101010101" pitchFamily="49" charset="-122"/>
                <a:cs typeface="Arial" panose="020B0604020202020204" pitchFamily="34" charset="0"/>
              </a:rPr>
              <a:t>difference</a:t>
            </a:r>
            <a:r>
              <a:rPr lang="en-US" altLang="zh-CN" sz="3600">
                <a:latin typeface="Arial" panose="020B0604020202020204" pitchFamily="34" charset="0"/>
                <a:ea typeface="SimHei" panose="02010609060101010101" pitchFamily="49" charset="-122"/>
                <a:cs typeface="Arial" panose="020B0604020202020204" pitchFamily="34" charset="0"/>
              </a:rPr>
              <a:t>）＜</a:t>
            </a:r>
            <a:r>
              <a:rPr lang="en-US" altLang="zh-CN" sz="3600" b="1">
                <a:latin typeface="Arial" panose="020B0604020202020204" pitchFamily="34" charset="0"/>
                <a:ea typeface="SimHei" panose="02010609060101010101" pitchFamily="49" charset="-122"/>
                <a:cs typeface="Arial" panose="020B0604020202020204" pitchFamily="34" charset="0"/>
              </a:rPr>
              <a:t>0</a:t>
            </a:r>
          </a:p>
        </p:txBody>
      </p:sp>
      <p:sp>
        <p:nvSpPr>
          <p:cNvPr id="10246" name="TextBox 1"/>
          <p:cNvSpPr txBox="1">
            <a:spLocks noChangeArrowheads="1"/>
          </p:cNvSpPr>
          <p:nvPr/>
        </p:nvSpPr>
        <p:spPr bwMode="auto">
          <a:xfrm>
            <a:off x="787117" y="5456237"/>
            <a:ext cx="11903678" cy="1309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3600" b="1" dirty="0" err="1">
                <a:solidFill>
                  <a:srgbClr val="000099"/>
                </a:solidFill>
                <a:latin typeface="Arial" panose="020B0604020202020204" pitchFamily="34" charset="0"/>
                <a:ea typeface="SimHei" panose="02010609060101010101" pitchFamily="49" charset="-122"/>
                <a:cs typeface="Arial" panose="020B0604020202020204" pitchFamily="34" charset="0"/>
              </a:rPr>
              <a:t>单烯类、共轭双烯类、炔类、羰基化合物</a:t>
            </a:r>
            <a:r>
              <a:rPr lang="en-US" altLang="zh-CN" sz="3600" dirty="0" err="1">
                <a:latin typeface="Arial" panose="020B0604020202020204" pitchFamily="34" charset="0"/>
                <a:ea typeface="SimHei" panose="02010609060101010101" pitchFamily="49" charset="-122"/>
                <a:cs typeface="Arial" panose="020B0604020202020204" pitchFamily="34" charset="0"/>
              </a:rPr>
              <a:t>等一般都属于</a:t>
            </a:r>
            <a:r>
              <a:rPr lang="en-US" altLang="zh-CN" sz="3600" b="1" dirty="0" err="1">
                <a:solidFill>
                  <a:srgbClr val="000099"/>
                </a:solidFill>
                <a:latin typeface="Arial" panose="020B0604020202020204" pitchFamily="34" charset="0"/>
                <a:ea typeface="SimHei" panose="02010609060101010101" pitchFamily="49" charset="-122"/>
                <a:cs typeface="Arial" panose="020B0604020202020204" pitchFamily="34" charset="0"/>
              </a:rPr>
              <a:t>热力学可能的单体</a:t>
            </a:r>
            <a:r>
              <a:rPr lang="en-US" altLang="zh-CN" sz="3600" dirty="0">
                <a:latin typeface="Arial" panose="020B0604020202020204" pitchFamily="34" charset="0"/>
                <a:ea typeface="SimHei" panose="02010609060101010101" pitchFamily="49" charset="-122"/>
                <a:cs typeface="Arial" panose="020B0604020202020204" pitchFamily="34" charset="0"/>
              </a:rPr>
              <a:t>。</a:t>
            </a:r>
          </a:p>
        </p:txBody>
      </p:sp>
      <p:sp>
        <p:nvSpPr>
          <p:cNvPr id="10247" name="TextBox 1"/>
          <p:cNvSpPr txBox="1">
            <a:spLocks noChangeArrowheads="1"/>
          </p:cNvSpPr>
          <p:nvPr/>
        </p:nvSpPr>
        <p:spPr bwMode="auto">
          <a:xfrm>
            <a:off x="1333109" y="2419349"/>
            <a:ext cx="8079135" cy="112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457200" indent="-457200" eaLnBrk="0" hangingPunct="0">
              <a:defRPr>
                <a:solidFill>
                  <a:schemeClr val="tx1"/>
                </a:solidFill>
                <a:latin typeface="Calibri" panose="020F0502020204030204" pitchFamily="34" charset="0"/>
                <a:ea typeface="宋体" panose="02010600030101010101" pitchFamily="2" charset="-122"/>
              </a:defRPr>
            </a:lvl1pPr>
            <a:lvl2pPr marL="914400" indent="-45720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000"/>
              </a:lnSpc>
              <a:buFont typeface="Arial" panose="020B0604020202020204" pitchFamily="34" charset="0"/>
              <a:buChar char="•"/>
            </a:pPr>
            <a:r>
              <a:rPr lang="en-US" altLang="zh-CN" sz="3600" dirty="0" err="1">
                <a:latin typeface="Arial" panose="020B0604020202020204" pitchFamily="34" charset="0"/>
                <a:ea typeface="SimHei" panose="02010609060101010101" pitchFamily="49" charset="-122"/>
                <a:cs typeface="Arial" panose="020B0604020202020204" pitchFamily="34" charset="0"/>
              </a:rPr>
              <a:t>动力学可能性（</a:t>
            </a:r>
            <a:r>
              <a:rPr lang="en-US" altLang="zh-CN" sz="3600" b="1" dirty="0" err="1">
                <a:solidFill>
                  <a:srgbClr val="FF0000"/>
                </a:solidFill>
                <a:latin typeface="Arial" panose="020B0604020202020204" pitchFamily="34" charset="0"/>
                <a:ea typeface="SimHei" panose="02010609060101010101" pitchFamily="49" charset="-122"/>
                <a:cs typeface="Arial" panose="020B0604020202020204" pitchFamily="34" charset="0"/>
              </a:rPr>
              <a:t>Kinetic</a:t>
            </a:r>
            <a:r>
              <a:rPr lang="en-US" altLang="zh-CN" sz="3600" dirty="0">
                <a:latin typeface="Arial" panose="020B0604020202020204" pitchFamily="34" charset="0"/>
                <a:ea typeface="SimHei" panose="02010609060101010101" pitchFamily="49" charset="-122"/>
                <a:cs typeface="Arial" panose="020B0604020202020204" pitchFamily="34" charset="0"/>
              </a:rPr>
              <a:t> </a:t>
            </a:r>
            <a:r>
              <a:rPr lang="en-US" altLang="zh-CN" sz="3600" b="1" dirty="0">
                <a:latin typeface="Arial" panose="020B0604020202020204" pitchFamily="34" charset="0"/>
                <a:ea typeface="SimHei" panose="02010609060101010101" pitchFamily="49" charset="-122"/>
                <a:cs typeface="Arial" panose="020B0604020202020204" pitchFamily="34" charset="0"/>
              </a:rPr>
              <a:t>Feasibility</a:t>
            </a:r>
            <a:r>
              <a:rPr lang="en-US" altLang="zh-CN" sz="3600" dirty="0">
                <a:latin typeface="Arial" panose="020B0604020202020204" pitchFamily="34" charset="0"/>
                <a:ea typeface="SimHei" panose="02010609060101010101" pitchFamily="49" charset="-122"/>
                <a:cs typeface="Arial" panose="020B0604020202020204" pitchFamily="34" charset="0"/>
              </a:rPr>
              <a:t>）</a:t>
            </a:r>
          </a:p>
          <a:p>
            <a:pPr eaLnBrk="1" hangingPunct="1">
              <a:lnSpc>
                <a:spcPts val="1000"/>
              </a:lnSpc>
            </a:pPr>
            <a:endParaRPr lang="en-US" altLang="zh-CN" sz="2400" dirty="0">
              <a:latin typeface="Arial" panose="020B0604020202020204" pitchFamily="34" charset="0"/>
              <a:ea typeface="SimHei" panose="02010609060101010101" pitchFamily="49" charset="-122"/>
              <a:cs typeface="Arial" panose="020B0604020202020204" pitchFamily="34" charset="0"/>
            </a:endParaRPr>
          </a:p>
          <a:p>
            <a:pPr eaLnBrk="1" hangingPunct="1">
              <a:lnSpc>
                <a:spcPts val="1000"/>
              </a:lnSpc>
            </a:pPr>
            <a:endParaRPr lang="en-US" altLang="zh-CN" sz="2400" dirty="0">
              <a:latin typeface="Arial" panose="020B0604020202020204" pitchFamily="34" charset="0"/>
              <a:ea typeface="SimHei" panose="02010609060101010101" pitchFamily="49" charset="-122"/>
              <a:cs typeface="Arial" panose="020B0604020202020204" pitchFamily="34" charset="0"/>
            </a:endParaRPr>
          </a:p>
          <a:p>
            <a:pPr lvl="1" eaLnBrk="1" hangingPunct="1">
              <a:lnSpc>
                <a:spcPts val="3400"/>
              </a:lnSpc>
              <a:buFont typeface="Wingdings" panose="05000000000000000000" pitchFamily="2" charset="2"/>
              <a:buChar char="ü"/>
            </a:pPr>
            <a:r>
              <a:rPr lang="en-US" altLang="zh-CN" sz="3600" dirty="0" err="1">
                <a:latin typeface="Arial" panose="020B0604020202020204" pitchFamily="34" charset="0"/>
                <a:ea typeface="SimHei" panose="02010609060101010101" pitchFamily="49" charset="-122"/>
                <a:cs typeface="Arial" panose="020B0604020202020204" pitchFamily="34" charset="0"/>
              </a:rPr>
              <a:t>引发剂、温度</a:t>
            </a:r>
            <a:r>
              <a:rPr lang="zh-CN" altLang="en-US" sz="3600" dirty="0">
                <a:latin typeface="Arial" panose="020B0604020202020204" pitchFamily="34" charset="0"/>
                <a:ea typeface="SimHei" panose="02010609060101010101" pitchFamily="49" charset="-122"/>
                <a:cs typeface="Arial" panose="020B0604020202020204" pitchFamily="34" charset="0"/>
              </a:rPr>
              <a:t>、浓度</a:t>
            </a:r>
            <a:r>
              <a:rPr lang="en-US" altLang="zh-CN" sz="3600" dirty="0" err="1">
                <a:latin typeface="Arial" panose="020B0604020202020204" pitchFamily="34" charset="0"/>
                <a:ea typeface="SimHei" panose="02010609060101010101" pitchFamily="49" charset="-122"/>
                <a:cs typeface="Arial" panose="020B0604020202020204" pitchFamily="34" charset="0"/>
              </a:rPr>
              <a:t>等动力学条件</a:t>
            </a:r>
            <a:endParaRPr lang="en-US" altLang="zh-CN" sz="3600" dirty="0">
              <a:latin typeface="Arial" panose="020B0604020202020204" pitchFamily="34" charset="0"/>
              <a:ea typeface="SimHei" panose="02010609060101010101" pitchFamily="49" charset="-122"/>
              <a:cs typeface="Arial" panose="020B06040202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414.86787401574793,&quot;left&quot;:10.872913385826772,&quot;top&quot;:89.08307086614174,&quot;width&quot;:977.544488188976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14.86787401574793,&quot;left&quot;:10.872913385826772,&quot;top&quot;:89.08307086614174,&quot;width&quot;:977.544488188976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14.86787401574793,&quot;left&quot;:10.872913385826772,&quot;top&quot;:89.08307086614174,&quot;width&quot;:977.544488188976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14.86787401574793,&quot;left&quot;:10.872913385826772,&quot;top&quot;:89.08307086614174,&quot;width&quot;:977.54448818897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2701</TotalTime>
  <Words>3142</Words>
  <Application>Microsoft Office PowerPoint</Application>
  <PresentationFormat>自定义</PresentationFormat>
  <Paragraphs>459</Paragraphs>
  <Slides>48</Slides>
  <Notes>3</Notes>
  <HiddenSlides>0</HiddenSlides>
  <MMClips>2</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4</vt:i4>
      </vt:variant>
      <vt:variant>
        <vt:lpstr>幻灯片标题</vt:lpstr>
      </vt:variant>
      <vt:variant>
        <vt:i4>48</vt:i4>
      </vt:variant>
    </vt:vector>
  </HeadingPairs>
  <TitlesOfParts>
    <vt:vector size="66" baseType="lpstr">
      <vt:lpstr>Adobe 楷体 Std R</vt:lpstr>
      <vt:lpstr>SimHei</vt:lpstr>
      <vt:lpstr>SimHei</vt:lpstr>
      <vt:lpstr>楷体_GB2312</vt:lpstr>
      <vt:lpstr>宋体</vt:lpstr>
      <vt:lpstr>Arial</vt:lpstr>
      <vt:lpstr>Arial Black</vt:lpstr>
      <vt:lpstr>Calibri</vt:lpstr>
      <vt:lpstr>Cambria Math</vt:lpstr>
      <vt:lpstr>Courier New</vt:lpstr>
      <vt:lpstr>Symbol</vt:lpstr>
      <vt:lpstr>Times New Roman</vt:lpstr>
      <vt:lpstr>Wingdings</vt:lpstr>
      <vt:lpstr>Office Theme</vt:lpstr>
      <vt:lpstr>CS ChemDraw Drawing</vt:lpstr>
      <vt:lpstr>位图图像</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Jian Zhu</dc:creator>
  <cp:lastModifiedBy>朱健</cp:lastModifiedBy>
  <cp:revision>201</cp:revision>
  <dcterms:created xsi:type="dcterms:W3CDTF">2006-08-16T00:00:00Z</dcterms:created>
  <dcterms:modified xsi:type="dcterms:W3CDTF">2024-10-15T01:17:15Z</dcterms:modified>
</cp:coreProperties>
</file>